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7" r:id="rId2"/>
    <p:sldId id="267" r:id="rId3"/>
    <p:sldId id="298" r:id="rId4"/>
    <p:sldId id="268" r:id="rId5"/>
    <p:sldId id="269" r:id="rId6"/>
    <p:sldId id="335" r:id="rId7"/>
    <p:sldId id="270" r:id="rId8"/>
    <p:sldId id="312" r:id="rId9"/>
    <p:sldId id="315" r:id="rId10"/>
    <p:sldId id="308" r:id="rId11"/>
    <p:sldId id="309" r:id="rId12"/>
    <p:sldId id="272" r:id="rId13"/>
    <p:sldId id="318" r:id="rId14"/>
    <p:sldId id="317" r:id="rId15"/>
    <p:sldId id="316" r:id="rId16"/>
    <p:sldId id="339" r:id="rId17"/>
    <p:sldId id="343" r:id="rId18"/>
    <p:sldId id="336" r:id="rId19"/>
    <p:sldId id="319" r:id="rId20"/>
    <p:sldId id="273" r:id="rId21"/>
    <p:sldId id="307" r:id="rId22"/>
    <p:sldId id="338" r:id="rId23"/>
    <p:sldId id="276" r:id="rId24"/>
    <p:sldId id="320" r:id="rId25"/>
    <p:sldId id="310" r:id="rId26"/>
    <p:sldId id="311" r:id="rId27"/>
    <p:sldId id="323" r:id="rId28"/>
    <p:sldId id="324" r:id="rId29"/>
    <p:sldId id="275" r:id="rId30"/>
    <p:sldId id="334" r:id="rId31"/>
    <p:sldId id="321" r:id="rId32"/>
    <p:sldId id="322" r:id="rId33"/>
    <p:sldId id="325" r:id="rId34"/>
    <p:sldId id="326" r:id="rId35"/>
    <p:sldId id="327" r:id="rId36"/>
    <p:sldId id="328" r:id="rId37"/>
    <p:sldId id="329" r:id="rId38"/>
    <p:sldId id="330" r:id="rId39"/>
    <p:sldId id="313" r:id="rId40"/>
    <p:sldId id="314" r:id="rId41"/>
    <p:sldId id="333" r:id="rId42"/>
    <p:sldId id="331" r:id="rId43"/>
    <p:sldId id="332" r:id="rId44"/>
    <p:sldId id="306" r:id="rId45"/>
    <p:sldId id="277" r:id="rId46"/>
    <p:sldId id="303" r:id="rId47"/>
    <p:sldId id="304" r:id="rId48"/>
    <p:sldId id="305" r:id="rId49"/>
    <p:sldId id="278" r:id="rId50"/>
    <p:sldId id="302" r:id="rId51"/>
    <p:sldId id="279" r:id="rId52"/>
    <p:sldId id="280" r:id="rId53"/>
    <p:sldId id="281" r:id="rId54"/>
    <p:sldId id="282" r:id="rId55"/>
    <p:sldId id="283" r:id="rId56"/>
    <p:sldId id="284" r:id="rId57"/>
    <p:sldId id="285" r:id="rId58"/>
    <p:sldId id="337" r:id="rId59"/>
    <p:sldId id="340" r:id="rId60"/>
    <p:sldId id="341" r:id="rId61"/>
    <p:sldId id="342" r:id="rId62"/>
    <p:sldId id="286" r:id="rId63"/>
    <p:sldId id="259" r:id="rId6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105"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105"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105"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105"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105" charset="-128"/>
        <a:cs typeface="+mn-cs"/>
      </a:defRPr>
    </a:lvl5pPr>
    <a:lvl6pPr marL="2286000" algn="l" defTabSz="914400" rtl="0" eaLnBrk="1" latinLnBrk="0" hangingPunct="1">
      <a:defRPr kern="1200">
        <a:solidFill>
          <a:schemeClr val="tx1"/>
        </a:solidFill>
        <a:latin typeface="Arial" charset="0"/>
        <a:ea typeface="ＭＳ Ｐゴシック" pitchFamily="-105" charset="-128"/>
        <a:cs typeface="+mn-cs"/>
      </a:defRPr>
    </a:lvl6pPr>
    <a:lvl7pPr marL="2743200" algn="l" defTabSz="914400" rtl="0" eaLnBrk="1" latinLnBrk="0" hangingPunct="1">
      <a:defRPr kern="1200">
        <a:solidFill>
          <a:schemeClr val="tx1"/>
        </a:solidFill>
        <a:latin typeface="Arial" charset="0"/>
        <a:ea typeface="ＭＳ Ｐゴシック" pitchFamily="-105" charset="-128"/>
        <a:cs typeface="+mn-cs"/>
      </a:defRPr>
    </a:lvl7pPr>
    <a:lvl8pPr marL="3200400" algn="l" defTabSz="914400" rtl="0" eaLnBrk="1" latinLnBrk="0" hangingPunct="1">
      <a:defRPr kern="1200">
        <a:solidFill>
          <a:schemeClr val="tx1"/>
        </a:solidFill>
        <a:latin typeface="Arial" charset="0"/>
        <a:ea typeface="ＭＳ Ｐゴシック" pitchFamily="-105" charset="-128"/>
        <a:cs typeface="+mn-cs"/>
      </a:defRPr>
    </a:lvl8pPr>
    <a:lvl9pPr marL="3657600" algn="l" defTabSz="914400" rtl="0" eaLnBrk="1" latinLnBrk="0" hangingPunct="1">
      <a:defRPr kern="1200">
        <a:solidFill>
          <a:schemeClr val="tx1"/>
        </a:solidFill>
        <a:latin typeface="Arial" charset="0"/>
        <a:ea typeface="ＭＳ Ｐゴシック" pitchFamily="-105" charset="-128"/>
        <a:cs typeface="+mn-cs"/>
      </a:defRPr>
    </a:lvl9pPr>
  </p:defaultTextStyle>
  <p:extLst>
    <p:ext uri="{521415D9-36F7-43E2-AB2F-B90AF26B5E84}">
      <p14:sectionLst xmlns:p14="http://schemas.microsoft.com/office/powerpoint/2010/main">
        <p14:section name="Default Section" id="{6DECC800-F7AC-426E-A058-6CF688173433}">
          <p14:sldIdLst>
            <p14:sldId id="257"/>
            <p14:sldId id="267"/>
            <p14:sldId id="298"/>
            <p14:sldId id="268"/>
            <p14:sldId id="269"/>
            <p14:sldId id="335"/>
            <p14:sldId id="270"/>
            <p14:sldId id="312"/>
            <p14:sldId id="315"/>
            <p14:sldId id="308"/>
            <p14:sldId id="309"/>
            <p14:sldId id="272"/>
            <p14:sldId id="318"/>
            <p14:sldId id="317"/>
            <p14:sldId id="316"/>
            <p14:sldId id="339"/>
            <p14:sldId id="343"/>
            <p14:sldId id="336"/>
            <p14:sldId id="319"/>
            <p14:sldId id="273"/>
            <p14:sldId id="307"/>
            <p14:sldId id="338"/>
            <p14:sldId id="276"/>
            <p14:sldId id="320"/>
            <p14:sldId id="310"/>
            <p14:sldId id="311"/>
            <p14:sldId id="323"/>
            <p14:sldId id="324"/>
            <p14:sldId id="275"/>
            <p14:sldId id="334"/>
            <p14:sldId id="321"/>
            <p14:sldId id="322"/>
            <p14:sldId id="325"/>
            <p14:sldId id="326"/>
            <p14:sldId id="327"/>
            <p14:sldId id="328"/>
            <p14:sldId id="329"/>
            <p14:sldId id="330"/>
            <p14:sldId id="313"/>
            <p14:sldId id="314"/>
            <p14:sldId id="333"/>
            <p14:sldId id="331"/>
            <p14:sldId id="332"/>
            <p14:sldId id="306"/>
            <p14:sldId id="277"/>
            <p14:sldId id="303"/>
            <p14:sldId id="304"/>
            <p14:sldId id="305"/>
            <p14:sldId id="278"/>
            <p14:sldId id="302"/>
            <p14:sldId id="279"/>
            <p14:sldId id="280"/>
            <p14:sldId id="281"/>
            <p14:sldId id="282"/>
            <p14:sldId id="283"/>
            <p14:sldId id="284"/>
            <p14:sldId id="285"/>
            <p14:sldId id="337"/>
            <p14:sldId id="340"/>
            <p14:sldId id="341"/>
            <p14:sldId id="342"/>
            <p14:sldId id="286"/>
            <p14:sldId id="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82"/>
    <a:srgbClr val="000000"/>
    <a:srgbClr val="9DAAC6"/>
    <a:srgbClr val="66FF99"/>
    <a:srgbClr val="0099FF"/>
    <a:srgbClr val="A6988C"/>
    <a:srgbClr val="004A82"/>
    <a:srgbClr val="E3CF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4" autoAdjust="0"/>
    <p:restoredTop sz="88490" autoAdjust="0"/>
  </p:normalViewPr>
  <p:slideViewPr>
    <p:cSldViewPr snapToObjects="1">
      <p:cViewPr varScale="1">
        <p:scale>
          <a:sx n="76" d="100"/>
          <a:sy n="76" d="100"/>
        </p:scale>
        <p:origin x="164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561CAB-5BFD-428A-B358-AC4EAC3B39D7}" type="datetimeFigureOut">
              <a:rPr lang="en-US" smtClean="0"/>
              <a:t>9/15/2017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FB719E-4797-4031-A7A3-FA92D0C50AE3}" type="slidenum">
              <a:rPr lang="en-US" smtClean="0"/>
              <a:t>‹#›</a:t>
            </a:fld>
            <a:endParaRPr lang="en-US"/>
          </a:p>
        </p:txBody>
      </p:sp>
    </p:spTree>
    <p:extLst>
      <p:ext uri="{BB962C8B-B14F-4D97-AF65-F5344CB8AC3E}">
        <p14:creationId xmlns:p14="http://schemas.microsoft.com/office/powerpoint/2010/main" val="106722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presentation describes using </a:t>
            </a:r>
            <a:r>
              <a:rPr lang="en-US" dirty="0" err="1"/>
              <a:t>Esri’s</a:t>
            </a:r>
            <a:r>
              <a:rPr lang="en-US" dirty="0"/>
              <a:t> City Engine software to develop a 3D GIS from 2D GIS. The presentation begins with a few background slides on creating a 3D GIS and its applicability, while the remaining slides discuss the process that was used in creating the 3D model.</a:t>
            </a:r>
          </a:p>
        </p:txBody>
      </p:sp>
      <p:sp>
        <p:nvSpPr>
          <p:cNvPr id="4" name="Slide Number Placeholder 3"/>
          <p:cNvSpPr>
            <a:spLocks noGrp="1"/>
          </p:cNvSpPr>
          <p:nvPr>
            <p:ph type="sldNum" sz="quarter" idx="10"/>
          </p:nvPr>
        </p:nvSpPr>
        <p:spPr/>
        <p:txBody>
          <a:bodyPr/>
          <a:lstStyle/>
          <a:p>
            <a:fld id="{44FB719E-4797-4031-A7A3-FA92D0C50AE3}" type="slidenum">
              <a:rPr lang="en-US" smtClean="0"/>
              <a:t>1</a:t>
            </a:fld>
            <a:endParaRPr lang="en-US"/>
          </a:p>
        </p:txBody>
      </p:sp>
    </p:spTree>
    <p:extLst>
      <p:ext uri="{BB962C8B-B14F-4D97-AF65-F5344CB8AC3E}">
        <p14:creationId xmlns:p14="http://schemas.microsoft.com/office/powerpoint/2010/main" val="190532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presentation we encourage questions being asked.  This leads to a more interactive presentation.  So feel free to ask questions at any time.</a:t>
            </a:r>
          </a:p>
        </p:txBody>
      </p:sp>
      <p:sp>
        <p:nvSpPr>
          <p:cNvPr id="4" name="Slide Number Placeholder 3"/>
          <p:cNvSpPr>
            <a:spLocks noGrp="1"/>
          </p:cNvSpPr>
          <p:nvPr>
            <p:ph type="sldNum" sz="quarter" idx="10"/>
          </p:nvPr>
        </p:nvSpPr>
        <p:spPr/>
        <p:txBody>
          <a:bodyPr/>
          <a:lstStyle/>
          <a:p>
            <a:fld id="{44FB719E-4797-4031-A7A3-FA92D0C50AE3}" type="slidenum">
              <a:rPr lang="en-US" smtClean="0"/>
              <a:t>2</a:t>
            </a:fld>
            <a:endParaRPr lang="en-US"/>
          </a:p>
        </p:txBody>
      </p:sp>
    </p:spTree>
    <p:extLst>
      <p:ext uri="{BB962C8B-B14F-4D97-AF65-F5344CB8AC3E}">
        <p14:creationId xmlns:p14="http://schemas.microsoft.com/office/powerpoint/2010/main" val="274591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by showing an image of what we want to achieve. That is, a realistic 3D image of our GIS. As we go through the presentation we will explain each of the components comprising this image. In reviewing the image typical questions most people ask are shown in the slide.  Hopefully by the end of the presentation we will have addressed these questions.  For those interested, the south end of the image is the intersection of Broadway and 15</a:t>
            </a:r>
            <a:r>
              <a:rPr lang="en-US" baseline="30000" dirty="0"/>
              <a:t>th</a:t>
            </a:r>
            <a:r>
              <a:rPr lang="en-US" dirty="0"/>
              <a:t>.</a:t>
            </a:r>
          </a:p>
        </p:txBody>
      </p:sp>
      <p:sp>
        <p:nvSpPr>
          <p:cNvPr id="4" name="Slide Number Placeholder 3"/>
          <p:cNvSpPr>
            <a:spLocks noGrp="1"/>
          </p:cNvSpPr>
          <p:nvPr>
            <p:ph type="sldNum" sz="quarter" idx="10"/>
          </p:nvPr>
        </p:nvSpPr>
        <p:spPr/>
        <p:txBody>
          <a:bodyPr/>
          <a:lstStyle/>
          <a:p>
            <a:fld id="{44FB719E-4797-4031-A7A3-FA92D0C50AE3}" type="slidenum">
              <a:rPr lang="en-US" smtClean="0"/>
              <a:t>3</a:t>
            </a:fld>
            <a:endParaRPr lang="en-US"/>
          </a:p>
        </p:txBody>
      </p:sp>
    </p:spTree>
    <p:extLst>
      <p:ext uri="{BB962C8B-B14F-4D97-AF65-F5344CB8AC3E}">
        <p14:creationId xmlns:p14="http://schemas.microsoft.com/office/powerpoint/2010/main" val="2705564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thing to keep in mind in developing a 3D GIS is the more detail you desire, the more time intensive and expensive the model building effort will be.  Additionally, one word that you will hear a lot with a 3D GIS is “model”.  This is important because model implies an approximation, not an exactness.</a:t>
            </a:r>
          </a:p>
        </p:txBody>
      </p:sp>
      <p:sp>
        <p:nvSpPr>
          <p:cNvPr id="4" name="Slide Number Placeholder 3"/>
          <p:cNvSpPr>
            <a:spLocks noGrp="1"/>
          </p:cNvSpPr>
          <p:nvPr>
            <p:ph type="sldNum" sz="quarter" idx="10"/>
          </p:nvPr>
        </p:nvSpPr>
        <p:spPr/>
        <p:txBody>
          <a:bodyPr/>
          <a:lstStyle/>
          <a:p>
            <a:fld id="{44FB719E-4797-4031-A7A3-FA92D0C50AE3}" type="slidenum">
              <a:rPr lang="en-US" smtClean="0"/>
              <a:t>4</a:t>
            </a:fld>
            <a:endParaRPr lang="en-US"/>
          </a:p>
        </p:txBody>
      </p:sp>
    </p:spTree>
    <p:extLst>
      <p:ext uri="{BB962C8B-B14F-4D97-AF65-F5344CB8AC3E}">
        <p14:creationId xmlns:p14="http://schemas.microsoft.com/office/powerpoint/2010/main" val="3214870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a:t>
            </a:r>
            <a:r>
              <a:rPr lang="en-US" dirty="0" err="1"/>
              <a:t>Esri</a:t>
            </a:r>
            <a:r>
              <a:rPr lang="en-US" dirty="0"/>
              <a:t> slide that illustrates the 4 levels of detail that </a:t>
            </a:r>
            <a:r>
              <a:rPr lang="en-US" dirty="0" err="1"/>
              <a:t>Esri</a:t>
            </a:r>
            <a:r>
              <a:rPr lang="en-US" dirty="0"/>
              <a:t> associates with a 3D GIS.  As you can see, as you move up in level the more information that is included in the model.  This also has the effect of the more realistic the 3D GIS becomes.  So when creating a 3D GIS, consideration should be given as to what level of detail is the 3D GIS to fall into.</a:t>
            </a:r>
          </a:p>
        </p:txBody>
      </p:sp>
      <p:sp>
        <p:nvSpPr>
          <p:cNvPr id="4" name="Slide Number Placeholder 3"/>
          <p:cNvSpPr>
            <a:spLocks noGrp="1"/>
          </p:cNvSpPr>
          <p:nvPr>
            <p:ph type="sldNum" sz="quarter" idx="10"/>
          </p:nvPr>
        </p:nvSpPr>
        <p:spPr/>
        <p:txBody>
          <a:bodyPr/>
          <a:lstStyle/>
          <a:p>
            <a:fld id="{44FB719E-4797-4031-A7A3-FA92D0C50AE3}" type="slidenum">
              <a:rPr lang="en-US" smtClean="0"/>
              <a:t>5</a:t>
            </a:fld>
            <a:endParaRPr lang="en-US"/>
          </a:p>
        </p:txBody>
      </p:sp>
    </p:spTree>
    <p:extLst>
      <p:ext uri="{BB962C8B-B14F-4D97-AF65-F5344CB8AC3E}">
        <p14:creationId xmlns:p14="http://schemas.microsoft.com/office/powerpoint/2010/main" val="1924690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decision has been made to develop a 3D GIS the visualization benefits that are available can not be understated.  Here is an image from the Philadelphia Example which is available for download from the City Engine gallery.  As a matter of fact, there are a number of examples that are available for download from the City Engine gallery.  The rules in these samples can be used as is or modified in other 3D models, if desired.</a:t>
            </a:r>
          </a:p>
        </p:txBody>
      </p:sp>
      <p:sp>
        <p:nvSpPr>
          <p:cNvPr id="4" name="Slide Number Placeholder 3"/>
          <p:cNvSpPr>
            <a:spLocks noGrp="1"/>
          </p:cNvSpPr>
          <p:nvPr>
            <p:ph type="sldNum" sz="quarter" idx="10"/>
          </p:nvPr>
        </p:nvSpPr>
        <p:spPr/>
        <p:txBody>
          <a:bodyPr/>
          <a:lstStyle/>
          <a:p>
            <a:fld id="{44FB719E-4797-4031-A7A3-FA92D0C50AE3}" type="slidenum">
              <a:rPr lang="en-US" smtClean="0"/>
              <a:t>6</a:t>
            </a:fld>
            <a:endParaRPr lang="en-US"/>
          </a:p>
        </p:txBody>
      </p:sp>
    </p:spTree>
    <p:extLst>
      <p:ext uri="{BB962C8B-B14F-4D97-AF65-F5344CB8AC3E}">
        <p14:creationId xmlns:p14="http://schemas.microsoft.com/office/powerpoint/2010/main" val="885594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in building the 3D GIS is determining which datasets are to be included.  The list shown are typical datasets people utilize.  Obviously other datasets may be desired such as utilities, such as, sewer, water, storm water, electric, street signs, street lights, etc.</a:t>
            </a:r>
          </a:p>
        </p:txBody>
      </p:sp>
      <p:sp>
        <p:nvSpPr>
          <p:cNvPr id="4" name="Slide Number Placeholder 3"/>
          <p:cNvSpPr>
            <a:spLocks noGrp="1"/>
          </p:cNvSpPr>
          <p:nvPr>
            <p:ph type="sldNum" sz="quarter" idx="10"/>
          </p:nvPr>
        </p:nvSpPr>
        <p:spPr/>
        <p:txBody>
          <a:bodyPr/>
          <a:lstStyle/>
          <a:p>
            <a:fld id="{44FB719E-4797-4031-A7A3-FA92D0C50AE3}" type="slidenum">
              <a:rPr lang="en-US" smtClean="0"/>
              <a:t>7</a:t>
            </a:fld>
            <a:endParaRPr lang="en-US"/>
          </a:p>
        </p:txBody>
      </p:sp>
    </p:spTree>
    <p:extLst>
      <p:ext uri="{BB962C8B-B14F-4D97-AF65-F5344CB8AC3E}">
        <p14:creationId xmlns:p14="http://schemas.microsoft.com/office/powerpoint/2010/main" val="2300490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Regarding the </a:t>
            </a:r>
            <a:r>
              <a:rPr lang="en-US" dirty="0" err="1"/>
              <a:t>basemap</a:t>
            </a:r>
            <a:r>
              <a:rPr lang="en-US" dirty="0"/>
              <a:t> there are a couple options.  The first is using an in-house ortho-image or cartographic </a:t>
            </a:r>
            <a:r>
              <a:rPr lang="en-US" dirty="0" err="1"/>
              <a:t>basemap</a:t>
            </a:r>
            <a:r>
              <a:rPr lang="en-US" dirty="0"/>
              <a:t>.  Now this </a:t>
            </a:r>
            <a:r>
              <a:rPr lang="en-US" dirty="0" err="1"/>
              <a:t>basemap</a:t>
            </a:r>
            <a:r>
              <a:rPr lang="en-US" dirty="0"/>
              <a:t> could be 2D or 3D.  That is to say, the </a:t>
            </a:r>
            <a:r>
              <a:rPr lang="en-US" dirty="0" err="1"/>
              <a:t>basemap</a:t>
            </a:r>
            <a:r>
              <a:rPr lang="en-US" dirty="0"/>
              <a:t> may or may not contain elevation information.  The second option involves using ArcGIS Online.  As can be seen from the slide, using the ArcGIS Online option allows the user to define the area of interest by defining a rectangle.  We’ll discuss this further in a subsequent slide.</a:t>
            </a:r>
          </a:p>
        </p:txBody>
      </p:sp>
      <p:sp>
        <p:nvSpPr>
          <p:cNvPr id="4" name="Slide Number Placeholder 3"/>
          <p:cNvSpPr>
            <a:spLocks noGrp="1"/>
          </p:cNvSpPr>
          <p:nvPr>
            <p:ph type="sldNum" sz="quarter" idx="10"/>
          </p:nvPr>
        </p:nvSpPr>
        <p:spPr/>
        <p:txBody>
          <a:bodyPr/>
          <a:lstStyle/>
          <a:p>
            <a:fld id="{44FB719E-4797-4031-A7A3-FA92D0C50AE3}" type="slidenum">
              <a:rPr lang="en-US" smtClean="0"/>
              <a:t>8</a:t>
            </a:fld>
            <a:endParaRPr lang="en-US"/>
          </a:p>
        </p:txBody>
      </p:sp>
    </p:spTree>
    <p:extLst>
      <p:ext uri="{BB962C8B-B14F-4D97-AF65-F5344CB8AC3E}">
        <p14:creationId xmlns:p14="http://schemas.microsoft.com/office/powerpoint/2010/main" val="981005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examine the first option where in-house </a:t>
            </a:r>
            <a:r>
              <a:rPr lang="en-US" dirty="0" err="1"/>
              <a:t>basemap</a:t>
            </a:r>
            <a:r>
              <a:rPr lang="en-US" dirty="0"/>
              <a:t> information is to be used.</a:t>
            </a:r>
          </a:p>
        </p:txBody>
      </p:sp>
      <p:sp>
        <p:nvSpPr>
          <p:cNvPr id="4" name="Slide Number Placeholder 3"/>
          <p:cNvSpPr>
            <a:spLocks noGrp="1"/>
          </p:cNvSpPr>
          <p:nvPr>
            <p:ph type="sldNum" sz="quarter" idx="10"/>
          </p:nvPr>
        </p:nvSpPr>
        <p:spPr/>
        <p:txBody>
          <a:bodyPr/>
          <a:lstStyle/>
          <a:p>
            <a:fld id="{44FB719E-4797-4031-A7A3-FA92D0C50AE3}" type="slidenum">
              <a:rPr lang="en-US" smtClean="0"/>
              <a:t>9</a:t>
            </a:fld>
            <a:endParaRPr lang="en-US"/>
          </a:p>
        </p:txBody>
      </p:sp>
    </p:spTree>
    <p:extLst>
      <p:ext uri="{BB962C8B-B14F-4D97-AF65-F5344CB8AC3E}">
        <p14:creationId xmlns:p14="http://schemas.microsoft.com/office/powerpoint/2010/main" val="551022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 a 3D GIS is a subset of the overall 2D GIS.  As such, we will want to clip the overall </a:t>
            </a:r>
            <a:r>
              <a:rPr lang="en-US" dirty="0" err="1"/>
              <a:t>basemap</a:t>
            </a:r>
            <a:r>
              <a:rPr lang="en-US" dirty="0"/>
              <a:t> to the desired area of interest.  This can be accomplished by defining a rectangle covering the desired area.  Note that this rectangle is a graphic that the user interactively creates within ArcMap.</a:t>
            </a:r>
          </a:p>
        </p:txBody>
      </p:sp>
      <p:sp>
        <p:nvSpPr>
          <p:cNvPr id="4" name="Slide Number Placeholder 3"/>
          <p:cNvSpPr>
            <a:spLocks noGrp="1"/>
          </p:cNvSpPr>
          <p:nvPr>
            <p:ph type="sldNum" sz="quarter" idx="10"/>
          </p:nvPr>
        </p:nvSpPr>
        <p:spPr/>
        <p:txBody>
          <a:bodyPr/>
          <a:lstStyle/>
          <a:p>
            <a:fld id="{44FB719E-4797-4031-A7A3-FA92D0C50AE3}" type="slidenum">
              <a:rPr lang="en-US" smtClean="0"/>
              <a:t>10</a:t>
            </a:fld>
            <a:endParaRPr lang="en-US"/>
          </a:p>
        </p:txBody>
      </p:sp>
    </p:spTree>
    <p:extLst>
      <p:ext uri="{BB962C8B-B14F-4D97-AF65-F5344CB8AC3E}">
        <p14:creationId xmlns:p14="http://schemas.microsoft.com/office/powerpoint/2010/main" val="2806011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Export Data command the user is able to generate a bitmap representing the area of interest.</a:t>
            </a:r>
          </a:p>
        </p:txBody>
      </p:sp>
      <p:sp>
        <p:nvSpPr>
          <p:cNvPr id="4" name="Slide Number Placeholder 3"/>
          <p:cNvSpPr>
            <a:spLocks noGrp="1"/>
          </p:cNvSpPr>
          <p:nvPr>
            <p:ph type="sldNum" sz="quarter" idx="10"/>
          </p:nvPr>
        </p:nvSpPr>
        <p:spPr/>
        <p:txBody>
          <a:bodyPr/>
          <a:lstStyle/>
          <a:p>
            <a:fld id="{44FB719E-4797-4031-A7A3-FA92D0C50AE3}" type="slidenum">
              <a:rPr lang="en-US" smtClean="0"/>
              <a:t>11</a:t>
            </a:fld>
            <a:endParaRPr lang="en-US"/>
          </a:p>
        </p:txBody>
      </p:sp>
    </p:spTree>
    <p:extLst>
      <p:ext uri="{BB962C8B-B14F-4D97-AF65-F5344CB8AC3E}">
        <p14:creationId xmlns:p14="http://schemas.microsoft.com/office/powerpoint/2010/main" val="339823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have clipped the overall City ortho-imagery to the extents of sections 140335 and 140336.</a:t>
            </a:r>
          </a:p>
        </p:txBody>
      </p:sp>
      <p:sp>
        <p:nvSpPr>
          <p:cNvPr id="4" name="Slide Number Placeholder 3"/>
          <p:cNvSpPr>
            <a:spLocks noGrp="1"/>
          </p:cNvSpPr>
          <p:nvPr>
            <p:ph type="sldNum" sz="quarter" idx="10"/>
          </p:nvPr>
        </p:nvSpPr>
        <p:spPr/>
        <p:txBody>
          <a:bodyPr/>
          <a:lstStyle/>
          <a:p>
            <a:fld id="{44FB719E-4797-4031-A7A3-FA92D0C50AE3}" type="slidenum">
              <a:rPr lang="en-US" smtClean="0"/>
              <a:t>12</a:t>
            </a:fld>
            <a:endParaRPr lang="en-US"/>
          </a:p>
        </p:txBody>
      </p:sp>
    </p:spTree>
    <p:extLst>
      <p:ext uri="{BB962C8B-B14F-4D97-AF65-F5344CB8AC3E}">
        <p14:creationId xmlns:p14="http://schemas.microsoft.com/office/powerpoint/2010/main" val="3886045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if there is no existing </a:t>
            </a:r>
            <a:r>
              <a:rPr lang="en-US" dirty="0" err="1"/>
              <a:t>basemap</a:t>
            </a:r>
            <a:r>
              <a:rPr lang="en-US" dirty="0"/>
              <a:t> information in-house or if the user desires to use ArcGIS Online, the second option previously mentioned is available.</a:t>
            </a:r>
          </a:p>
        </p:txBody>
      </p:sp>
      <p:sp>
        <p:nvSpPr>
          <p:cNvPr id="4" name="Slide Number Placeholder 3"/>
          <p:cNvSpPr>
            <a:spLocks noGrp="1"/>
          </p:cNvSpPr>
          <p:nvPr>
            <p:ph type="sldNum" sz="quarter" idx="10"/>
          </p:nvPr>
        </p:nvSpPr>
        <p:spPr/>
        <p:txBody>
          <a:bodyPr/>
          <a:lstStyle/>
          <a:p>
            <a:fld id="{44FB719E-4797-4031-A7A3-FA92D0C50AE3}" type="slidenum">
              <a:rPr lang="en-US" smtClean="0"/>
              <a:t>13</a:t>
            </a:fld>
            <a:endParaRPr lang="en-US"/>
          </a:p>
        </p:txBody>
      </p:sp>
    </p:spTree>
    <p:extLst>
      <p:ext uri="{BB962C8B-B14F-4D97-AF65-F5344CB8AC3E}">
        <p14:creationId xmlns:p14="http://schemas.microsoft.com/office/powerpoint/2010/main" val="4203427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mode of operation, the </a:t>
            </a:r>
            <a:r>
              <a:rPr lang="en-US" dirty="0" err="1"/>
              <a:t>basemap</a:t>
            </a:r>
            <a:r>
              <a:rPr lang="en-US" dirty="0"/>
              <a:t> can be obtained directly from within City Engine using the Get map data… command.  The end result will be the same as with the first option.  That is, a clipped rectangular image representing the area of interest. Note that generally speaking, in-house developed imagery will probably be more current and of higher resolution than that provided by </a:t>
            </a:r>
            <a:r>
              <a:rPr lang="en-US" dirty="0" err="1"/>
              <a:t>Esri</a:t>
            </a:r>
            <a:r>
              <a:rPr lang="en-US" dirty="0"/>
              <a:t>.  However, if there is no existing </a:t>
            </a:r>
            <a:r>
              <a:rPr lang="en-US" dirty="0" err="1"/>
              <a:t>basemap</a:t>
            </a:r>
            <a:r>
              <a:rPr lang="en-US" dirty="0"/>
              <a:t>, this is an excellent resource for obtaining </a:t>
            </a:r>
            <a:r>
              <a:rPr lang="en-US" dirty="0" err="1"/>
              <a:t>basemap</a:t>
            </a:r>
            <a:r>
              <a:rPr lang="en-US" dirty="0"/>
              <a:t> data.</a:t>
            </a:r>
          </a:p>
        </p:txBody>
      </p:sp>
      <p:sp>
        <p:nvSpPr>
          <p:cNvPr id="4" name="Slide Number Placeholder 3"/>
          <p:cNvSpPr>
            <a:spLocks noGrp="1"/>
          </p:cNvSpPr>
          <p:nvPr>
            <p:ph type="sldNum" sz="quarter" idx="10"/>
          </p:nvPr>
        </p:nvSpPr>
        <p:spPr/>
        <p:txBody>
          <a:bodyPr/>
          <a:lstStyle/>
          <a:p>
            <a:fld id="{44FB719E-4797-4031-A7A3-FA92D0C50AE3}" type="slidenum">
              <a:rPr lang="en-US" smtClean="0"/>
              <a:t>14</a:t>
            </a:fld>
            <a:endParaRPr lang="en-US"/>
          </a:p>
        </p:txBody>
      </p:sp>
    </p:spTree>
    <p:extLst>
      <p:ext uri="{BB962C8B-B14F-4D97-AF65-F5344CB8AC3E}">
        <p14:creationId xmlns:p14="http://schemas.microsoft.com/office/powerpoint/2010/main" val="458331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previously, there are a number of datasets that can be imported into the 3D GIS.  During this presentation we will concentrate on trees, street lights, street centerlines, and building footprints.  Additionally, the user will want to consider whether 2D or 3D feature data is to be imported into City Engine.</a:t>
            </a:r>
          </a:p>
        </p:txBody>
      </p:sp>
      <p:sp>
        <p:nvSpPr>
          <p:cNvPr id="4" name="Slide Number Placeholder 3"/>
          <p:cNvSpPr>
            <a:spLocks noGrp="1"/>
          </p:cNvSpPr>
          <p:nvPr>
            <p:ph type="sldNum" sz="quarter" idx="10"/>
          </p:nvPr>
        </p:nvSpPr>
        <p:spPr/>
        <p:txBody>
          <a:bodyPr/>
          <a:lstStyle/>
          <a:p>
            <a:fld id="{44FB719E-4797-4031-A7A3-FA92D0C50AE3}" type="slidenum">
              <a:rPr lang="en-US" smtClean="0"/>
              <a:t>15</a:t>
            </a:fld>
            <a:endParaRPr lang="en-US"/>
          </a:p>
        </p:txBody>
      </p:sp>
    </p:spTree>
    <p:extLst>
      <p:ext uri="{BB962C8B-B14F-4D97-AF65-F5344CB8AC3E}">
        <p14:creationId xmlns:p14="http://schemas.microsoft.com/office/powerpoint/2010/main" val="2332447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easiest dataset to convert into a 3D GIS is the Tree Layer.  City Engine comes with a very robust Rule File which contains a lengthy list of various tree types.  Facilitating the conversion will be the addition of the above mentioned attributes in the Tree Layer.  If these attributes are present with the appropriate values, generation of the 3D trees can occur upon import into City Engine.</a:t>
            </a:r>
          </a:p>
        </p:txBody>
      </p:sp>
      <p:sp>
        <p:nvSpPr>
          <p:cNvPr id="4" name="Slide Number Placeholder 3"/>
          <p:cNvSpPr>
            <a:spLocks noGrp="1"/>
          </p:cNvSpPr>
          <p:nvPr>
            <p:ph type="sldNum" sz="quarter" idx="10"/>
          </p:nvPr>
        </p:nvSpPr>
        <p:spPr/>
        <p:txBody>
          <a:bodyPr/>
          <a:lstStyle/>
          <a:p>
            <a:fld id="{44FB719E-4797-4031-A7A3-FA92D0C50AE3}" type="slidenum">
              <a:rPr lang="en-US" smtClean="0"/>
              <a:t>16</a:t>
            </a:fld>
            <a:endParaRPr lang="en-US"/>
          </a:p>
        </p:txBody>
      </p:sp>
    </p:spTree>
    <p:extLst>
      <p:ext uri="{BB962C8B-B14F-4D97-AF65-F5344CB8AC3E}">
        <p14:creationId xmlns:p14="http://schemas.microsoft.com/office/powerpoint/2010/main" val="1076130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the trees, street lights can be imported into City Engine.  The attribute assignment can be done within City Engine or the underlying database can be modified to incorporate the Rule’s pertinent attributes.</a:t>
            </a:r>
          </a:p>
        </p:txBody>
      </p:sp>
      <p:sp>
        <p:nvSpPr>
          <p:cNvPr id="4" name="Slide Number Placeholder 3"/>
          <p:cNvSpPr>
            <a:spLocks noGrp="1"/>
          </p:cNvSpPr>
          <p:nvPr>
            <p:ph type="sldNum" sz="quarter" idx="10"/>
          </p:nvPr>
        </p:nvSpPr>
        <p:spPr/>
        <p:txBody>
          <a:bodyPr/>
          <a:lstStyle/>
          <a:p>
            <a:fld id="{44FB719E-4797-4031-A7A3-FA92D0C50AE3}" type="slidenum">
              <a:rPr lang="en-US" smtClean="0"/>
              <a:t>17</a:t>
            </a:fld>
            <a:endParaRPr lang="en-US"/>
          </a:p>
        </p:txBody>
      </p:sp>
    </p:spTree>
    <p:extLst>
      <p:ext uri="{BB962C8B-B14F-4D97-AF65-F5344CB8AC3E}">
        <p14:creationId xmlns:p14="http://schemas.microsoft.com/office/powerpoint/2010/main" val="3762334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should be noted that prior to importing street centerline data, consideration should be given as to how the centerlines are to be represented.  City Engine does offer the ability to model medians.  As such, it may be appropriate to create a centerline that splits the street ROW rather than having two lines representing the road direction.  In either case, the editing of the street centerline data will be easier in an ArcMap environment.</a:t>
            </a:r>
          </a:p>
        </p:txBody>
      </p:sp>
      <p:sp>
        <p:nvSpPr>
          <p:cNvPr id="4" name="Slide Number Placeholder 3"/>
          <p:cNvSpPr>
            <a:spLocks noGrp="1"/>
          </p:cNvSpPr>
          <p:nvPr>
            <p:ph type="sldNum" sz="quarter" idx="10"/>
          </p:nvPr>
        </p:nvSpPr>
        <p:spPr/>
        <p:txBody>
          <a:bodyPr/>
          <a:lstStyle/>
          <a:p>
            <a:fld id="{44FB719E-4797-4031-A7A3-FA92D0C50AE3}" type="slidenum">
              <a:rPr lang="en-US" smtClean="0"/>
              <a:t>18</a:t>
            </a:fld>
            <a:endParaRPr lang="en-US"/>
          </a:p>
        </p:txBody>
      </p:sp>
    </p:spTree>
    <p:extLst>
      <p:ext uri="{BB962C8B-B14F-4D97-AF65-F5344CB8AC3E}">
        <p14:creationId xmlns:p14="http://schemas.microsoft.com/office/powerpoint/2010/main" val="2668944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3D feature data is desired then the Interpolate Shape command can be used to convert 2D feature data into 3D feature data.  Note the input surface, TIN.  The TIN dataset was created using the 3D Analyst extension from the DSM that was downloaded from ArcGIS Online.  Furthermore, note the Sampling Distance parameter.  Since there is no draping functionality in City Engine, it is important that the 3D feature data contains enough intermediate vertices to properly reflect the surface of the terrain.</a:t>
            </a:r>
          </a:p>
        </p:txBody>
      </p:sp>
      <p:sp>
        <p:nvSpPr>
          <p:cNvPr id="4" name="Slide Number Placeholder 3"/>
          <p:cNvSpPr>
            <a:spLocks noGrp="1"/>
          </p:cNvSpPr>
          <p:nvPr>
            <p:ph type="sldNum" sz="quarter" idx="10"/>
          </p:nvPr>
        </p:nvSpPr>
        <p:spPr/>
        <p:txBody>
          <a:bodyPr/>
          <a:lstStyle/>
          <a:p>
            <a:fld id="{44FB719E-4797-4031-A7A3-FA92D0C50AE3}" type="slidenum">
              <a:rPr lang="en-US" smtClean="0"/>
              <a:t>19</a:t>
            </a:fld>
            <a:endParaRPr lang="en-US"/>
          </a:p>
        </p:txBody>
      </p:sp>
    </p:spTree>
    <p:extLst>
      <p:ext uri="{BB962C8B-B14F-4D97-AF65-F5344CB8AC3E}">
        <p14:creationId xmlns:p14="http://schemas.microsoft.com/office/powerpoint/2010/main" val="2366757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summarizing, we are going to take the above ArcMap datasets, trees, street lights, streets, building footprints, parcels, and import them into City Engine to create a 3D GIS.</a:t>
            </a:r>
          </a:p>
        </p:txBody>
      </p:sp>
      <p:sp>
        <p:nvSpPr>
          <p:cNvPr id="4" name="Slide Number Placeholder 3"/>
          <p:cNvSpPr>
            <a:spLocks noGrp="1"/>
          </p:cNvSpPr>
          <p:nvPr>
            <p:ph type="sldNum" sz="quarter" idx="10"/>
          </p:nvPr>
        </p:nvSpPr>
        <p:spPr/>
        <p:txBody>
          <a:bodyPr/>
          <a:lstStyle/>
          <a:p>
            <a:fld id="{44FB719E-4797-4031-A7A3-FA92D0C50AE3}" type="slidenum">
              <a:rPr lang="en-US" smtClean="0"/>
              <a:t>20</a:t>
            </a:fld>
            <a:endParaRPr lang="en-US"/>
          </a:p>
        </p:txBody>
      </p:sp>
    </p:spTree>
    <p:extLst>
      <p:ext uri="{BB962C8B-B14F-4D97-AF65-F5344CB8AC3E}">
        <p14:creationId xmlns:p14="http://schemas.microsoft.com/office/powerpoint/2010/main" val="3549413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developing the 3D GIS, the development process can be assisted by incorporating modeling information into the ArcMap </a:t>
            </a:r>
            <a:r>
              <a:rPr lang="en-US" dirty="0" err="1"/>
              <a:t>featureclasses</a:t>
            </a:r>
            <a:r>
              <a:rPr lang="en-US" dirty="0"/>
              <a:t>.  That is to say, by adding certain attributes and populating them with the appropriate values the time to generate the 3D GIS can be greatly reduced.</a:t>
            </a:r>
          </a:p>
        </p:txBody>
      </p:sp>
      <p:sp>
        <p:nvSpPr>
          <p:cNvPr id="4" name="Slide Number Placeholder 3"/>
          <p:cNvSpPr>
            <a:spLocks noGrp="1"/>
          </p:cNvSpPr>
          <p:nvPr>
            <p:ph type="sldNum" sz="quarter" idx="10"/>
          </p:nvPr>
        </p:nvSpPr>
        <p:spPr/>
        <p:txBody>
          <a:bodyPr/>
          <a:lstStyle/>
          <a:p>
            <a:fld id="{44FB719E-4797-4031-A7A3-FA92D0C50AE3}" type="slidenum">
              <a:rPr lang="en-US" smtClean="0"/>
              <a:t>21</a:t>
            </a:fld>
            <a:endParaRPr lang="en-US"/>
          </a:p>
        </p:txBody>
      </p:sp>
    </p:spTree>
    <p:extLst>
      <p:ext uri="{BB962C8B-B14F-4D97-AF65-F5344CB8AC3E}">
        <p14:creationId xmlns:p14="http://schemas.microsoft.com/office/powerpoint/2010/main" val="2423640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just a few attribute names that can appear for the </a:t>
            </a:r>
            <a:r>
              <a:rPr lang="en-US" dirty="0" err="1"/>
              <a:t>Complete_Street</a:t>
            </a:r>
            <a:r>
              <a:rPr lang="en-US" dirty="0"/>
              <a:t> and Building Construction Rule Files.  Note the </a:t>
            </a:r>
            <a:r>
              <a:rPr lang="en-US" dirty="0" err="1"/>
              <a:t>LOD_Setting</a:t>
            </a:r>
            <a:r>
              <a:rPr lang="en-US" dirty="0"/>
              <a:t> attribute.  This indicates how detail the texturing will be when rendering a feature.  The higher the texture level the more memory that is needed.  This has a major effect on the performance of City Engine.  Finally, it is possible to store the Rule File and Start Rule values under the RULEFILE and STARTRULE attribute names.</a:t>
            </a:r>
          </a:p>
        </p:txBody>
      </p:sp>
      <p:sp>
        <p:nvSpPr>
          <p:cNvPr id="4" name="Slide Number Placeholder 3"/>
          <p:cNvSpPr>
            <a:spLocks noGrp="1"/>
          </p:cNvSpPr>
          <p:nvPr>
            <p:ph type="sldNum" sz="quarter" idx="10"/>
          </p:nvPr>
        </p:nvSpPr>
        <p:spPr/>
        <p:txBody>
          <a:bodyPr/>
          <a:lstStyle/>
          <a:p>
            <a:fld id="{44FB719E-4797-4031-A7A3-FA92D0C50AE3}" type="slidenum">
              <a:rPr lang="en-US" smtClean="0"/>
              <a:t>22</a:t>
            </a:fld>
            <a:endParaRPr lang="en-US"/>
          </a:p>
        </p:txBody>
      </p:sp>
    </p:spTree>
    <p:extLst>
      <p:ext uri="{BB962C8B-B14F-4D97-AF65-F5344CB8AC3E}">
        <p14:creationId xmlns:p14="http://schemas.microsoft.com/office/powerpoint/2010/main" val="502301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familiar with ArcMap’s desktop interface will find City Engine’s interface a little different.  First of all, City Engine operates in a workspace, which is nothing more than a folder on a hard drive.  Within the workspace, there can be one or more projects.  Again, projects are nothing more than folders within the workspace folder.  Each project is comprised of a fixed set of folders containing specific types of information.  Note that it is possible for projects to reference information/data in other projects.  For example, rules created in Project A can be accessed in Project B.  In so doing duplicate information is avoided.</a:t>
            </a:r>
          </a:p>
        </p:txBody>
      </p:sp>
      <p:sp>
        <p:nvSpPr>
          <p:cNvPr id="4" name="Slide Number Placeholder 3"/>
          <p:cNvSpPr>
            <a:spLocks noGrp="1"/>
          </p:cNvSpPr>
          <p:nvPr>
            <p:ph type="sldNum" sz="quarter" idx="10"/>
          </p:nvPr>
        </p:nvSpPr>
        <p:spPr/>
        <p:txBody>
          <a:bodyPr/>
          <a:lstStyle/>
          <a:p>
            <a:fld id="{44FB719E-4797-4031-A7A3-FA92D0C50AE3}" type="slidenum">
              <a:rPr lang="en-US" smtClean="0"/>
              <a:t>23</a:t>
            </a:fld>
            <a:endParaRPr lang="en-US"/>
          </a:p>
        </p:txBody>
      </p:sp>
    </p:spTree>
    <p:extLst>
      <p:ext uri="{BB962C8B-B14F-4D97-AF65-F5344CB8AC3E}">
        <p14:creationId xmlns:p14="http://schemas.microsoft.com/office/powerpoint/2010/main" val="1860184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ArcMap data is imported into City Engine will depend on whether 2D or 3D feature data is to be processed and if a DSM is involved.  If a DSM is to be used, 2D or 3D feature data can be processed.  If a DSM is not to be used, 2D feature data and ortho-imagery can be imported.  Note the comment at the bottom of the slide, if the GIS changes, the City Engine model will need to be updated manually or by reimporting the data.</a:t>
            </a:r>
          </a:p>
        </p:txBody>
      </p:sp>
      <p:sp>
        <p:nvSpPr>
          <p:cNvPr id="4" name="Slide Number Placeholder 3"/>
          <p:cNvSpPr>
            <a:spLocks noGrp="1"/>
          </p:cNvSpPr>
          <p:nvPr>
            <p:ph type="sldNum" sz="quarter" idx="10"/>
          </p:nvPr>
        </p:nvSpPr>
        <p:spPr/>
        <p:txBody>
          <a:bodyPr/>
          <a:lstStyle/>
          <a:p>
            <a:fld id="{44FB719E-4797-4031-A7A3-FA92D0C50AE3}" type="slidenum">
              <a:rPr lang="en-US" smtClean="0"/>
              <a:t>24</a:t>
            </a:fld>
            <a:endParaRPr lang="en-US"/>
          </a:p>
        </p:txBody>
      </p:sp>
    </p:spTree>
    <p:extLst>
      <p:ext uri="{BB962C8B-B14F-4D97-AF65-F5344CB8AC3E}">
        <p14:creationId xmlns:p14="http://schemas.microsoft.com/office/powerpoint/2010/main" val="3107861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if 2D or 3D feature data is to be imported, the Import command will be used to get ArcMap data into City Engine.  Depending upon the ArcMap source, the appropriate command should be selected.  In our example, we will use the File GDB Import command since our information is stored in a File </a:t>
            </a:r>
            <a:r>
              <a:rPr lang="en-US" dirty="0" err="1"/>
              <a:t>GeoDatabase</a:t>
            </a:r>
            <a:r>
              <a:rPr lang="en-US" dirty="0"/>
              <a:t>.</a:t>
            </a:r>
          </a:p>
        </p:txBody>
      </p:sp>
      <p:sp>
        <p:nvSpPr>
          <p:cNvPr id="4" name="Slide Number Placeholder 3"/>
          <p:cNvSpPr>
            <a:spLocks noGrp="1"/>
          </p:cNvSpPr>
          <p:nvPr>
            <p:ph type="sldNum" sz="quarter" idx="10"/>
          </p:nvPr>
        </p:nvSpPr>
        <p:spPr/>
        <p:txBody>
          <a:bodyPr/>
          <a:lstStyle/>
          <a:p>
            <a:fld id="{44FB719E-4797-4031-A7A3-FA92D0C50AE3}" type="slidenum">
              <a:rPr lang="en-US" smtClean="0"/>
              <a:t>25</a:t>
            </a:fld>
            <a:endParaRPr lang="en-US"/>
          </a:p>
        </p:txBody>
      </p:sp>
    </p:spTree>
    <p:extLst>
      <p:ext uri="{BB962C8B-B14F-4D97-AF65-F5344CB8AC3E}">
        <p14:creationId xmlns:p14="http://schemas.microsoft.com/office/powerpoint/2010/main" val="2377359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importing File </a:t>
            </a:r>
            <a:r>
              <a:rPr lang="en-US" dirty="0" err="1"/>
              <a:t>GeoDatabase</a:t>
            </a:r>
            <a:r>
              <a:rPr lang="en-US" dirty="0"/>
              <a:t> </a:t>
            </a:r>
            <a:r>
              <a:rPr lang="en-US" dirty="0" err="1"/>
              <a:t>featureclasses</a:t>
            </a:r>
            <a:r>
              <a:rPr lang="en-US" dirty="0"/>
              <a:t>, the user has the option of importing one or more </a:t>
            </a:r>
            <a:r>
              <a:rPr lang="en-US" dirty="0" err="1"/>
              <a:t>featureclass</a:t>
            </a:r>
            <a:r>
              <a:rPr lang="en-US" dirty="0"/>
              <a:t> at a time.  There are also a number of options that can be activated during the import.  The settings of these parameters has a tremendous effect on the import process.  So be prepared to try a few variations to determine the proper values.</a:t>
            </a:r>
          </a:p>
        </p:txBody>
      </p:sp>
      <p:sp>
        <p:nvSpPr>
          <p:cNvPr id="4" name="Slide Number Placeholder 3"/>
          <p:cNvSpPr>
            <a:spLocks noGrp="1"/>
          </p:cNvSpPr>
          <p:nvPr>
            <p:ph type="sldNum" sz="quarter" idx="10"/>
          </p:nvPr>
        </p:nvSpPr>
        <p:spPr/>
        <p:txBody>
          <a:bodyPr/>
          <a:lstStyle/>
          <a:p>
            <a:fld id="{44FB719E-4797-4031-A7A3-FA92D0C50AE3}" type="slidenum">
              <a:rPr lang="en-US" smtClean="0"/>
              <a:t>26</a:t>
            </a:fld>
            <a:endParaRPr lang="en-US"/>
          </a:p>
        </p:txBody>
      </p:sp>
    </p:spTree>
    <p:extLst>
      <p:ext uri="{BB962C8B-B14F-4D97-AF65-F5344CB8AC3E}">
        <p14:creationId xmlns:p14="http://schemas.microsoft.com/office/powerpoint/2010/main" val="2165093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import ortho-imagery, the Texture Import command should be selected.</a:t>
            </a:r>
          </a:p>
        </p:txBody>
      </p:sp>
      <p:sp>
        <p:nvSpPr>
          <p:cNvPr id="4" name="Slide Number Placeholder 3"/>
          <p:cNvSpPr>
            <a:spLocks noGrp="1"/>
          </p:cNvSpPr>
          <p:nvPr>
            <p:ph type="sldNum" sz="quarter" idx="10"/>
          </p:nvPr>
        </p:nvSpPr>
        <p:spPr/>
        <p:txBody>
          <a:bodyPr/>
          <a:lstStyle/>
          <a:p>
            <a:fld id="{44FB719E-4797-4031-A7A3-FA92D0C50AE3}" type="slidenum">
              <a:rPr lang="en-US" smtClean="0"/>
              <a:t>27</a:t>
            </a:fld>
            <a:endParaRPr lang="en-US"/>
          </a:p>
        </p:txBody>
      </p:sp>
    </p:spTree>
    <p:extLst>
      <p:ext uri="{BB962C8B-B14F-4D97-AF65-F5344CB8AC3E}">
        <p14:creationId xmlns:p14="http://schemas.microsoft.com/office/powerpoint/2010/main" val="20735483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example we simply specify the clipped ortho-imagery file that was created using the Export Data command in ArcMap.</a:t>
            </a:r>
          </a:p>
        </p:txBody>
      </p:sp>
      <p:sp>
        <p:nvSpPr>
          <p:cNvPr id="4" name="Slide Number Placeholder 3"/>
          <p:cNvSpPr>
            <a:spLocks noGrp="1"/>
          </p:cNvSpPr>
          <p:nvPr>
            <p:ph type="sldNum" sz="quarter" idx="10"/>
          </p:nvPr>
        </p:nvSpPr>
        <p:spPr/>
        <p:txBody>
          <a:bodyPr/>
          <a:lstStyle/>
          <a:p>
            <a:fld id="{44FB719E-4797-4031-A7A3-FA92D0C50AE3}" type="slidenum">
              <a:rPr lang="en-US" smtClean="0"/>
              <a:t>28</a:t>
            </a:fld>
            <a:endParaRPr lang="en-US"/>
          </a:p>
        </p:txBody>
      </p:sp>
    </p:spTree>
    <p:extLst>
      <p:ext uri="{BB962C8B-B14F-4D97-AF65-F5344CB8AC3E}">
        <p14:creationId xmlns:p14="http://schemas.microsoft.com/office/powerpoint/2010/main" val="847902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datasets have been imported this is what the display will look like.  In this example there is no DSM so all of the data resides at elevation 0.  The next step will be to clean up any geometry issues and there more than likely will be issues.  Following this step, the user can then go through the process of assigning rules to the features.  It is the rules that make the 3D images appear.</a:t>
            </a:r>
          </a:p>
        </p:txBody>
      </p:sp>
      <p:sp>
        <p:nvSpPr>
          <p:cNvPr id="4" name="Slide Number Placeholder 3"/>
          <p:cNvSpPr>
            <a:spLocks noGrp="1"/>
          </p:cNvSpPr>
          <p:nvPr>
            <p:ph type="sldNum" sz="quarter" idx="10"/>
          </p:nvPr>
        </p:nvSpPr>
        <p:spPr/>
        <p:txBody>
          <a:bodyPr/>
          <a:lstStyle/>
          <a:p>
            <a:fld id="{44FB719E-4797-4031-A7A3-FA92D0C50AE3}" type="slidenum">
              <a:rPr lang="en-US" smtClean="0"/>
              <a:t>29</a:t>
            </a:fld>
            <a:endParaRPr lang="en-US"/>
          </a:p>
        </p:txBody>
      </p:sp>
    </p:spTree>
    <p:extLst>
      <p:ext uri="{BB962C8B-B14F-4D97-AF65-F5344CB8AC3E}">
        <p14:creationId xmlns:p14="http://schemas.microsoft.com/office/powerpoint/2010/main" val="1650726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majority of the streets will be imported properly but there will be areas that will need to be addressed manually.</a:t>
            </a:r>
          </a:p>
        </p:txBody>
      </p:sp>
      <p:sp>
        <p:nvSpPr>
          <p:cNvPr id="4" name="Slide Number Placeholder 3"/>
          <p:cNvSpPr>
            <a:spLocks noGrp="1"/>
          </p:cNvSpPr>
          <p:nvPr>
            <p:ph type="sldNum" sz="quarter" idx="10"/>
          </p:nvPr>
        </p:nvSpPr>
        <p:spPr/>
        <p:txBody>
          <a:bodyPr/>
          <a:lstStyle/>
          <a:p>
            <a:fld id="{44FB719E-4797-4031-A7A3-FA92D0C50AE3}" type="slidenum">
              <a:rPr lang="en-US" smtClean="0"/>
              <a:t>30</a:t>
            </a:fld>
            <a:endParaRPr lang="en-US"/>
          </a:p>
        </p:txBody>
      </p:sp>
    </p:spTree>
    <p:extLst>
      <p:ext uri="{BB962C8B-B14F-4D97-AF65-F5344CB8AC3E}">
        <p14:creationId xmlns:p14="http://schemas.microsoft.com/office/powerpoint/2010/main" val="2242072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DSM is to be imported, the Terrain Import command can be selected.</a:t>
            </a:r>
          </a:p>
        </p:txBody>
      </p:sp>
      <p:sp>
        <p:nvSpPr>
          <p:cNvPr id="4" name="Slide Number Placeholder 3"/>
          <p:cNvSpPr>
            <a:spLocks noGrp="1"/>
          </p:cNvSpPr>
          <p:nvPr>
            <p:ph type="sldNum" sz="quarter" idx="10"/>
          </p:nvPr>
        </p:nvSpPr>
        <p:spPr/>
        <p:txBody>
          <a:bodyPr/>
          <a:lstStyle/>
          <a:p>
            <a:fld id="{44FB719E-4797-4031-A7A3-FA92D0C50AE3}" type="slidenum">
              <a:rPr lang="en-US" smtClean="0"/>
              <a:t>31</a:t>
            </a:fld>
            <a:endParaRPr lang="en-US"/>
          </a:p>
        </p:txBody>
      </p:sp>
    </p:spTree>
    <p:extLst>
      <p:ext uri="{BB962C8B-B14F-4D97-AF65-F5344CB8AC3E}">
        <p14:creationId xmlns:p14="http://schemas.microsoft.com/office/powerpoint/2010/main" val="106655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are importing the terrain we downloaded from ArcGIS Online.  The DSM and Image files will be stored in the MAPS folder within the City Engine project folder.</a:t>
            </a:r>
          </a:p>
        </p:txBody>
      </p:sp>
      <p:sp>
        <p:nvSpPr>
          <p:cNvPr id="4" name="Slide Number Placeholder 3"/>
          <p:cNvSpPr>
            <a:spLocks noGrp="1"/>
          </p:cNvSpPr>
          <p:nvPr>
            <p:ph type="sldNum" sz="quarter" idx="10"/>
          </p:nvPr>
        </p:nvSpPr>
        <p:spPr/>
        <p:txBody>
          <a:bodyPr/>
          <a:lstStyle/>
          <a:p>
            <a:fld id="{44FB719E-4797-4031-A7A3-FA92D0C50AE3}" type="slidenum">
              <a:rPr lang="en-US" smtClean="0"/>
              <a:t>32</a:t>
            </a:fld>
            <a:endParaRPr lang="en-US"/>
          </a:p>
        </p:txBody>
      </p:sp>
    </p:spTree>
    <p:extLst>
      <p:ext uri="{BB962C8B-B14F-4D97-AF65-F5344CB8AC3E}">
        <p14:creationId xmlns:p14="http://schemas.microsoft.com/office/powerpoint/2010/main" val="30105971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DSM is imported in conjunction with 2D feature data, you will find a display such as that shown in the slide.  The DSM has elevation information while the 2D data is at elevation 0.  City Engine has commands that will project the 2D feature data onto the DSM.</a:t>
            </a:r>
          </a:p>
        </p:txBody>
      </p:sp>
      <p:sp>
        <p:nvSpPr>
          <p:cNvPr id="4" name="Slide Number Placeholder 3"/>
          <p:cNvSpPr>
            <a:spLocks noGrp="1"/>
          </p:cNvSpPr>
          <p:nvPr>
            <p:ph type="sldNum" sz="quarter" idx="10"/>
          </p:nvPr>
        </p:nvSpPr>
        <p:spPr/>
        <p:txBody>
          <a:bodyPr/>
          <a:lstStyle/>
          <a:p>
            <a:fld id="{44FB719E-4797-4031-A7A3-FA92D0C50AE3}" type="slidenum">
              <a:rPr lang="en-US" smtClean="0"/>
              <a:t>33</a:t>
            </a:fld>
            <a:endParaRPr lang="en-US"/>
          </a:p>
        </p:txBody>
      </p:sp>
    </p:spTree>
    <p:extLst>
      <p:ext uri="{BB962C8B-B14F-4D97-AF65-F5344CB8AC3E}">
        <p14:creationId xmlns:p14="http://schemas.microsoft.com/office/powerpoint/2010/main" val="31003008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the Align Shapes to Terrain and Align Graph to Terrain commands are used to project 2D feature data onto the DSM.  The Align Graph to Terrain command is specific to street centerlines.  The offset parameter enables the user to offset the features from the DSM by a specific amount in the Z direction.</a:t>
            </a:r>
          </a:p>
        </p:txBody>
      </p:sp>
      <p:sp>
        <p:nvSpPr>
          <p:cNvPr id="4" name="Slide Number Placeholder 3"/>
          <p:cNvSpPr>
            <a:spLocks noGrp="1"/>
          </p:cNvSpPr>
          <p:nvPr>
            <p:ph type="sldNum" sz="quarter" idx="10"/>
          </p:nvPr>
        </p:nvSpPr>
        <p:spPr/>
        <p:txBody>
          <a:bodyPr/>
          <a:lstStyle/>
          <a:p>
            <a:fld id="{44FB719E-4797-4031-A7A3-FA92D0C50AE3}" type="slidenum">
              <a:rPr lang="en-US" smtClean="0"/>
              <a:t>34</a:t>
            </a:fld>
            <a:endParaRPr lang="en-US"/>
          </a:p>
        </p:txBody>
      </p:sp>
    </p:spTree>
    <p:extLst>
      <p:ext uri="{BB962C8B-B14F-4D97-AF65-F5344CB8AC3E}">
        <p14:creationId xmlns:p14="http://schemas.microsoft.com/office/powerpoint/2010/main" val="421658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two commands have been executed, the 2D feature data will have been converted to 3D data and aligned with the DSM.</a:t>
            </a:r>
          </a:p>
        </p:txBody>
      </p:sp>
      <p:sp>
        <p:nvSpPr>
          <p:cNvPr id="4" name="Slide Number Placeholder 3"/>
          <p:cNvSpPr>
            <a:spLocks noGrp="1"/>
          </p:cNvSpPr>
          <p:nvPr>
            <p:ph type="sldNum" sz="quarter" idx="10"/>
          </p:nvPr>
        </p:nvSpPr>
        <p:spPr/>
        <p:txBody>
          <a:bodyPr/>
          <a:lstStyle/>
          <a:p>
            <a:fld id="{44FB719E-4797-4031-A7A3-FA92D0C50AE3}" type="slidenum">
              <a:rPr lang="en-US" smtClean="0"/>
              <a:t>35</a:t>
            </a:fld>
            <a:endParaRPr lang="en-US"/>
          </a:p>
        </p:txBody>
      </p:sp>
    </p:spTree>
    <p:extLst>
      <p:ext uri="{BB962C8B-B14F-4D97-AF65-F5344CB8AC3E}">
        <p14:creationId xmlns:p14="http://schemas.microsoft.com/office/powerpoint/2010/main" val="25076136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case of 3D feature data, the features should align with the DSM upon import.  No additional processing should be required.  However, if need be, the Align Shapes to Terrain and Align Graph to Terrain commands can still be utilized.</a:t>
            </a:r>
          </a:p>
        </p:txBody>
      </p:sp>
      <p:sp>
        <p:nvSpPr>
          <p:cNvPr id="4" name="Slide Number Placeholder 3"/>
          <p:cNvSpPr>
            <a:spLocks noGrp="1"/>
          </p:cNvSpPr>
          <p:nvPr>
            <p:ph type="sldNum" sz="quarter" idx="10"/>
          </p:nvPr>
        </p:nvSpPr>
        <p:spPr/>
        <p:txBody>
          <a:bodyPr/>
          <a:lstStyle/>
          <a:p>
            <a:fld id="{44FB719E-4797-4031-A7A3-FA92D0C50AE3}" type="slidenum">
              <a:rPr lang="en-US" smtClean="0"/>
              <a:t>36</a:t>
            </a:fld>
            <a:endParaRPr lang="en-US"/>
          </a:p>
        </p:txBody>
      </p:sp>
    </p:spTree>
    <p:extLst>
      <p:ext uri="{BB962C8B-B14F-4D97-AF65-F5344CB8AC3E}">
        <p14:creationId xmlns:p14="http://schemas.microsoft.com/office/powerpoint/2010/main" val="40341173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Previously we mentioned the Sampling Distance parameter when converting 2D feature data into 3D feature data.  This parameter introduces intermediate vertices on a feature.  The image on the left side represents 2D data with start and end points, no intermediate vertices.  The image on the right side represents 3D feature data with intermediate vertices.  Notice how the features in the right side image better follow the terrain of the DSM.</a:t>
            </a:r>
          </a:p>
        </p:txBody>
      </p:sp>
      <p:sp>
        <p:nvSpPr>
          <p:cNvPr id="4" name="Slide Number Placeholder 3"/>
          <p:cNvSpPr>
            <a:spLocks noGrp="1"/>
          </p:cNvSpPr>
          <p:nvPr>
            <p:ph type="sldNum" sz="quarter" idx="10"/>
          </p:nvPr>
        </p:nvSpPr>
        <p:spPr/>
        <p:txBody>
          <a:bodyPr/>
          <a:lstStyle/>
          <a:p>
            <a:fld id="{44FB719E-4797-4031-A7A3-FA92D0C50AE3}" type="slidenum">
              <a:rPr lang="en-US" smtClean="0"/>
              <a:t>37</a:t>
            </a:fld>
            <a:endParaRPr lang="en-US"/>
          </a:p>
        </p:txBody>
      </p:sp>
    </p:spTree>
    <p:extLst>
      <p:ext uri="{BB962C8B-B14F-4D97-AF65-F5344CB8AC3E}">
        <p14:creationId xmlns:p14="http://schemas.microsoft.com/office/powerpoint/2010/main" val="2043310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make the point clearer, the image above shows the 2D feature data in gold, while the 3D feature data is displayed in blue.  The take away from this is, if a DSM is to be used, intermediate vertices should be inserted so that features properly align with the DSM.  Note that the closer the intermediate vertices are, the better the features will follow the terrain.  The downside is, the larger the dataset becomes.</a:t>
            </a:r>
          </a:p>
        </p:txBody>
      </p:sp>
      <p:sp>
        <p:nvSpPr>
          <p:cNvPr id="4" name="Slide Number Placeholder 3"/>
          <p:cNvSpPr>
            <a:spLocks noGrp="1"/>
          </p:cNvSpPr>
          <p:nvPr>
            <p:ph type="sldNum" sz="quarter" idx="10"/>
          </p:nvPr>
        </p:nvSpPr>
        <p:spPr/>
        <p:txBody>
          <a:bodyPr/>
          <a:lstStyle/>
          <a:p>
            <a:fld id="{44FB719E-4797-4031-A7A3-FA92D0C50AE3}" type="slidenum">
              <a:rPr lang="en-US" smtClean="0"/>
              <a:t>38</a:t>
            </a:fld>
            <a:endParaRPr lang="en-US"/>
          </a:p>
        </p:txBody>
      </p:sp>
    </p:spTree>
    <p:extLst>
      <p:ext uri="{BB962C8B-B14F-4D97-AF65-F5344CB8AC3E}">
        <p14:creationId xmlns:p14="http://schemas.microsoft.com/office/powerpoint/2010/main" val="27229104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feature data imported in City Engine, the modeler can now go about the process of creating/assigning the Rule Files and Rules to the features.  This assignment can be done on a feature by feature basis or to a group of selected features in one operation.  City Engine renders a feature based upon the rule assigned to the feature.  Note that it is possible to use 3D models created by another 3D modeler in City Engine.</a:t>
            </a:r>
          </a:p>
        </p:txBody>
      </p:sp>
      <p:sp>
        <p:nvSpPr>
          <p:cNvPr id="4" name="Slide Number Placeholder 3"/>
          <p:cNvSpPr>
            <a:spLocks noGrp="1"/>
          </p:cNvSpPr>
          <p:nvPr>
            <p:ph type="sldNum" sz="quarter" idx="10"/>
          </p:nvPr>
        </p:nvSpPr>
        <p:spPr/>
        <p:txBody>
          <a:bodyPr/>
          <a:lstStyle/>
          <a:p>
            <a:fld id="{44FB719E-4797-4031-A7A3-FA92D0C50AE3}" type="slidenum">
              <a:rPr lang="en-US" smtClean="0"/>
              <a:t>39</a:t>
            </a:fld>
            <a:endParaRPr lang="en-US"/>
          </a:p>
        </p:txBody>
      </p:sp>
    </p:spTree>
    <p:extLst>
      <p:ext uri="{BB962C8B-B14F-4D97-AF65-F5344CB8AC3E}">
        <p14:creationId xmlns:p14="http://schemas.microsoft.com/office/powerpoint/2010/main" val="17297569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Rules can be complicated and one does need some sort of programming, as well as 3D modeling, experience.  However, City Engine does come with some pre-defined rules that can be used out of the box.  Unfortunately these rules will not generate models that represent real world conditions.  The image in the slide illustrates what entities have pre-defined rules.  Within each of the folders shown in the image are one or more Rule Files.</a:t>
            </a:r>
          </a:p>
        </p:txBody>
      </p:sp>
      <p:sp>
        <p:nvSpPr>
          <p:cNvPr id="4" name="Slide Number Placeholder 3"/>
          <p:cNvSpPr>
            <a:spLocks noGrp="1"/>
          </p:cNvSpPr>
          <p:nvPr>
            <p:ph type="sldNum" sz="quarter" idx="10"/>
          </p:nvPr>
        </p:nvSpPr>
        <p:spPr/>
        <p:txBody>
          <a:bodyPr/>
          <a:lstStyle/>
          <a:p>
            <a:fld id="{44FB719E-4797-4031-A7A3-FA92D0C50AE3}" type="slidenum">
              <a:rPr lang="en-US" smtClean="0"/>
              <a:t>40</a:t>
            </a:fld>
            <a:endParaRPr lang="en-US"/>
          </a:p>
        </p:txBody>
      </p:sp>
    </p:spTree>
    <p:extLst>
      <p:ext uri="{BB962C8B-B14F-4D97-AF65-F5344CB8AC3E}">
        <p14:creationId xmlns:p14="http://schemas.microsoft.com/office/powerpoint/2010/main" val="32470773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folders shown in the previous slide contains one or more Rule Files.  It is these Rule Files that the user selects.</a:t>
            </a:r>
          </a:p>
        </p:txBody>
      </p:sp>
      <p:sp>
        <p:nvSpPr>
          <p:cNvPr id="4" name="Slide Number Placeholder 3"/>
          <p:cNvSpPr>
            <a:spLocks noGrp="1"/>
          </p:cNvSpPr>
          <p:nvPr>
            <p:ph type="sldNum" sz="quarter" idx="10"/>
          </p:nvPr>
        </p:nvSpPr>
        <p:spPr/>
        <p:txBody>
          <a:bodyPr/>
          <a:lstStyle/>
          <a:p>
            <a:fld id="{44FB719E-4797-4031-A7A3-FA92D0C50AE3}" type="slidenum">
              <a:rPr lang="en-US" smtClean="0"/>
              <a:t>41</a:t>
            </a:fld>
            <a:endParaRPr lang="en-US"/>
          </a:p>
        </p:txBody>
      </p:sp>
    </p:spTree>
    <p:extLst>
      <p:ext uri="{BB962C8B-B14F-4D97-AF65-F5344CB8AC3E}">
        <p14:creationId xmlns:p14="http://schemas.microsoft.com/office/powerpoint/2010/main" val="5120335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slide illustrating the model that is generated using the </a:t>
            </a:r>
            <a:r>
              <a:rPr lang="en-US" dirty="0" err="1"/>
              <a:t>Esri</a:t>
            </a:r>
            <a:r>
              <a:rPr lang="en-US" dirty="0"/>
              <a:t> Building from Footprint and Street Modern Standard Rule Files.</a:t>
            </a:r>
          </a:p>
        </p:txBody>
      </p:sp>
      <p:sp>
        <p:nvSpPr>
          <p:cNvPr id="4" name="Slide Number Placeholder 3"/>
          <p:cNvSpPr>
            <a:spLocks noGrp="1"/>
          </p:cNvSpPr>
          <p:nvPr>
            <p:ph type="sldNum" sz="quarter" idx="10"/>
          </p:nvPr>
        </p:nvSpPr>
        <p:spPr/>
        <p:txBody>
          <a:bodyPr/>
          <a:lstStyle/>
          <a:p>
            <a:fld id="{44FB719E-4797-4031-A7A3-FA92D0C50AE3}" type="slidenum">
              <a:rPr lang="en-US" smtClean="0"/>
              <a:t>42</a:t>
            </a:fld>
            <a:endParaRPr lang="en-US"/>
          </a:p>
        </p:txBody>
      </p:sp>
    </p:spTree>
    <p:extLst>
      <p:ext uri="{BB962C8B-B14F-4D97-AF65-F5344CB8AC3E}">
        <p14:creationId xmlns:p14="http://schemas.microsoft.com/office/powerpoint/2010/main" val="3190852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a slide illustrating the model that is generated using the </a:t>
            </a:r>
            <a:r>
              <a:rPr lang="en-US" dirty="0" err="1"/>
              <a:t>Esri</a:t>
            </a:r>
            <a:r>
              <a:rPr lang="en-US" dirty="0"/>
              <a:t> Building from Open </a:t>
            </a:r>
            <a:r>
              <a:rPr lang="en-US" dirty="0" err="1"/>
              <a:t>StreetMap</a:t>
            </a:r>
            <a:r>
              <a:rPr lang="en-US" dirty="0"/>
              <a:t> and Street Modern Standard Rule Files.  With the Building from Open </a:t>
            </a:r>
            <a:r>
              <a:rPr lang="en-US" dirty="0" err="1"/>
              <a:t>StreetMap</a:t>
            </a:r>
            <a:r>
              <a:rPr lang="en-US" dirty="0"/>
              <a:t> Rule File the user has a few options as to how the buildings should be modeled.  In this example, the </a:t>
            </a:r>
            <a:r>
              <a:rPr lang="en-US" dirty="0" err="1"/>
              <a:t>GenericMediumTown</a:t>
            </a:r>
            <a:r>
              <a:rPr lang="en-US" dirty="0"/>
              <a:t> option is displayed.</a:t>
            </a:r>
          </a:p>
          <a:p>
            <a:endParaRPr lang="en-US" dirty="0"/>
          </a:p>
        </p:txBody>
      </p:sp>
      <p:sp>
        <p:nvSpPr>
          <p:cNvPr id="4" name="Slide Number Placeholder 3"/>
          <p:cNvSpPr>
            <a:spLocks noGrp="1"/>
          </p:cNvSpPr>
          <p:nvPr>
            <p:ph type="sldNum" sz="quarter" idx="10"/>
          </p:nvPr>
        </p:nvSpPr>
        <p:spPr/>
        <p:txBody>
          <a:bodyPr/>
          <a:lstStyle/>
          <a:p>
            <a:fld id="{44FB719E-4797-4031-A7A3-FA92D0C50AE3}" type="slidenum">
              <a:rPr lang="en-US" smtClean="0"/>
              <a:t>43</a:t>
            </a:fld>
            <a:endParaRPr lang="en-US"/>
          </a:p>
        </p:txBody>
      </p:sp>
    </p:spTree>
    <p:extLst>
      <p:ext uri="{BB962C8B-B14F-4D97-AF65-F5344CB8AC3E}">
        <p14:creationId xmlns:p14="http://schemas.microsoft.com/office/powerpoint/2010/main" val="3350921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default Rule Files, </a:t>
            </a:r>
            <a:r>
              <a:rPr lang="en-US" dirty="0" err="1"/>
              <a:t>Esri</a:t>
            </a:r>
            <a:r>
              <a:rPr lang="en-US" dirty="0"/>
              <a:t> offers the </a:t>
            </a:r>
            <a:r>
              <a:rPr lang="en-US" dirty="0" err="1"/>
              <a:t>Complete_Street.cga</a:t>
            </a:r>
            <a:r>
              <a:rPr lang="en-US" dirty="0"/>
              <a:t> Rule File.  This is a robust Rule File that can serve as a starting point for rendering streets.</a:t>
            </a:r>
          </a:p>
        </p:txBody>
      </p:sp>
      <p:sp>
        <p:nvSpPr>
          <p:cNvPr id="4" name="Slide Number Placeholder 3"/>
          <p:cNvSpPr>
            <a:spLocks noGrp="1"/>
          </p:cNvSpPr>
          <p:nvPr>
            <p:ph type="sldNum" sz="quarter" idx="10"/>
          </p:nvPr>
        </p:nvSpPr>
        <p:spPr/>
        <p:txBody>
          <a:bodyPr/>
          <a:lstStyle/>
          <a:p>
            <a:fld id="{44FB719E-4797-4031-A7A3-FA92D0C50AE3}" type="slidenum">
              <a:rPr lang="en-US" smtClean="0"/>
              <a:t>44</a:t>
            </a:fld>
            <a:endParaRPr lang="en-US"/>
          </a:p>
        </p:txBody>
      </p:sp>
    </p:spTree>
    <p:extLst>
      <p:ext uri="{BB962C8B-B14F-4D97-AF65-F5344CB8AC3E}">
        <p14:creationId xmlns:p14="http://schemas.microsoft.com/office/powerpoint/2010/main" val="16829254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can be seen, there are a number of parameters the user can modify to achieve the desired look.  Note that distances such as Lane Width are specified in meters, not feet.  This applies to all types of distances.</a:t>
            </a:r>
          </a:p>
        </p:txBody>
      </p:sp>
      <p:sp>
        <p:nvSpPr>
          <p:cNvPr id="4" name="Slide Number Placeholder 3"/>
          <p:cNvSpPr>
            <a:spLocks noGrp="1"/>
          </p:cNvSpPr>
          <p:nvPr>
            <p:ph type="sldNum" sz="quarter" idx="10"/>
          </p:nvPr>
        </p:nvSpPr>
        <p:spPr/>
        <p:txBody>
          <a:bodyPr/>
          <a:lstStyle/>
          <a:p>
            <a:fld id="{44FB719E-4797-4031-A7A3-FA92D0C50AE3}" type="slidenum">
              <a:rPr lang="en-US" smtClean="0"/>
              <a:t>45</a:t>
            </a:fld>
            <a:endParaRPr lang="en-US"/>
          </a:p>
        </p:txBody>
      </p:sp>
    </p:spTree>
    <p:extLst>
      <p:ext uri="{BB962C8B-B14F-4D97-AF65-F5344CB8AC3E}">
        <p14:creationId xmlns:p14="http://schemas.microsoft.com/office/powerpoint/2010/main" val="518258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Population category enables the user to add images of vehicles and people to the model.</a:t>
            </a:r>
          </a:p>
        </p:txBody>
      </p:sp>
      <p:sp>
        <p:nvSpPr>
          <p:cNvPr id="4" name="Slide Number Placeholder 3"/>
          <p:cNvSpPr>
            <a:spLocks noGrp="1"/>
          </p:cNvSpPr>
          <p:nvPr>
            <p:ph type="sldNum" sz="quarter" idx="10"/>
          </p:nvPr>
        </p:nvSpPr>
        <p:spPr/>
        <p:txBody>
          <a:bodyPr/>
          <a:lstStyle/>
          <a:p>
            <a:fld id="{44FB719E-4797-4031-A7A3-FA92D0C50AE3}" type="slidenum">
              <a:rPr lang="en-US" smtClean="0"/>
              <a:t>46</a:t>
            </a:fld>
            <a:endParaRPr lang="en-US"/>
          </a:p>
        </p:txBody>
      </p:sp>
    </p:spTree>
    <p:extLst>
      <p:ext uri="{BB962C8B-B14F-4D97-AF65-F5344CB8AC3E}">
        <p14:creationId xmlns:p14="http://schemas.microsoft.com/office/powerpoint/2010/main" val="17542617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rather extensive list of tree names are available as well.  These can be used when specifying Median and Sidewalk plantings.</a:t>
            </a:r>
          </a:p>
        </p:txBody>
      </p:sp>
      <p:sp>
        <p:nvSpPr>
          <p:cNvPr id="4" name="Slide Number Placeholder 3"/>
          <p:cNvSpPr>
            <a:spLocks noGrp="1"/>
          </p:cNvSpPr>
          <p:nvPr>
            <p:ph type="sldNum" sz="quarter" idx="10"/>
          </p:nvPr>
        </p:nvSpPr>
        <p:spPr/>
        <p:txBody>
          <a:bodyPr/>
          <a:lstStyle/>
          <a:p>
            <a:fld id="{44FB719E-4797-4031-A7A3-FA92D0C50AE3}" type="slidenum">
              <a:rPr lang="en-US" smtClean="0"/>
              <a:t>47</a:t>
            </a:fld>
            <a:endParaRPr lang="en-US"/>
          </a:p>
        </p:txBody>
      </p:sp>
    </p:spTree>
    <p:extLst>
      <p:ext uri="{BB962C8B-B14F-4D97-AF65-F5344CB8AC3E}">
        <p14:creationId xmlns:p14="http://schemas.microsoft.com/office/powerpoint/2010/main" val="694019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parameters in the </a:t>
            </a:r>
            <a:r>
              <a:rPr lang="en-US" dirty="0" err="1"/>
              <a:t>Complete_Street</a:t>
            </a:r>
            <a:r>
              <a:rPr lang="en-US" dirty="0"/>
              <a:t> Rule, various roadway designs can be generated.</a:t>
            </a:r>
          </a:p>
        </p:txBody>
      </p:sp>
      <p:sp>
        <p:nvSpPr>
          <p:cNvPr id="4" name="Slide Number Placeholder 3"/>
          <p:cNvSpPr>
            <a:spLocks noGrp="1"/>
          </p:cNvSpPr>
          <p:nvPr>
            <p:ph type="sldNum" sz="quarter" idx="10"/>
          </p:nvPr>
        </p:nvSpPr>
        <p:spPr/>
        <p:txBody>
          <a:bodyPr/>
          <a:lstStyle/>
          <a:p>
            <a:fld id="{44FB719E-4797-4031-A7A3-FA92D0C50AE3}" type="slidenum">
              <a:rPr lang="en-US" smtClean="0"/>
              <a:t>48</a:t>
            </a:fld>
            <a:endParaRPr lang="en-US"/>
          </a:p>
        </p:txBody>
      </p:sp>
    </p:spTree>
    <p:extLst>
      <p:ext uri="{BB962C8B-B14F-4D97-AF65-F5344CB8AC3E}">
        <p14:creationId xmlns:p14="http://schemas.microsoft.com/office/powerpoint/2010/main" val="13029287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Buildings, in the Redlands Redevelopment 2015 example there are a number of Rule Files.  The Building Construction Rule File pertains to buildings, as the name implies.  We decided to use this Rule File because of its robustness in being able to generate various types of building facades.</a:t>
            </a:r>
          </a:p>
        </p:txBody>
      </p:sp>
      <p:sp>
        <p:nvSpPr>
          <p:cNvPr id="4" name="Slide Number Placeholder 3"/>
          <p:cNvSpPr>
            <a:spLocks noGrp="1"/>
          </p:cNvSpPr>
          <p:nvPr>
            <p:ph type="sldNum" sz="quarter" idx="10"/>
          </p:nvPr>
        </p:nvSpPr>
        <p:spPr/>
        <p:txBody>
          <a:bodyPr/>
          <a:lstStyle/>
          <a:p>
            <a:fld id="{44FB719E-4797-4031-A7A3-FA92D0C50AE3}" type="slidenum">
              <a:rPr lang="en-US" smtClean="0"/>
              <a:t>49</a:t>
            </a:fld>
            <a:endParaRPr lang="en-US"/>
          </a:p>
        </p:txBody>
      </p:sp>
    </p:spTree>
    <p:extLst>
      <p:ext uri="{BB962C8B-B14F-4D97-AF65-F5344CB8AC3E}">
        <p14:creationId xmlns:p14="http://schemas.microsoft.com/office/powerpoint/2010/main" val="34671816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can be seen there is an extensive list of parameters.  A Key parameter is the Facade Construction parameter which controls the building style that is generated.</a:t>
            </a:r>
          </a:p>
        </p:txBody>
      </p:sp>
      <p:sp>
        <p:nvSpPr>
          <p:cNvPr id="4" name="Slide Number Placeholder 3"/>
          <p:cNvSpPr>
            <a:spLocks noGrp="1"/>
          </p:cNvSpPr>
          <p:nvPr>
            <p:ph type="sldNum" sz="quarter" idx="10"/>
          </p:nvPr>
        </p:nvSpPr>
        <p:spPr/>
        <p:txBody>
          <a:bodyPr/>
          <a:lstStyle/>
          <a:p>
            <a:fld id="{44FB719E-4797-4031-A7A3-FA92D0C50AE3}" type="slidenum">
              <a:rPr lang="en-US" smtClean="0"/>
              <a:t>50</a:t>
            </a:fld>
            <a:endParaRPr lang="en-US"/>
          </a:p>
        </p:txBody>
      </p:sp>
    </p:spTree>
    <p:extLst>
      <p:ext uri="{BB962C8B-B14F-4D97-AF65-F5344CB8AC3E}">
        <p14:creationId xmlns:p14="http://schemas.microsoft.com/office/powerpoint/2010/main" val="8562570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parameters for the Building Construction Rule File.</a:t>
            </a:r>
          </a:p>
        </p:txBody>
      </p:sp>
      <p:sp>
        <p:nvSpPr>
          <p:cNvPr id="4" name="Slide Number Placeholder 3"/>
          <p:cNvSpPr>
            <a:spLocks noGrp="1"/>
          </p:cNvSpPr>
          <p:nvPr>
            <p:ph type="sldNum" sz="quarter" idx="10"/>
          </p:nvPr>
        </p:nvSpPr>
        <p:spPr/>
        <p:txBody>
          <a:bodyPr/>
          <a:lstStyle/>
          <a:p>
            <a:fld id="{44FB719E-4797-4031-A7A3-FA92D0C50AE3}" type="slidenum">
              <a:rPr lang="en-US" smtClean="0"/>
              <a:t>51</a:t>
            </a:fld>
            <a:endParaRPr lang="en-US"/>
          </a:p>
        </p:txBody>
      </p:sp>
    </p:spTree>
    <p:extLst>
      <p:ext uri="{BB962C8B-B14F-4D97-AF65-F5344CB8AC3E}">
        <p14:creationId xmlns:p14="http://schemas.microsoft.com/office/powerpoint/2010/main" val="8479429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Facade Construction parameter the user can generate different building styles.</a:t>
            </a:r>
          </a:p>
        </p:txBody>
      </p:sp>
      <p:sp>
        <p:nvSpPr>
          <p:cNvPr id="4" name="Slide Number Placeholder 3"/>
          <p:cNvSpPr>
            <a:spLocks noGrp="1"/>
          </p:cNvSpPr>
          <p:nvPr>
            <p:ph type="sldNum" sz="quarter" idx="10"/>
          </p:nvPr>
        </p:nvSpPr>
        <p:spPr/>
        <p:txBody>
          <a:bodyPr/>
          <a:lstStyle/>
          <a:p>
            <a:fld id="{44FB719E-4797-4031-A7A3-FA92D0C50AE3}" type="slidenum">
              <a:rPr lang="en-US" smtClean="0"/>
              <a:t>52</a:t>
            </a:fld>
            <a:endParaRPr lang="en-US"/>
          </a:p>
        </p:txBody>
      </p:sp>
    </p:spTree>
    <p:extLst>
      <p:ext uri="{BB962C8B-B14F-4D97-AF65-F5344CB8AC3E}">
        <p14:creationId xmlns:p14="http://schemas.microsoft.com/office/powerpoint/2010/main" val="41612615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examples of the types of building facades that can be generated.  Note that the user can control the number of floors, window size, balcony size and so forth.</a:t>
            </a:r>
          </a:p>
        </p:txBody>
      </p:sp>
      <p:sp>
        <p:nvSpPr>
          <p:cNvPr id="4" name="Slide Number Placeholder 3"/>
          <p:cNvSpPr>
            <a:spLocks noGrp="1"/>
          </p:cNvSpPr>
          <p:nvPr>
            <p:ph type="sldNum" sz="quarter" idx="10"/>
          </p:nvPr>
        </p:nvSpPr>
        <p:spPr/>
        <p:txBody>
          <a:bodyPr/>
          <a:lstStyle/>
          <a:p>
            <a:fld id="{44FB719E-4797-4031-A7A3-FA92D0C50AE3}" type="slidenum">
              <a:rPr lang="en-US" smtClean="0"/>
              <a:t>53</a:t>
            </a:fld>
            <a:endParaRPr lang="en-US"/>
          </a:p>
        </p:txBody>
      </p:sp>
    </p:spTree>
    <p:extLst>
      <p:ext uri="{BB962C8B-B14F-4D97-AF65-F5344CB8AC3E}">
        <p14:creationId xmlns:p14="http://schemas.microsoft.com/office/powerpoint/2010/main" val="12960260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set of building styles.</a:t>
            </a:r>
          </a:p>
        </p:txBody>
      </p:sp>
      <p:sp>
        <p:nvSpPr>
          <p:cNvPr id="4" name="Slide Number Placeholder 3"/>
          <p:cNvSpPr>
            <a:spLocks noGrp="1"/>
          </p:cNvSpPr>
          <p:nvPr>
            <p:ph type="sldNum" sz="quarter" idx="10"/>
          </p:nvPr>
        </p:nvSpPr>
        <p:spPr/>
        <p:txBody>
          <a:bodyPr/>
          <a:lstStyle/>
          <a:p>
            <a:fld id="{44FB719E-4797-4031-A7A3-FA92D0C50AE3}" type="slidenum">
              <a:rPr lang="en-US" smtClean="0"/>
              <a:t>54</a:t>
            </a:fld>
            <a:endParaRPr lang="en-US"/>
          </a:p>
        </p:txBody>
      </p:sp>
    </p:spTree>
    <p:extLst>
      <p:ext uri="{BB962C8B-B14F-4D97-AF65-F5344CB8AC3E}">
        <p14:creationId xmlns:p14="http://schemas.microsoft.com/office/powerpoint/2010/main" val="8699679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set of building styles.</a:t>
            </a:r>
          </a:p>
        </p:txBody>
      </p:sp>
      <p:sp>
        <p:nvSpPr>
          <p:cNvPr id="4" name="Slide Number Placeholder 3"/>
          <p:cNvSpPr>
            <a:spLocks noGrp="1"/>
          </p:cNvSpPr>
          <p:nvPr>
            <p:ph type="sldNum" sz="quarter" idx="10"/>
          </p:nvPr>
        </p:nvSpPr>
        <p:spPr/>
        <p:txBody>
          <a:bodyPr/>
          <a:lstStyle/>
          <a:p>
            <a:fld id="{44FB719E-4797-4031-A7A3-FA92D0C50AE3}" type="slidenum">
              <a:rPr lang="en-US" smtClean="0"/>
              <a:t>55</a:t>
            </a:fld>
            <a:endParaRPr lang="en-US"/>
          </a:p>
        </p:txBody>
      </p:sp>
    </p:spTree>
    <p:extLst>
      <p:ext uri="{BB962C8B-B14F-4D97-AF65-F5344CB8AC3E}">
        <p14:creationId xmlns:p14="http://schemas.microsoft.com/office/powerpoint/2010/main" val="19156245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to the Building Construction Rule File within the 3D City Design Rules there are other building rule files that can be downloaded and accessed.  The Rule Files mentioned in this slide were obtained from the Philadelphia 2011 Example, the Complete Streets 2015 Example and the Redlands Redevelopment 2015 Example, respectively.  Another building rule file that can be considered is the </a:t>
            </a:r>
            <a:r>
              <a:rPr lang="en-US" sz="1200" dirty="0">
                <a:latin typeface="+mn-lt"/>
              </a:rPr>
              <a:t>/ESRI.lib/rules/Buildings/</a:t>
            </a:r>
            <a:r>
              <a:rPr lang="en-US" sz="1200" dirty="0" err="1">
                <a:latin typeface="+mn-lt"/>
              </a:rPr>
              <a:t>Building_From_Footprint.cga</a:t>
            </a:r>
            <a:r>
              <a:rPr lang="en-US" sz="1200" dirty="0">
                <a:latin typeface="+mn-lt"/>
              </a:rPr>
              <a:t> Rule File.  This offers a number of different building styles with a much simpler user interface.  This rule file is very applicable in cases where it is desired to assign a common building facade based upon zoning type.</a:t>
            </a:r>
          </a:p>
        </p:txBody>
      </p:sp>
      <p:sp>
        <p:nvSpPr>
          <p:cNvPr id="4" name="Slide Number Placeholder 3"/>
          <p:cNvSpPr>
            <a:spLocks noGrp="1"/>
          </p:cNvSpPr>
          <p:nvPr>
            <p:ph type="sldNum" sz="quarter" idx="10"/>
          </p:nvPr>
        </p:nvSpPr>
        <p:spPr/>
        <p:txBody>
          <a:bodyPr/>
          <a:lstStyle/>
          <a:p>
            <a:fld id="{44FB719E-4797-4031-A7A3-FA92D0C50AE3}" type="slidenum">
              <a:rPr lang="en-US" smtClean="0"/>
              <a:t>56</a:t>
            </a:fld>
            <a:endParaRPr lang="en-US"/>
          </a:p>
        </p:txBody>
      </p:sp>
    </p:spTree>
    <p:extLst>
      <p:ext uri="{BB962C8B-B14F-4D97-AF65-F5344CB8AC3E}">
        <p14:creationId xmlns:p14="http://schemas.microsoft.com/office/powerpoint/2010/main" val="27720582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Summarizing, depending upon how exact you want the model to look you can create a rule for every building or a rule for every type of building.  Obviously, the less number of rules you have to create the faster the model building process will be.  You can also download rules from the City Engine gallery and use those rules directly or customize them.  Furthermore, the ability to utilize a digital photo of a building facade can be employed.</a:t>
            </a:r>
          </a:p>
        </p:txBody>
      </p:sp>
      <p:sp>
        <p:nvSpPr>
          <p:cNvPr id="4" name="Slide Number Placeholder 3"/>
          <p:cNvSpPr>
            <a:spLocks noGrp="1"/>
          </p:cNvSpPr>
          <p:nvPr>
            <p:ph type="sldNum" sz="quarter" idx="10"/>
          </p:nvPr>
        </p:nvSpPr>
        <p:spPr/>
        <p:txBody>
          <a:bodyPr/>
          <a:lstStyle/>
          <a:p>
            <a:fld id="{44FB719E-4797-4031-A7A3-FA92D0C50AE3}" type="slidenum">
              <a:rPr lang="en-US" smtClean="0"/>
              <a:t>57</a:t>
            </a:fld>
            <a:endParaRPr lang="en-US"/>
          </a:p>
        </p:txBody>
      </p:sp>
    </p:spTree>
    <p:extLst>
      <p:ext uri="{BB962C8B-B14F-4D97-AF65-F5344CB8AC3E}">
        <p14:creationId xmlns:p14="http://schemas.microsoft.com/office/powerpoint/2010/main" val="2427422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last image illustrating the 3D terrain and ortho-imagery downloaded from ArcGIS Online with the 3D street centerlines and 3D building footprints.  The streets have been assigned the Complete Streets Rule and the building footprints the Building from Open </a:t>
            </a:r>
            <a:r>
              <a:rPr lang="en-US" dirty="0" err="1"/>
              <a:t>StreetMap</a:t>
            </a:r>
            <a:r>
              <a:rPr lang="en-US" dirty="0"/>
              <a:t> Rule using the </a:t>
            </a:r>
            <a:r>
              <a:rPr lang="en-US" dirty="0" err="1"/>
              <a:t>GenericMediumTown</a:t>
            </a:r>
            <a:r>
              <a:rPr lang="en-US" dirty="0"/>
              <a:t> style.  The most time consuming part of creating this model was the geometry post-processing of the streets in City Engine.</a:t>
            </a:r>
          </a:p>
        </p:txBody>
      </p:sp>
      <p:sp>
        <p:nvSpPr>
          <p:cNvPr id="4" name="Slide Number Placeholder 3"/>
          <p:cNvSpPr>
            <a:spLocks noGrp="1"/>
          </p:cNvSpPr>
          <p:nvPr>
            <p:ph type="sldNum" sz="quarter" idx="10"/>
          </p:nvPr>
        </p:nvSpPr>
        <p:spPr/>
        <p:txBody>
          <a:bodyPr/>
          <a:lstStyle/>
          <a:p>
            <a:fld id="{44FB719E-4797-4031-A7A3-FA92D0C50AE3}" type="slidenum">
              <a:rPr lang="en-US" smtClean="0"/>
              <a:t>58</a:t>
            </a:fld>
            <a:endParaRPr lang="en-US"/>
          </a:p>
        </p:txBody>
      </p:sp>
    </p:spTree>
    <p:extLst>
      <p:ext uri="{BB962C8B-B14F-4D97-AF65-F5344CB8AC3E}">
        <p14:creationId xmlns:p14="http://schemas.microsoft.com/office/powerpoint/2010/main" val="13960215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model has been built there will probably be a need to make the model available for public or internal consumption via the Internet.  To accomplish this, a City Engine Web Scene must first be created.  This is an optimized web file carrying the 3ws extension.  Once the file has been created it can be uploaded to ArcGIS Online or to an internal Server for hosting.</a:t>
            </a:r>
          </a:p>
        </p:txBody>
      </p:sp>
      <p:sp>
        <p:nvSpPr>
          <p:cNvPr id="4" name="Slide Number Placeholder 3"/>
          <p:cNvSpPr>
            <a:spLocks noGrp="1"/>
          </p:cNvSpPr>
          <p:nvPr>
            <p:ph type="sldNum" sz="quarter" idx="10"/>
          </p:nvPr>
        </p:nvSpPr>
        <p:spPr/>
        <p:txBody>
          <a:bodyPr/>
          <a:lstStyle/>
          <a:p>
            <a:fld id="{44FB719E-4797-4031-A7A3-FA92D0C50AE3}" type="slidenum">
              <a:rPr lang="en-US" smtClean="0"/>
              <a:t>59</a:t>
            </a:fld>
            <a:endParaRPr lang="en-US"/>
          </a:p>
        </p:txBody>
      </p:sp>
    </p:spTree>
    <p:extLst>
      <p:ext uri="{BB962C8B-B14F-4D97-AF65-F5344CB8AC3E}">
        <p14:creationId xmlns:p14="http://schemas.microsoft.com/office/powerpoint/2010/main" val="11060077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user confirms that a City Engine Web Scene is to be created, there are a couple dialog boxes that are presented to the user.  An important hint to remember is to disable the Simplify Terrain Meshes option.  This will keep the Web Scene file small.  Additionally, the Textures parameter enables the user to control the level of detail that appears in the Web Scene, while the Metadata parameter controls what attributes will be displayed when a feature is identified.</a:t>
            </a:r>
          </a:p>
        </p:txBody>
      </p:sp>
      <p:sp>
        <p:nvSpPr>
          <p:cNvPr id="4" name="Slide Number Placeholder 3"/>
          <p:cNvSpPr>
            <a:spLocks noGrp="1"/>
          </p:cNvSpPr>
          <p:nvPr>
            <p:ph type="sldNum" sz="quarter" idx="10"/>
          </p:nvPr>
        </p:nvSpPr>
        <p:spPr/>
        <p:txBody>
          <a:bodyPr/>
          <a:lstStyle/>
          <a:p>
            <a:fld id="{44FB719E-4797-4031-A7A3-FA92D0C50AE3}" type="slidenum">
              <a:rPr lang="en-US" smtClean="0"/>
              <a:t>60</a:t>
            </a:fld>
            <a:endParaRPr lang="en-US"/>
          </a:p>
        </p:txBody>
      </p:sp>
    </p:spTree>
    <p:extLst>
      <p:ext uri="{BB962C8B-B14F-4D97-AF65-F5344CB8AC3E}">
        <p14:creationId xmlns:p14="http://schemas.microsoft.com/office/powerpoint/2010/main" val="27804845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uploading the City Engine Web Scene file, it is possible to preview the Web Scene by navigating to the file from within City Engine and right-clicking on the file and opening the file using the 3D Web Scene Viewer. Note at the bottom of the Web Scene image, thumbnails of the bookmarks in the City Engine project will appear.  To publish the Web Scene to ArcGIS Online, the Share As… menu item in the pop-up menu list can be selected.</a:t>
            </a:r>
          </a:p>
        </p:txBody>
      </p:sp>
      <p:sp>
        <p:nvSpPr>
          <p:cNvPr id="4" name="Slide Number Placeholder 3"/>
          <p:cNvSpPr>
            <a:spLocks noGrp="1"/>
          </p:cNvSpPr>
          <p:nvPr>
            <p:ph type="sldNum" sz="quarter" idx="10"/>
          </p:nvPr>
        </p:nvSpPr>
        <p:spPr/>
        <p:txBody>
          <a:bodyPr/>
          <a:lstStyle/>
          <a:p>
            <a:fld id="{44FB719E-4797-4031-A7A3-FA92D0C50AE3}" type="slidenum">
              <a:rPr lang="en-US" smtClean="0"/>
              <a:t>61</a:t>
            </a:fld>
            <a:endParaRPr lang="en-US"/>
          </a:p>
        </p:txBody>
      </p:sp>
    </p:spTree>
    <p:extLst>
      <p:ext uri="{BB962C8B-B14F-4D97-AF65-F5344CB8AC3E}">
        <p14:creationId xmlns:p14="http://schemas.microsoft.com/office/powerpoint/2010/main" val="41472035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beginning of the presentation we had four questions we wanted to answer.  We’ve addressed two of the four.  That is how do we build the model and the level of difficulty.  The remaining two, how long and cost really depends upon the level of detail that is desired in the model.  The other factor to consider is the maintenance of the model.  Like any other database there will be a maintenance effort to ensure the 3D GIS is current.  As a rough estimate we would say that, for a two to six square mile area, a simple model can be generated in one to two weeks.  A moderately realistic model is probably in the 1 to 3 month neighborhood, and a highly realistic model will be considerably longer.  This assumes that the street centerline data will be used as is.  If the centerline data has to be “cleaned up”, the amount of time goes up.</a:t>
            </a:r>
          </a:p>
        </p:txBody>
      </p:sp>
      <p:sp>
        <p:nvSpPr>
          <p:cNvPr id="4" name="Slide Number Placeholder 3"/>
          <p:cNvSpPr>
            <a:spLocks noGrp="1"/>
          </p:cNvSpPr>
          <p:nvPr>
            <p:ph type="sldNum" sz="quarter" idx="10"/>
          </p:nvPr>
        </p:nvSpPr>
        <p:spPr/>
        <p:txBody>
          <a:bodyPr/>
          <a:lstStyle/>
          <a:p>
            <a:fld id="{44FB719E-4797-4031-A7A3-FA92D0C50AE3}" type="slidenum">
              <a:rPr lang="en-US" smtClean="0"/>
              <a:t>62</a:t>
            </a:fld>
            <a:endParaRPr lang="en-US"/>
          </a:p>
        </p:txBody>
      </p:sp>
    </p:spTree>
    <p:extLst>
      <p:ext uri="{BB962C8B-B14F-4D97-AF65-F5344CB8AC3E}">
        <p14:creationId xmlns:p14="http://schemas.microsoft.com/office/powerpoint/2010/main" val="1431511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p:spPr>
        <p:txBody>
          <a:bodyPr/>
          <a:lstStyle>
            <a:lvl1pPr>
              <a:defRPr/>
            </a:lvl1pPr>
          </a:lstStyle>
          <a:p>
            <a:fld id="{80754F99-5F32-4D4B-B9C3-A7770A7DF8FD}" type="datetime1">
              <a:rPr lang="en-US"/>
              <a:pPr/>
              <a:t>9/15/2017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25EC1C-7FEA-4C5F-8B56-5AE37FF48311}" type="slidenum">
              <a:rPr lang="en-US"/>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033206A-096F-4BBC-ADEA-3B3DF65FF50C}" type="datetime1">
              <a:rPr lang="en-US"/>
              <a:pPr/>
              <a:t>9/15/2017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FD9DAD4-A27F-4568-BAC8-D085EEC77207}" type="slidenum">
              <a:rPr lang="en-US"/>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2353557F-425B-4F36-B91D-E6860243BF32}" type="datetime1">
              <a:rPr lang="en-US"/>
              <a:pPr/>
              <a:t>9/15/2017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7E78FA-587A-4406-A8E0-C0E99BE42CD6}" type="slidenum">
              <a:rPr lang="en-US"/>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AE9BE7CF-54E2-450D-B9BD-D133B31EF295}" type="datetime1">
              <a:rPr lang="en-US"/>
              <a:pPr/>
              <a:t>9/15/2017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A213F5A-CD29-47BA-BEDA-583FC69F5FBD}" type="slidenum">
              <a:rPr lang="en-US"/>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C74A8E46-7B6C-44E9-A728-7482C0C85999}" type="datetime1">
              <a:rPr lang="en-US"/>
              <a:pPr/>
              <a:t>9/15/2017</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81CC0550-31BE-4966-863D-35B6D5B350DE}" type="slidenum">
              <a:rPr lang="en-US"/>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DF006047-E10F-4689-B45D-E04A7BA0E7AE}" type="datetime1">
              <a:rPr lang="en-US"/>
              <a:pPr/>
              <a:t>9/15/2017</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8862B6E5-9ECF-4D99-92BB-A737B18D7F5E}" type="slidenum">
              <a:rPr lang="en-US"/>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DAE18C2-3343-43DC-818F-8DCEC76B719D}" type="datetime1">
              <a:rPr lang="en-US"/>
              <a:pPr/>
              <a:t>9/15/2017</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D2A7D9C1-4301-4249-89BF-CA73E0458E3F}" type="slidenum">
              <a:rPr lang="en-US"/>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84418DD-4730-45D9-BC39-C1E9D3B473C8}" type="datetime1">
              <a:rPr lang="en-US"/>
              <a:pPr/>
              <a:t>9/15/2017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99E2FF65-154E-4E49-8627-4AFFFBAE0AEB}" type="slidenum">
              <a:rPr lang="en-US"/>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277FA2D5-8B2C-4422-8A73-EA49481A80ED}" type="datetime1">
              <a:rPr lang="en-US"/>
              <a:pPr/>
              <a:t>9/15/2017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1C529B2-8B86-4C0A-A19C-884E03D3D9DD}" type="slidenum">
              <a:rPr lang="en-US"/>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31F1EF2-61EE-48E6-B370-3CB655A38B6A}" type="datetime1">
              <a:rPr lang="en-US"/>
              <a:pPr/>
              <a:t>9/15/2017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C4AA3A-9DD0-403E-AB56-74B2D04536FC}" type="slidenum">
              <a:rPr lang="en-US"/>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767CB4C-3B4F-4802-B8DF-37D2A978D31E}" type="datetime1">
              <a:rPr lang="en-US"/>
              <a:pPr/>
              <a:t>9/15/2017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70D591-6666-437F-A386-8CA46B7BE725}" type="slidenum">
              <a:rPr lang="en-US"/>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105" charset="0"/>
              </a:defRPr>
            </a:lvl1pPr>
          </a:lstStyle>
          <a:p>
            <a:fld id="{B1B90C0C-6833-4832-AFAE-29003F88EAA4}" type="datetime1">
              <a:rPr lang="en-US"/>
              <a:pPr/>
              <a:t>9/15/2017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5"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105" charset="0"/>
              </a:defRPr>
            </a:lvl1pPr>
          </a:lstStyle>
          <a:p>
            <a:fld id="{E9C7E23B-202F-4F99-9913-95EC8E7E1328}" type="slidenum">
              <a:rPr lang="en-US"/>
              <a:pPr/>
              <a:t>‹#›</a:t>
            </a:fld>
            <a:endParaRPr lang="en-US"/>
          </a:p>
        </p:txBody>
      </p:sp>
      <p:sp>
        <p:nvSpPr>
          <p:cNvPr id="7" name="Rectangle 6">
            <a:extLst>
              <a:ext uri="{FF2B5EF4-FFF2-40B4-BE49-F238E27FC236}">
                <a16:creationId xmlns:a16="http://schemas.microsoft.com/office/drawing/2014/main" id="{8D0C68B5-9820-4EB3-A6F0-6935D842BD13}"/>
              </a:ext>
            </a:extLst>
          </p:cNvPr>
          <p:cNvSpPr>
            <a:spLocks noChangeArrowheads="1"/>
          </p:cNvSpPr>
          <p:nvPr userDrawn="1"/>
        </p:nvSpPr>
        <p:spPr bwMode="auto">
          <a:xfrm>
            <a:off x="4763" y="6393628"/>
            <a:ext cx="9144000" cy="447033"/>
          </a:xfrm>
          <a:prstGeom prst="rect">
            <a:avLst/>
          </a:prstGeom>
          <a:solidFill>
            <a:srgbClr val="A6988C"/>
          </a:soli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8" name="Subtitle 2">
            <a:extLst>
              <a:ext uri="{FF2B5EF4-FFF2-40B4-BE49-F238E27FC236}">
                <a16:creationId xmlns:a16="http://schemas.microsoft.com/office/drawing/2014/main" id="{6F0025B8-5843-4031-899B-1EF629E64E34}"/>
              </a:ext>
            </a:extLst>
          </p:cNvPr>
          <p:cNvSpPr txBox="1">
            <a:spLocks/>
          </p:cNvSpPr>
          <p:nvPr userDrawn="1"/>
        </p:nvSpPr>
        <p:spPr>
          <a:xfrm>
            <a:off x="633046" y="6492240"/>
            <a:ext cx="8077200" cy="304800"/>
          </a:xfrm>
          <a:prstGeom prst="rect">
            <a:avLst/>
          </a:prstGeom>
        </p:spPr>
        <p:txBody>
          <a:bodyPr>
            <a:normAutofit/>
          </a:bodyPr>
          <a:lst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pitchFamily="-105" charset="-128"/>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pitchFamily="-105" charset="-128"/>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pitchFamily="-105" charset="-128"/>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pitchFamily="-105" charset="-128"/>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pitchFamily="-10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dist">
              <a:buNone/>
            </a:pPr>
            <a:r>
              <a:rPr lang="en-US" sz="1000" dirty="0">
                <a:solidFill>
                  <a:schemeClr val="bg1"/>
                </a:solidFill>
              </a:rPr>
              <a:t>EXPERTISE    EXPERIENCE    COMMITTMENT</a:t>
            </a:r>
          </a:p>
        </p:txBody>
      </p:sp>
      <p:cxnSp>
        <p:nvCxnSpPr>
          <p:cNvPr id="9" name="Straight Connector 8">
            <a:extLst>
              <a:ext uri="{FF2B5EF4-FFF2-40B4-BE49-F238E27FC236}">
                <a16:creationId xmlns:a16="http://schemas.microsoft.com/office/drawing/2014/main" id="{4146EB4B-B299-4454-A0D9-572FC41547EA}"/>
              </a:ext>
            </a:extLst>
          </p:cNvPr>
          <p:cNvCxnSpPr>
            <a:cxnSpLocks noChangeShapeType="1"/>
          </p:cNvCxnSpPr>
          <p:nvPr userDrawn="1"/>
        </p:nvCxnSpPr>
        <p:spPr bwMode="auto">
          <a:xfrm>
            <a:off x="0" y="6374195"/>
            <a:ext cx="9148763" cy="1588"/>
          </a:xfrm>
          <a:prstGeom prst="line">
            <a:avLst/>
          </a:prstGeom>
          <a:noFill/>
          <a:ln w="25400">
            <a:solidFill>
              <a:srgbClr val="004B82"/>
            </a:solidFill>
            <a:round/>
            <a:headEnd/>
            <a:tailEnd/>
          </a:ln>
          <a:effectLst>
            <a:outerShdw dist="20000" dir="5400000" rotWithShape="0">
              <a:srgbClr val="808080">
                <a:alpha val="37999"/>
              </a:srgbClr>
            </a:outerShdw>
          </a:effectLst>
        </p:spPr>
      </p:cxnSp>
      <p:pic>
        <p:nvPicPr>
          <p:cNvPr id="10" name="Picture 9" descr="cedrlogo.gif">
            <a:extLst>
              <a:ext uri="{FF2B5EF4-FFF2-40B4-BE49-F238E27FC236}">
                <a16:creationId xmlns:a16="http://schemas.microsoft.com/office/drawing/2014/main" id="{7648AB50-968F-4B3E-9FBE-BA5D982A6FC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8975" y="6428232"/>
            <a:ext cx="399433" cy="39319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pitchFamily="-105" charset="-128"/>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pitchFamily="-105" charset="-128"/>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pitchFamily="-105" charset="-128"/>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pitchFamily="-105" charset="-128"/>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pitchFamily="-10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988C"/>
        </a:solidFill>
        <a:effectLst/>
      </p:bgPr>
    </p:bg>
    <p:spTree>
      <p:nvGrpSpPr>
        <p:cNvPr id="1" name=""/>
        <p:cNvGrpSpPr/>
        <p:nvPr/>
      </p:nvGrpSpPr>
      <p:grpSpPr>
        <a:xfrm>
          <a:off x="0" y="0"/>
          <a:ext cx="0" cy="0"/>
          <a:chOff x="0" y="0"/>
          <a:chExt cx="0" cy="0"/>
        </a:xfrm>
      </p:grpSpPr>
      <p:sp>
        <p:nvSpPr>
          <p:cNvPr id="14" name="Rectangle 13"/>
          <p:cNvSpPr/>
          <p:nvPr/>
        </p:nvSpPr>
        <p:spPr>
          <a:xfrm>
            <a:off x="0" y="0"/>
            <a:ext cx="9144000" cy="944962"/>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105" charset="-128"/>
            </a:endParaRPr>
          </a:p>
        </p:txBody>
      </p:sp>
      <p:sp>
        <p:nvSpPr>
          <p:cNvPr id="15" name="Rectangle 14"/>
          <p:cNvSpPr/>
          <p:nvPr/>
        </p:nvSpPr>
        <p:spPr>
          <a:xfrm>
            <a:off x="0" y="5943600"/>
            <a:ext cx="9144000" cy="914400"/>
          </a:xfrm>
          <a:prstGeom prst="rect">
            <a:avLst/>
          </a:prstGeom>
          <a:solidFill>
            <a:schemeClr val="accent3">
              <a:lumMod val="50000"/>
            </a:schemeClr>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105" charset="-128"/>
            </a:endParaRPr>
          </a:p>
        </p:txBody>
      </p:sp>
      <p:pic>
        <p:nvPicPr>
          <p:cNvPr id="2" name="Picture 1"/>
          <p:cNvPicPr>
            <a:picLocks noChangeAspect="1"/>
          </p:cNvPicPr>
          <p:nvPr/>
        </p:nvPicPr>
        <p:blipFill>
          <a:blip r:embed="rId3"/>
          <a:stretch>
            <a:fillRect/>
          </a:stretch>
        </p:blipFill>
        <p:spPr>
          <a:xfrm>
            <a:off x="420757" y="4786766"/>
            <a:ext cx="1005892" cy="992480"/>
          </a:xfrm>
          <a:prstGeom prst="rect">
            <a:avLst/>
          </a:prstGeom>
        </p:spPr>
      </p:pic>
      <p:sp>
        <p:nvSpPr>
          <p:cNvPr id="9" name="TextBox 8"/>
          <p:cNvSpPr txBox="1">
            <a:spLocks noChangeArrowheads="1"/>
          </p:cNvSpPr>
          <p:nvPr/>
        </p:nvSpPr>
        <p:spPr bwMode="auto">
          <a:xfrm>
            <a:off x="1828800" y="4635759"/>
            <a:ext cx="5334000" cy="707886"/>
          </a:xfrm>
          <a:prstGeom prst="rect">
            <a:avLst/>
          </a:prstGeom>
          <a:noFill/>
          <a:ln w="9525">
            <a:noFill/>
            <a:miter lim="800000"/>
            <a:headEnd/>
            <a:tailEnd/>
          </a:ln>
        </p:spPr>
        <p:txBody>
          <a:bodyPr wrap="square">
            <a:spAutoFit/>
          </a:bodyPr>
          <a:lstStyle/>
          <a:p>
            <a:pPr algn="ctr"/>
            <a:r>
              <a:rPr lang="en-US" sz="4000" b="1" dirty="0">
                <a:solidFill>
                  <a:srgbClr val="002060"/>
                </a:solidFill>
                <a:latin typeface="Calibri" pitchFamily="-105" charset="0"/>
              </a:rPr>
              <a:t>The CEDRA Corporation</a:t>
            </a:r>
          </a:p>
        </p:txBody>
      </p:sp>
      <p:sp>
        <p:nvSpPr>
          <p:cNvPr id="10" name="TextBox 9"/>
          <p:cNvSpPr txBox="1">
            <a:spLocks noChangeArrowheads="1"/>
          </p:cNvSpPr>
          <p:nvPr/>
        </p:nvSpPr>
        <p:spPr bwMode="auto">
          <a:xfrm>
            <a:off x="1639957" y="5374207"/>
            <a:ext cx="7162800" cy="400110"/>
          </a:xfrm>
          <a:prstGeom prst="rect">
            <a:avLst/>
          </a:prstGeom>
          <a:noFill/>
          <a:ln w="9525">
            <a:noFill/>
            <a:miter lim="800000"/>
            <a:headEnd/>
            <a:tailEnd/>
          </a:ln>
        </p:spPr>
        <p:txBody>
          <a:bodyPr wrap="square">
            <a:spAutoFit/>
          </a:bodyPr>
          <a:lstStyle/>
          <a:p>
            <a:pPr algn="ctr"/>
            <a:r>
              <a:rPr lang="en-US" sz="2000" i="1" dirty="0">
                <a:solidFill>
                  <a:srgbClr val="002060"/>
                </a:solidFill>
                <a:latin typeface="Calibri" pitchFamily="-105" charset="0"/>
              </a:rPr>
              <a:t>Implementers of ArcGIS, ArcGIS Online and City Engine Technology</a:t>
            </a:r>
          </a:p>
        </p:txBody>
      </p:sp>
      <p:sp>
        <p:nvSpPr>
          <p:cNvPr id="11" name="TextBox 10"/>
          <p:cNvSpPr txBox="1">
            <a:spLocks noChangeArrowheads="1"/>
          </p:cNvSpPr>
          <p:nvPr/>
        </p:nvSpPr>
        <p:spPr bwMode="auto">
          <a:xfrm>
            <a:off x="130865" y="6200775"/>
            <a:ext cx="1880919" cy="400050"/>
          </a:xfrm>
          <a:prstGeom prst="rect">
            <a:avLst/>
          </a:prstGeom>
          <a:noFill/>
          <a:ln w="9525">
            <a:noFill/>
            <a:miter lim="800000"/>
            <a:headEnd/>
            <a:tailEnd/>
          </a:ln>
        </p:spPr>
        <p:txBody>
          <a:bodyPr wrap="square">
            <a:spAutoFit/>
          </a:bodyPr>
          <a:lstStyle/>
          <a:p>
            <a:pPr algn="ctr"/>
            <a:r>
              <a:rPr lang="en-US" sz="2000" dirty="0">
                <a:solidFill>
                  <a:schemeClr val="bg1"/>
                </a:solidFill>
                <a:latin typeface="Calibri" pitchFamily="-105" charset="0"/>
              </a:rPr>
              <a:t>EXPERTISE</a:t>
            </a:r>
          </a:p>
        </p:txBody>
      </p:sp>
      <p:sp>
        <p:nvSpPr>
          <p:cNvPr id="13" name="TextBox 12"/>
          <p:cNvSpPr txBox="1">
            <a:spLocks noChangeArrowheads="1"/>
          </p:cNvSpPr>
          <p:nvPr/>
        </p:nvSpPr>
        <p:spPr bwMode="auto">
          <a:xfrm>
            <a:off x="6336195" y="6200775"/>
            <a:ext cx="2971800" cy="400050"/>
          </a:xfrm>
          <a:prstGeom prst="rect">
            <a:avLst/>
          </a:prstGeom>
          <a:noFill/>
          <a:ln w="9525">
            <a:noFill/>
            <a:miter lim="800000"/>
            <a:headEnd/>
            <a:tailEnd/>
          </a:ln>
        </p:spPr>
        <p:txBody>
          <a:bodyPr>
            <a:spAutoFit/>
          </a:bodyPr>
          <a:lstStyle/>
          <a:p>
            <a:pPr algn="ctr"/>
            <a:r>
              <a:rPr lang="en-US" sz="2000" dirty="0">
                <a:solidFill>
                  <a:schemeClr val="bg1"/>
                </a:solidFill>
                <a:latin typeface="Calibri" pitchFamily="-105" charset="0"/>
              </a:rPr>
              <a:t>COMMITTMENT</a:t>
            </a:r>
          </a:p>
        </p:txBody>
      </p:sp>
      <p:sp>
        <p:nvSpPr>
          <p:cNvPr id="12" name="TextBox 11"/>
          <p:cNvSpPr txBox="1">
            <a:spLocks noChangeArrowheads="1"/>
          </p:cNvSpPr>
          <p:nvPr/>
        </p:nvSpPr>
        <p:spPr bwMode="auto">
          <a:xfrm>
            <a:off x="3069535" y="6204123"/>
            <a:ext cx="2971800" cy="400050"/>
          </a:xfrm>
          <a:prstGeom prst="rect">
            <a:avLst/>
          </a:prstGeom>
          <a:noFill/>
          <a:ln w="9525">
            <a:noFill/>
            <a:miter lim="800000"/>
            <a:headEnd/>
            <a:tailEnd/>
          </a:ln>
        </p:spPr>
        <p:txBody>
          <a:bodyPr>
            <a:spAutoFit/>
          </a:bodyPr>
          <a:lstStyle/>
          <a:p>
            <a:pPr algn="ctr"/>
            <a:r>
              <a:rPr lang="en-US" sz="2000" dirty="0">
                <a:solidFill>
                  <a:schemeClr val="bg1"/>
                </a:solidFill>
                <a:latin typeface="Calibri" pitchFamily="-105" charset="0"/>
              </a:rPr>
              <a:t>EXPERIENCE</a:t>
            </a:r>
          </a:p>
        </p:txBody>
      </p:sp>
      <p:sp>
        <p:nvSpPr>
          <p:cNvPr id="16" name="TextBox 15">
            <a:extLst>
              <a:ext uri="{FF2B5EF4-FFF2-40B4-BE49-F238E27FC236}">
                <a16:creationId xmlns:a16="http://schemas.microsoft.com/office/drawing/2014/main" id="{EE470A31-2FE0-4B7A-851E-F599F0762735}"/>
              </a:ext>
            </a:extLst>
          </p:cNvPr>
          <p:cNvSpPr txBox="1">
            <a:spLocks noChangeArrowheads="1"/>
          </p:cNvSpPr>
          <p:nvPr/>
        </p:nvSpPr>
        <p:spPr bwMode="auto">
          <a:xfrm>
            <a:off x="-12424" y="113965"/>
            <a:ext cx="9135717" cy="830997"/>
          </a:xfrm>
          <a:prstGeom prst="rect">
            <a:avLst/>
          </a:prstGeom>
          <a:noFill/>
          <a:ln w="9525">
            <a:noFill/>
            <a:miter lim="800000"/>
            <a:headEnd/>
            <a:tailEnd/>
          </a:ln>
        </p:spPr>
        <p:txBody>
          <a:bodyPr wrap="square">
            <a:spAutoFit/>
          </a:bodyPr>
          <a:lstStyle/>
          <a:p>
            <a:pPr algn="ctr"/>
            <a:r>
              <a:rPr lang="en-US" sz="4800" b="1" dirty="0">
                <a:solidFill>
                  <a:srgbClr val="002060"/>
                </a:solidFill>
                <a:latin typeface="Calibri" pitchFamily="-105" charset="0"/>
              </a:rPr>
              <a:t>OKSCAUG  2017  Conference</a:t>
            </a:r>
          </a:p>
        </p:txBody>
      </p:sp>
      <p:sp>
        <p:nvSpPr>
          <p:cNvPr id="17" name="TextBox 16">
            <a:extLst>
              <a:ext uri="{FF2B5EF4-FFF2-40B4-BE49-F238E27FC236}">
                <a16:creationId xmlns:a16="http://schemas.microsoft.com/office/drawing/2014/main" id="{A57C1EC4-1B95-4CC6-A94C-2DF1419C4887}"/>
              </a:ext>
            </a:extLst>
          </p:cNvPr>
          <p:cNvSpPr txBox="1">
            <a:spLocks noChangeArrowheads="1"/>
          </p:cNvSpPr>
          <p:nvPr/>
        </p:nvSpPr>
        <p:spPr bwMode="auto">
          <a:xfrm>
            <a:off x="-12425" y="1680997"/>
            <a:ext cx="9135717" cy="2451953"/>
          </a:xfrm>
          <a:prstGeom prst="rect">
            <a:avLst/>
          </a:prstGeom>
          <a:noFill/>
          <a:ln w="9525">
            <a:noFill/>
            <a:miter lim="800000"/>
            <a:headEnd/>
            <a:tailEnd/>
          </a:ln>
        </p:spPr>
        <p:txBody>
          <a:bodyPr wrap="square">
            <a:spAutoFit/>
          </a:bodyPr>
          <a:lstStyle/>
          <a:p>
            <a:pPr algn="ctr"/>
            <a:r>
              <a:rPr lang="en-US" sz="4800" b="1" dirty="0">
                <a:latin typeface="Calibri" pitchFamily="-105" charset="0"/>
              </a:rPr>
              <a:t>3D GIS Implementation</a:t>
            </a:r>
          </a:p>
          <a:p>
            <a:pPr algn="ctr"/>
            <a:r>
              <a:rPr lang="en-US" sz="4800" b="1" dirty="0">
                <a:latin typeface="Calibri" pitchFamily="-105" charset="0"/>
              </a:rPr>
              <a:t>using City Engine</a:t>
            </a:r>
          </a:p>
          <a:p>
            <a:pPr algn="ctr">
              <a:spcBef>
                <a:spcPts val="4000"/>
              </a:spcBef>
            </a:pPr>
            <a:r>
              <a:rPr lang="en-US" sz="2400" b="1" dirty="0">
                <a:solidFill>
                  <a:srgbClr val="000000"/>
                </a:solidFill>
                <a:latin typeface="Calibri" pitchFamily="-105" charset="0"/>
              </a:rPr>
              <a:t>19 September 2017</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44429"/>
            <a:ext cx="8458200" cy="511066"/>
          </a:xfrm>
        </p:spPr>
        <p:txBody>
          <a:bodyPr anchor="t"/>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384048" y="2060604"/>
            <a:ext cx="7921752" cy="3730595"/>
          </a:xfrm>
          <a:prstGeom prst="rect">
            <a:avLst/>
          </a:prstGeom>
        </p:spPr>
        <p:txBody>
          <a:bodyPr>
            <a:noAutofit/>
          </a:bodyPr>
          <a:lstStyle/>
          <a:p>
            <a:pPr>
              <a:lnSpc>
                <a:spcPct val="120000"/>
              </a:lnSpc>
              <a:tabLst>
                <a:tab pos="365760" algn="l"/>
              </a:tabLst>
            </a:pPr>
            <a:r>
              <a:rPr lang="en-US" dirty="0">
                <a:solidFill>
                  <a:srgbClr val="004B82"/>
                </a:solidFill>
                <a:latin typeface="+mn-lt"/>
              </a:rPr>
              <a:t>Formal Presentation</a:t>
            </a:r>
          </a:p>
          <a:p>
            <a:pPr marL="285750" indent="-285750">
              <a:lnSpc>
                <a:spcPct val="120000"/>
              </a:lnSpc>
              <a:buFont typeface="Arial"/>
              <a:buChar char="•"/>
              <a:tabLst>
                <a:tab pos="365760" algn="l"/>
              </a:tabLst>
            </a:pPr>
            <a:r>
              <a:rPr lang="en-US" dirty="0">
                <a:solidFill>
                  <a:srgbClr val="004B82"/>
                </a:solidFill>
                <a:latin typeface="+mn-lt"/>
              </a:rPr>
              <a:t>Slides discussing how City Engine can be used to develop a 3D GIS.</a:t>
            </a:r>
          </a:p>
          <a:p>
            <a:pPr marL="285750" indent="-285750">
              <a:lnSpc>
                <a:spcPct val="120000"/>
              </a:lnSpc>
              <a:buFont typeface="Arial"/>
              <a:buChar char="•"/>
              <a:tabLst>
                <a:tab pos="365760" algn="l"/>
              </a:tabLst>
            </a:pPr>
            <a:r>
              <a:rPr lang="en-US" dirty="0">
                <a:solidFill>
                  <a:srgbClr val="004B82"/>
                </a:solidFill>
                <a:latin typeface="+mn-lt"/>
              </a:rPr>
              <a:t>Commentary based upon our experience creating a 3D GIS using COE data.</a:t>
            </a:r>
          </a:p>
          <a:p>
            <a:pPr marL="285750" indent="-285750">
              <a:lnSpc>
                <a:spcPct val="120000"/>
              </a:lnSpc>
              <a:buFont typeface="Arial"/>
              <a:buChar char="•"/>
              <a:tabLst>
                <a:tab pos="365760" algn="l"/>
              </a:tabLst>
            </a:pPr>
            <a:r>
              <a:rPr lang="en-US" dirty="0">
                <a:solidFill>
                  <a:srgbClr val="004B82"/>
                </a:solidFill>
                <a:latin typeface="+mn-lt"/>
              </a:rPr>
              <a:t>Interactive presentation. F</a:t>
            </a:r>
            <a:r>
              <a:rPr lang="en-US" i="1" dirty="0">
                <a:solidFill>
                  <a:srgbClr val="004B82"/>
                </a:solidFill>
                <a:latin typeface="+mn-lt"/>
              </a:rPr>
              <a:t>eel free to ask questions during the presentation.</a:t>
            </a:r>
          </a:p>
          <a:p>
            <a:pPr>
              <a:lnSpc>
                <a:spcPct val="120000"/>
              </a:lnSpc>
              <a:tabLst>
                <a:tab pos="365760" algn="l"/>
              </a:tabLst>
            </a:pPr>
            <a:endParaRPr lang="en-US" dirty="0">
              <a:solidFill>
                <a:srgbClr val="004B82"/>
              </a:solidFill>
              <a:latin typeface="+mn-lt"/>
            </a:endParaRPr>
          </a:p>
          <a:p>
            <a:pPr>
              <a:lnSpc>
                <a:spcPct val="120000"/>
              </a:lnSpc>
              <a:spcBef>
                <a:spcPts val="3000"/>
              </a:spcBef>
              <a:tabLst>
                <a:tab pos="365760" algn="l"/>
              </a:tabLst>
            </a:pPr>
            <a:r>
              <a:rPr lang="en-US" dirty="0">
                <a:solidFill>
                  <a:srgbClr val="004B82"/>
                </a:solidFill>
                <a:latin typeface="+mn-lt"/>
              </a:rPr>
              <a:t>Question and Answer Session</a:t>
            </a:r>
          </a:p>
          <a:p>
            <a:pPr marL="285750" indent="-285750">
              <a:lnSpc>
                <a:spcPct val="120000"/>
              </a:lnSpc>
              <a:buFont typeface="Arial"/>
              <a:buChar char="•"/>
              <a:tabLst>
                <a:tab pos="365760" algn="l"/>
              </a:tabLst>
            </a:pPr>
            <a:r>
              <a:rPr lang="en-US" dirty="0">
                <a:solidFill>
                  <a:srgbClr val="004B82"/>
                </a:solidFill>
                <a:latin typeface="+mn-lt"/>
              </a:rPr>
              <a:t>Responses to questions.</a:t>
            </a:r>
          </a:p>
        </p:txBody>
      </p:sp>
      <p:sp>
        <p:nvSpPr>
          <p:cNvPr id="4" name="TextBox 3"/>
          <p:cNvSpPr txBox="1"/>
          <p:nvPr/>
        </p:nvSpPr>
        <p:spPr>
          <a:xfrm>
            <a:off x="384048" y="1371600"/>
            <a:ext cx="2417724" cy="400110"/>
          </a:xfrm>
          <a:prstGeom prst="rect">
            <a:avLst/>
          </a:prstGeom>
          <a:noFill/>
        </p:spPr>
        <p:txBody>
          <a:bodyPr wrap="none" rtlCol="0">
            <a:spAutoFit/>
          </a:bodyPr>
          <a:lstStyle/>
          <a:p>
            <a:r>
              <a:rPr lang="en-US" sz="2000" b="1" dirty="0">
                <a:solidFill>
                  <a:srgbClr val="004B82"/>
                </a:solidFill>
                <a:latin typeface="+mj-lt"/>
              </a:rPr>
              <a:t>Presentation Agenda</a:t>
            </a:r>
          </a:p>
        </p:txBody>
      </p:sp>
    </p:spTree>
    <p:extLst>
      <p:ext uri="{BB962C8B-B14F-4D97-AF65-F5344CB8AC3E}">
        <p14:creationId xmlns:p14="http://schemas.microsoft.com/office/powerpoint/2010/main" val="29828578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6768548" y="1905000"/>
            <a:ext cx="2057400" cy="3886200"/>
          </a:xfrm>
          <a:prstGeom prst="rect">
            <a:avLst/>
          </a:prstGeom>
        </p:spPr>
        <p:txBody>
          <a:bodyPr>
            <a:noAutofit/>
          </a:bodyPr>
          <a:lstStyle/>
          <a:p>
            <a:pPr>
              <a:lnSpc>
                <a:spcPct val="120000"/>
              </a:lnSpc>
              <a:tabLst>
                <a:tab pos="365760" algn="l"/>
              </a:tabLst>
            </a:pPr>
            <a:r>
              <a:rPr lang="en-US" sz="2000" b="1" dirty="0">
                <a:solidFill>
                  <a:srgbClr val="004B82"/>
                </a:solidFill>
                <a:latin typeface="+mn-lt"/>
              </a:rPr>
              <a:t>Typical Questions</a:t>
            </a:r>
          </a:p>
          <a:p>
            <a:pPr>
              <a:lnSpc>
                <a:spcPct val="120000"/>
              </a:lnSpc>
              <a:tabLst>
                <a:tab pos="365760" algn="l"/>
              </a:tabLst>
            </a:pPr>
            <a:endParaRPr lang="en-US" dirty="0">
              <a:solidFill>
                <a:srgbClr val="004B82"/>
              </a:solidFill>
              <a:latin typeface="+mn-lt"/>
            </a:endParaRPr>
          </a:p>
          <a:p>
            <a:pPr>
              <a:lnSpc>
                <a:spcPct val="120000"/>
              </a:lnSpc>
              <a:tabLst>
                <a:tab pos="365760" algn="l"/>
              </a:tabLst>
            </a:pPr>
            <a:r>
              <a:rPr lang="en-US" dirty="0">
                <a:solidFill>
                  <a:srgbClr val="004B82"/>
                </a:solidFill>
                <a:latin typeface="+mn-lt"/>
              </a:rPr>
              <a:t>How do we get to this?</a:t>
            </a:r>
          </a:p>
          <a:p>
            <a:pPr>
              <a:lnSpc>
                <a:spcPct val="120000"/>
              </a:lnSpc>
              <a:tabLst>
                <a:tab pos="365760" algn="l"/>
              </a:tabLst>
            </a:pPr>
            <a:endParaRPr lang="en-US" dirty="0">
              <a:solidFill>
                <a:srgbClr val="004B82"/>
              </a:solidFill>
              <a:latin typeface="+mn-lt"/>
            </a:endParaRPr>
          </a:p>
          <a:p>
            <a:pPr>
              <a:lnSpc>
                <a:spcPct val="120000"/>
              </a:lnSpc>
              <a:tabLst>
                <a:tab pos="365760" algn="l"/>
              </a:tabLst>
            </a:pPr>
            <a:r>
              <a:rPr lang="en-US" dirty="0">
                <a:solidFill>
                  <a:srgbClr val="004B82"/>
                </a:solidFill>
                <a:latin typeface="+mn-lt"/>
              </a:rPr>
              <a:t>How long does it take?</a:t>
            </a:r>
          </a:p>
          <a:p>
            <a:pPr>
              <a:lnSpc>
                <a:spcPct val="120000"/>
              </a:lnSpc>
              <a:tabLst>
                <a:tab pos="365760" algn="l"/>
              </a:tabLst>
            </a:pPr>
            <a:endParaRPr lang="en-US" dirty="0">
              <a:solidFill>
                <a:srgbClr val="004B82"/>
              </a:solidFill>
              <a:latin typeface="+mn-lt"/>
            </a:endParaRPr>
          </a:p>
          <a:p>
            <a:pPr>
              <a:lnSpc>
                <a:spcPct val="120000"/>
              </a:lnSpc>
              <a:tabLst>
                <a:tab pos="365760" algn="l"/>
              </a:tabLst>
            </a:pPr>
            <a:r>
              <a:rPr lang="en-US" dirty="0">
                <a:solidFill>
                  <a:srgbClr val="004B82"/>
                </a:solidFill>
                <a:latin typeface="+mn-lt"/>
              </a:rPr>
              <a:t>How difficult?</a:t>
            </a:r>
          </a:p>
          <a:p>
            <a:pPr>
              <a:lnSpc>
                <a:spcPct val="120000"/>
              </a:lnSpc>
              <a:tabLst>
                <a:tab pos="365760" algn="l"/>
              </a:tabLst>
            </a:pPr>
            <a:endParaRPr lang="en-US" dirty="0">
              <a:solidFill>
                <a:srgbClr val="004B82"/>
              </a:solidFill>
              <a:latin typeface="+mn-lt"/>
            </a:endParaRPr>
          </a:p>
          <a:p>
            <a:pPr>
              <a:lnSpc>
                <a:spcPct val="120000"/>
              </a:lnSpc>
              <a:tabLst>
                <a:tab pos="365760" algn="l"/>
              </a:tabLst>
            </a:pPr>
            <a:r>
              <a:rPr lang="en-US" dirty="0">
                <a:solidFill>
                  <a:srgbClr val="004B82"/>
                </a:solidFill>
                <a:latin typeface="+mn-lt"/>
              </a:rPr>
              <a:t>How much?</a:t>
            </a:r>
          </a:p>
        </p:txBody>
      </p:sp>
      <p:sp>
        <p:nvSpPr>
          <p:cNvPr id="12" name="Title 1">
            <a:extLst>
              <a:ext uri="{FF2B5EF4-FFF2-40B4-BE49-F238E27FC236}">
                <a16:creationId xmlns:a16="http://schemas.microsoft.com/office/drawing/2014/main" id="{FDAE39A5-1820-4302-9936-BC8F7628EE69}"/>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4" name="Picture 3">
            <a:extLst>
              <a:ext uri="{FF2B5EF4-FFF2-40B4-BE49-F238E27FC236}">
                <a16:creationId xmlns:a16="http://schemas.microsoft.com/office/drawing/2014/main" id="{42DB4FDE-5021-4342-A517-42192CE0B6A0}"/>
              </a:ext>
            </a:extLst>
          </p:cNvPr>
          <p:cNvPicPr>
            <a:picLocks noChangeAspect="1"/>
          </p:cNvPicPr>
          <p:nvPr/>
        </p:nvPicPr>
        <p:blipFill>
          <a:blip r:embed="rId3"/>
          <a:stretch>
            <a:fillRect/>
          </a:stretch>
        </p:blipFill>
        <p:spPr>
          <a:xfrm>
            <a:off x="381000" y="1323033"/>
            <a:ext cx="6156591" cy="4648200"/>
          </a:xfrm>
          <a:prstGeom prst="rect">
            <a:avLst/>
          </a:prstGeom>
          <a:ln w="31750">
            <a:solidFill>
              <a:schemeClr val="tx1"/>
            </a:solidFill>
          </a:ln>
        </p:spPr>
      </p:pic>
    </p:spTree>
    <p:extLst>
      <p:ext uri="{BB962C8B-B14F-4D97-AF65-F5344CB8AC3E}">
        <p14:creationId xmlns:p14="http://schemas.microsoft.com/office/powerpoint/2010/main" val="269162502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384048" y="2060604"/>
            <a:ext cx="8455152" cy="4035396"/>
          </a:xfrm>
          <a:prstGeom prst="rect">
            <a:avLst/>
          </a:prstGeom>
        </p:spPr>
        <p:txBody>
          <a:bodyPr>
            <a:noAutofit/>
          </a:bodyPr>
          <a:lstStyle/>
          <a:p>
            <a:pPr>
              <a:tabLst>
                <a:tab pos="365760" algn="l"/>
              </a:tabLst>
            </a:pPr>
            <a:r>
              <a:rPr lang="en-US" dirty="0">
                <a:solidFill>
                  <a:srgbClr val="004B82"/>
                </a:solidFill>
                <a:latin typeface="+mn-lt"/>
              </a:rPr>
              <a:t>How much detail is to be displayed in the 3D GIS?</a:t>
            </a:r>
          </a:p>
          <a:p>
            <a:pPr>
              <a:lnSpc>
                <a:spcPct val="120000"/>
              </a:lnSpc>
              <a:spcBef>
                <a:spcPts val="4000"/>
              </a:spcBef>
              <a:tabLst>
                <a:tab pos="365760" algn="l"/>
              </a:tabLst>
            </a:pPr>
            <a:r>
              <a:rPr lang="en-US" dirty="0">
                <a:solidFill>
                  <a:srgbClr val="004B82"/>
                </a:solidFill>
                <a:latin typeface="+mn-lt"/>
              </a:rPr>
              <a:t>	The less detail to be displayed, the less time and less cost to create the model.</a:t>
            </a:r>
          </a:p>
          <a:p>
            <a:pPr>
              <a:lnSpc>
                <a:spcPct val="120000"/>
              </a:lnSpc>
              <a:spcBef>
                <a:spcPts val="4000"/>
              </a:spcBef>
              <a:tabLst>
                <a:tab pos="365760" algn="l"/>
              </a:tabLst>
            </a:pPr>
            <a:r>
              <a:rPr lang="en-US" dirty="0">
                <a:solidFill>
                  <a:srgbClr val="004B82"/>
                </a:solidFill>
                <a:latin typeface="+mn-lt"/>
              </a:rPr>
              <a:t>	The greater the detail, the more time and cost to create the model.</a:t>
            </a:r>
          </a:p>
          <a:p>
            <a:pPr>
              <a:lnSpc>
                <a:spcPct val="120000"/>
              </a:lnSpc>
              <a:spcBef>
                <a:spcPts val="4000"/>
              </a:spcBef>
              <a:tabLst>
                <a:tab pos="365760" algn="l"/>
              </a:tabLst>
            </a:pPr>
            <a:r>
              <a:rPr lang="en-US" dirty="0">
                <a:solidFill>
                  <a:srgbClr val="004B82"/>
                </a:solidFill>
                <a:latin typeface="+mn-lt"/>
              </a:rPr>
              <a:t>	As the level of detail increases the more realistic the model appears.</a:t>
            </a:r>
          </a:p>
          <a:p>
            <a:pPr>
              <a:lnSpc>
                <a:spcPct val="120000"/>
              </a:lnSpc>
              <a:spcBef>
                <a:spcPts val="4000"/>
              </a:spcBef>
              <a:tabLst>
                <a:tab pos="365760" algn="l"/>
              </a:tabLst>
            </a:pPr>
            <a:r>
              <a:rPr lang="en-US" dirty="0">
                <a:solidFill>
                  <a:srgbClr val="004B82"/>
                </a:solidFill>
                <a:latin typeface="+mn-lt"/>
              </a:rPr>
              <a:t>Model implies an </a:t>
            </a:r>
            <a:r>
              <a:rPr lang="en-US" b="1" dirty="0">
                <a:solidFill>
                  <a:srgbClr val="004B82"/>
                </a:solidFill>
                <a:latin typeface="+mn-lt"/>
              </a:rPr>
              <a:t>approximation</a:t>
            </a:r>
            <a:r>
              <a:rPr lang="en-US" dirty="0">
                <a:solidFill>
                  <a:srgbClr val="004B82"/>
                </a:solidFill>
                <a:latin typeface="+mn-lt"/>
              </a:rPr>
              <a:t>, not an exactness.</a:t>
            </a:r>
          </a:p>
        </p:txBody>
      </p:sp>
      <p:sp>
        <p:nvSpPr>
          <p:cNvPr id="4" name="TextBox 3"/>
          <p:cNvSpPr txBox="1"/>
          <p:nvPr/>
        </p:nvSpPr>
        <p:spPr>
          <a:xfrm>
            <a:off x="384048" y="1371600"/>
            <a:ext cx="8150352" cy="400110"/>
          </a:xfrm>
          <a:prstGeom prst="rect">
            <a:avLst/>
          </a:prstGeom>
          <a:noFill/>
        </p:spPr>
        <p:txBody>
          <a:bodyPr wrap="square" rtlCol="0">
            <a:spAutoFit/>
          </a:bodyPr>
          <a:lstStyle/>
          <a:p>
            <a:r>
              <a:rPr lang="en-US" sz="2000" b="1" dirty="0">
                <a:solidFill>
                  <a:srgbClr val="004B82"/>
                </a:solidFill>
                <a:latin typeface="+mj-lt"/>
              </a:rPr>
              <a:t>Before starting the 3D development, the first Question to be Answered is:</a:t>
            </a:r>
          </a:p>
        </p:txBody>
      </p:sp>
      <p:sp>
        <p:nvSpPr>
          <p:cNvPr id="12" name="Title 1">
            <a:extLst>
              <a:ext uri="{FF2B5EF4-FFF2-40B4-BE49-F238E27FC236}">
                <a16:creationId xmlns:a16="http://schemas.microsoft.com/office/drawing/2014/main" id="{EE6DF7CA-3770-447A-90CC-8E3050BC143D}"/>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6637364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342602" y="1074857"/>
            <a:ext cx="8458200" cy="533400"/>
          </a:xfrm>
          <a:prstGeom prst="rect">
            <a:avLst/>
          </a:prstGeom>
        </p:spPr>
        <p:txBody>
          <a:bodyPr>
            <a:noAutofit/>
          </a:bodyPr>
          <a:lstStyle/>
          <a:p>
            <a:pPr algn="ctr">
              <a:lnSpc>
                <a:spcPct val="120000"/>
              </a:lnSpc>
              <a:tabLst>
                <a:tab pos="365760" algn="l"/>
              </a:tabLst>
            </a:pPr>
            <a:r>
              <a:rPr lang="en-US" sz="2000" b="1" dirty="0">
                <a:solidFill>
                  <a:srgbClr val="004B82"/>
                </a:solidFill>
                <a:latin typeface="+mn-lt"/>
              </a:rPr>
              <a:t>Level of Detail (LOD) Definition as defined by </a:t>
            </a:r>
            <a:r>
              <a:rPr lang="en-US" sz="2000" b="1" dirty="0" err="1">
                <a:solidFill>
                  <a:srgbClr val="004B82"/>
                </a:solidFill>
                <a:latin typeface="+mn-lt"/>
              </a:rPr>
              <a:t>Esri</a:t>
            </a:r>
            <a:endParaRPr lang="en-US" sz="2000" b="1" dirty="0">
              <a:solidFill>
                <a:srgbClr val="004B82"/>
              </a:solidFill>
              <a:latin typeface="+mn-lt"/>
            </a:endParaRPr>
          </a:p>
        </p:txBody>
      </p:sp>
      <p:sp>
        <p:nvSpPr>
          <p:cNvPr id="15" name="Title 1">
            <a:extLst>
              <a:ext uri="{FF2B5EF4-FFF2-40B4-BE49-F238E27FC236}">
                <a16:creationId xmlns:a16="http://schemas.microsoft.com/office/drawing/2014/main" id="{78A6C7DD-55F7-4952-B832-30321AD310D9}"/>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16" name="Picture 15">
            <a:extLst>
              <a:ext uri="{FF2B5EF4-FFF2-40B4-BE49-F238E27FC236}">
                <a16:creationId xmlns:a16="http://schemas.microsoft.com/office/drawing/2014/main" id="{207CB7DB-E900-4642-B7BC-3CA6D82FFC8D}"/>
              </a:ext>
            </a:extLst>
          </p:cNvPr>
          <p:cNvPicPr>
            <a:picLocks noChangeAspect="1"/>
          </p:cNvPicPr>
          <p:nvPr/>
        </p:nvPicPr>
        <p:blipFill>
          <a:blip r:embed="rId3"/>
          <a:stretch>
            <a:fillRect/>
          </a:stretch>
        </p:blipFill>
        <p:spPr>
          <a:xfrm>
            <a:off x="330042" y="1668807"/>
            <a:ext cx="8411031" cy="4419601"/>
          </a:xfrm>
          <a:prstGeom prst="rect">
            <a:avLst/>
          </a:prstGeom>
          <a:ln w="31750">
            <a:solidFill>
              <a:schemeClr val="tx1"/>
            </a:solidFill>
          </a:ln>
        </p:spPr>
      </p:pic>
    </p:spTree>
    <p:extLst>
      <p:ext uri="{BB962C8B-B14F-4D97-AF65-F5344CB8AC3E}">
        <p14:creationId xmlns:p14="http://schemas.microsoft.com/office/powerpoint/2010/main" val="380259968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FF70516-3AA0-4986-AFDE-2516E869C555}"/>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EAA35FEC-A713-4DD4-87CC-27388DF4A20D}"/>
              </a:ext>
            </a:extLst>
          </p:cNvPr>
          <p:cNvSpPr txBox="1">
            <a:spLocks/>
          </p:cNvSpPr>
          <p:nvPr/>
        </p:nvSpPr>
        <p:spPr>
          <a:xfrm>
            <a:off x="381000" y="1145455"/>
            <a:ext cx="8458200" cy="533400"/>
          </a:xfrm>
          <a:prstGeom prst="rect">
            <a:avLst/>
          </a:prstGeom>
        </p:spPr>
        <p:txBody>
          <a:bodyPr>
            <a:noAutofit/>
          </a:bodyPr>
          <a:lstStyle/>
          <a:p>
            <a:pPr>
              <a:lnSpc>
                <a:spcPct val="120000"/>
              </a:lnSpc>
              <a:tabLst>
                <a:tab pos="365760" algn="l"/>
              </a:tabLst>
            </a:pPr>
            <a:r>
              <a:rPr lang="en-US" sz="2000" b="1" dirty="0">
                <a:solidFill>
                  <a:srgbClr val="004B82"/>
                </a:solidFill>
                <a:latin typeface="+mn-lt"/>
              </a:rPr>
              <a:t>Applications of a 3D GIS</a:t>
            </a:r>
          </a:p>
        </p:txBody>
      </p:sp>
      <p:sp>
        <p:nvSpPr>
          <p:cNvPr id="6" name="Title 1">
            <a:extLst>
              <a:ext uri="{FF2B5EF4-FFF2-40B4-BE49-F238E27FC236}">
                <a16:creationId xmlns:a16="http://schemas.microsoft.com/office/drawing/2014/main" id="{1BFE1289-BB19-49F6-9EE2-96D483CC638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7" name="Title 1">
            <a:extLst>
              <a:ext uri="{FF2B5EF4-FFF2-40B4-BE49-F238E27FC236}">
                <a16:creationId xmlns:a16="http://schemas.microsoft.com/office/drawing/2014/main" id="{2EB89BB7-AAE5-4C26-9C08-EC99AC21294A}"/>
              </a:ext>
            </a:extLst>
          </p:cNvPr>
          <p:cNvSpPr txBox="1">
            <a:spLocks/>
          </p:cNvSpPr>
          <p:nvPr/>
        </p:nvSpPr>
        <p:spPr>
          <a:xfrm>
            <a:off x="384048" y="2060604"/>
            <a:ext cx="8455152" cy="4035396"/>
          </a:xfrm>
          <a:prstGeom prst="rect">
            <a:avLst/>
          </a:prstGeom>
        </p:spPr>
        <p:txBody>
          <a:bodyPr>
            <a:noAutofit/>
          </a:bodyPr>
          <a:lstStyle/>
          <a:p>
            <a:pPr>
              <a:tabLst>
                <a:tab pos="365760" algn="l"/>
              </a:tabLst>
            </a:pPr>
            <a:r>
              <a:rPr lang="en-US" dirty="0">
                <a:solidFill>
                  <a:srgbClr val="004B82"/>
                </a:solidFill>
                <a:latin typeface="+mn-lt"/>
              </a:rPr>
              <a:t>Realistic Visualizations.</a:t>
            </a:r>
          </a:p>
          <a:p>
            <a:pPr>
              <a:lnSpc>
                <a:spcPct val="120000"/>
              </a:lnSpc>
              <a:spcBef>
                <a:spcPts val="2400"/>
              </a:spcBef>
              <a:tabLst>
                <a:tab pos="365760" algn="l"/>
              </a:tabLst>
            </a:pPr>
            <a:r>
              <a:rPr lang="en-US" dirty="0">
                <a:solidFill>
                  <a:srgbClr val="004B82"/>
                </a:solidFill>
                <a:latin typeface="+mn-lt"/>
              </a:rPr>
              <a:t>Comprehensive City Planning</a:t>
            </a:r>
          </a:p>
          <a:p>
            <a:pPr>
              <a:lnSpc>
                <a:spcPct val="120000"/>
              </a:lnSpc>
              <a:spcBef>
                <a:spcPts val="0"/>
              </a:spcBef>
              <a:tabLst>
                <a:tab pos="365760" algn="l"/>
              </a:tabLst>
            </a:pPr>
            <a:r>
              <a:rPr lang="en-US" dirty="0">
                <a:solidFill>
                  <a:srgbClr val="004B82"/>
                </a:solidFill>
                <a:latin typeface="+mn-lt"/>
              </a:rPr>
              <a:t>Activities such as:</a:t>
            </a:r>
          </a:p>
          <a:p>
            <a:pPr>
              <a:lnSpc>
                <a:spcPct val="120000"/>
              </a:lnSpc>
              <a:spcBef>
                <a:spcPts val="1800"/>
              </a:spcBef>
              <a:tabLst>
                <a:tab pos="365760" algn="l"/>
              </a:tabLst>
            </a:pPr>
            <a:r>
              <a:rPr lang="en-US" dirty="0">
                <a:solidFill>
                  <a:srgbClr val="004B82"/>
                </a:solidFill>
                <a:latin typeface="+mn-lt"/>
              </a:rPr>
              <a:t>	Flood Modeling.</a:t>
            </a:r>
          </a:p>
          <a:p>
            <a:pPr>
              <a:lnSpc>
                <a:spcPct val="120000"/>
              </a:lnSpc>
              <a:spcBef>
                <a:spcPts val="1800"/>
              </a:spcBef>
              <a:tabLst>
                <a:tab pos="365760" algn="l"/>
              </a:tabLst>
            </a:pPr>
            <a:r>
              <a:rPr lang="en-US" dirty="0">
                <a:solidFill>
                  <a:srgbClr val="004B82"/>
                </a:solidFill>
                <a:latin typeface="+mn-lt"/>
              </a:rPr>
              <a:t>	Visibility Analysis of</a:t>
            </a:r>
          </a:p>
          <a:p>
            <a:pPr>
              <a:lnSpc>
                <a:spcPct val="120000"/>
              </a:lnSpc>
              <a:spcBef>
                <a:spcPts val="0"/>
              </a:spcBef>
              <a:tabLst>
                <a:tab pos="365760" algn="l"/>
              </a:tabLst>
            </a:pPr>
            <a:r>
              <a:rPr lang="en-US" dirty="0">
                <a:solidFill>
                  <a:srgbClr val="004B82"/>
                </a:solidFill>
                <a:latin typeface="+mn-lt"/>
              </a:rPr>
              <a:t>	New Developments.</a:t>
            </a:r>
          </a:p>
          <a:p>
            <a:pPr>
              <a:lnSpc>
                <a:spcPct val="120000"/>
              </a:lnSpc>
              <a:spcBef>
                <a:spcPts val="1800"/>
              </a:spcBef>
              <a:tabLst>
                <a:tab pos="365760" algn="l"/>
              </a:tabLst>
            </a:pPr>
            <a:r>
              <a:rPr lang="en-US" dirty="0">
                <a:solidFill>
                  <a:srgbClr val="004B82"/>
                </a:solidFill>
                <a:latin typeface="+mn-lt"/>
              </a:rPr>
              <a:t>	Line of Sight analysis.</a:t>
            </a:r>
          </a:p>
          <a:p>
            <a:pPr>
              <a:lnSpc>
                <a:spcPct val="120000"/>
              </a:lnSpc>
              <a:spcBef>
                <a:spcPts val="1800"/>
              </a:spcBef>
              <a:tabLst>
                <a:tab pos="365760" algn="l"/>
              </a:tabLst>
            </a:pPr>
            <a:r>
              <a:rPr lang="en-US" dirty="0">
                <a:solidFill>
                  <a:srgbClr val="004B82"/>
                </a:solidFill>
                <a:latin typeface="+mn-lt"/>
              </a:rPr>
              <a:t>	Redevelopment Scenarios</a:t>
            </a:r>
          </a:p>
        </p:txBody>
      </p:sp>
      <p:pic>
        <p:nvPicPr>
          <p:cNvPr id="9" name="Picture 8">
            <a:extLst>
              <a:ext uri="{FF2B5EF4-FFF2-40B4-BE49-F238E27FC236}">
                <a16:creationId xmlns:a16="http://schemas.microsoft.com/office/drawing/2014/main" id="{707C187A-61AA-4215-8F57-570B881DC519}"/>
              </a:ext>
            </a:extLst>
          </p:cNvPr>
          <p:cNvPicPr>
            <a:picLocks noChangeAspect="1"/>
          </p:cNvPicPr>
          <p:nvPr/>
        </p:nvPicPr>
        <p:blipFill>
          <a:blip r:embed="rId3"/>
          <a:stretch>
            <a:fillRect/>
          </a:stretch>
        </p:blipFill>
        <p:spPr>
          <a:xfrm>
            <a:off x="3495220" y="1297737"/>
            <a:ext cx="5343981" cy="3960063"/>
          </a:xfrm>
          <a:prstGeom prst="rect">
            <a:avLst/>
          </a:prstGeom>
          <a:ln w="31750">
            <a:solidFill>
              <a:schemeClr val="tx1"/>
            </a:solidFill>
          </a:ln>
        </p:spPr>
      </p:pic>
    </p:spTree>
    <p:extLst>
      <p:ext uri="{BB962C8B-B14F-4D97-AF65-F5344CB8AC3E}">
        <p14:creationId xmlns:p14="http://schemas.microsoft.com/office/powerpoint/2010/main" val="299557866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384049" y="1936819"/>
            <a:ext cx="4645152" cy="4006781"/>
          </a:xfrm>
          <a:prstGeom prst="rect">
            <a:avLst/>
          </a:prstGeom>
        </p:spPr>
        <p:txBody>
          <a:bodyPr>
            <a:noAutofit/>
          </a:bodyPr>
          <a:lstStyle/>
          <a:p>
            <a:pPr marL="285750" indent="-285750">
              <a:lnSpc>
                <a:spcPct val="140000"/>
              </a:lnSpc>
              <a:buFont typeface="Arial"/>
              <a:buChar char="•"/>
              <a:tabLst>
                <a:tab pos="365760" algn="l"/>
              </a:tabLst>
            </a:pPr>
            <a:r>
              <a:rPr lang="en-US" dirty="0">
                <a:solidFill>
                  <a:srgbClr val="004B82"/>
                </a:solidFill>
                <a:latin typeface="+mn-lt"/>
              </a:rPr>
              <a:t>Ortho-imagery,</a:t>
            </a:r>
          </a:p>
          <a:p>
            <a:pPr marL="285750" indent="-285750">
              <a:lnSpc>
                <a:spcPct val="140000"/>
              </a:lnSpc>
              <a:buFont typeface="Arial"/>
              <a:buChar char="•"/>
              <a:tabLst>
                <a:tab pos="365760" algn="l"/>
              </a:tabLst>
            </a:pPr>
            <a:r>
              <a:rPr lang="en-US" dirty="0">
                <a:solidFill>
                  <a:srgbClr val="004B82"/>
                </a:solidFill>
                <a:latin typeface="+mn-lt"/>
              </a:rPr>
              <a:t>Digital Terrain Model - DTM,</a:t>
            </a:r>
          </a:p>
          <a:p>
            <a:pPr marL="285750" indent="-285750">
              <a:lnSpc>
                <a:spcPct val="140000"/>
              </a:lnSpc>
              <a:buFont typeface="Arial"/>
              <a:buChar char="•"/>
              <a:tabLst>
                <a:tab pos="365760" algn="l"/>
              </a:tabLst>
            </a:pPr>
            <a:r>
              <a:rPr lang="en-US" dirty="0">
                <a:solidFill>
                  <a:srgbClr val="004B82"/>
                </a:solidFill>
                <a:latin typeface="+mn-lt"/>
              </a:rPr>
              <a:t>Digital Surface Model - DSM,</a:t>
            </a:r>
          </a:p>
          <a:p>
            <a:pPr marL="285750" indent="-285750">
              <a:lnSpc>
                <a:spcPct val="140000"/>
              </a:lnSpc>
              <a:buFont typeface="Arial"/>
              <a:buChar char="•"/>
              <a:tabLst>
                <a:tab pos="365760" algn="l"/>
              </a:tabLst>
            </a:pPr>
            <a:r>
              <a:rPr lang="en-US" dirty="0">
                <a:solidFill>
                  <a:srgbClr val="004B82"/>
                </a:solidFill>
                <a:latin typeface="+mn-lt"/>
              </a:rPr>
              <a:t>Normalized Digital Surface Model - </a:t>
            </a:r>
            <a:r>
              <a:rPr lang="en-US" dirty="0" err="1">
                <a:solidFill>
                  <a:srgbClr val="004B82"/>
                </a:solidFill>
                <a:latin typeface="+mn-lt"/>
              </a:rPr>
              <a:t>nDSM</a:t>
            </a:r>
            <a:r>
              <a:rPr lang="en-US" dirty="0">
                <a:solidFill>
                  <a:srgbClr val="004B82"/>
                </a:solidFill>
                <a:latin typeface="+mn-lt"/>
              </a:rPr>
              <a:t>,</a:t>
            </a:r>
          </a:p>
          <a:p>
            <a:pPr marL="285750" indent="-285750">
              <a:lnSpc>
                <a:spcPct val="140000"/>
              </a:lnSpc>
              <a:buFont typeface="Arial"/>
              <a:buChar char="•"/>
              <a:tabLst>
                <a:tab pos="365760" algn="l"/>
              </a:tabLst>
            </a:pPr>
            <a:r>
              <a:rPr lang="en-US" dirty="0">
                <a:solidFill>
                  <a:srgbClr val="004B82"/>
                </a:solidFill>
                <a:latin typeface="+mn-lt"/>
              </a:rPr>
              <a:t>Street Centerlines,</a:t>
            </a:r>
          </a:p>
          <a:p>
            <a:pPr marL="285750" indent="-285750">
              <a:lnSpc>
                <a:spcPct val="140000"/>
              </a:lnSpc>
              <a:buFont typeface="Arial"/>
              <a:buChar char="•"/>
              <a:tabLst>
                <a:tab pos="365760" algn="l"/>
              </a:tabLst>
            </a:pPr>
            <a:r>
              <a:rPr lang="en-US" dirty="0">
                <a:solidFill>
                  <a:srgbClr val="004B82"/>
                </a:solidFill>
                <a:latin typeface="+mn-lt"/>
              </a:rPr>
              <a:t>Building Footprints,</a:t>
            </a:r>
          </a:p>
          <a:p>
            <a:pPr marL="285750" indent="-285750">
              <a:lnSpc>
                <a:spcPct val="140000"/>
              </a:lnSpc>
              <a:buFont typeface="Arial"/>
              <a:buChar char="•"/>
              <a:tabLst>
                <a:tab pos="365760" algn="l"/>
              </a:tabLst>
            </a:pPr>
            <a:r>
              <a:rPr lang="en-US" dirty="0">
                <a:solidFill>
                  <a:srgbClr val="004B82"/>
                </a:solidFill>
                <a:latin typeface="+mn-lt"/>
              </a:rPr>
              <a:t>Parcel Data,</a:t>
            </a:r>
          </a:p>
          <a:p>
            <a:pPr marL="285750" indent="-285750">
              <a:lnSpc>
                <a:spcPct val="140000"/>
              </a:lnSpc>
              <a:buFont typeface="Arial"/>
              <a:buChar char="•"/>
              <a:tabLst>
                <a:tab pos="365760" algn="l"/>
              </a:tabLst>
            </a:pPr>
            <a:r>
              <a:rPr lang="en-US" dirty="0">
                <a:solidFill>
                  <a:srgbClr val="004B82"/>
                </a:solidFill>
                <a:latin typeface="+mn-lt"/>
              </a:rPr>
              <a:t>Vegetation Data,</a:t>
            </a:r>
          </a:p>
          <a:p>
            <a:pPr marL="285750" indent="-285750">
              <a:lnSpc>
                <a:spcPct val="140000"/>
              </a:lnSpc>
              <a:buFont typeface="Arial"/>
              <a:buChar char="•"/>
              <a:tabLst>
                <a:tab pos="365760" algn="l"/>
              </a:tabLst>
            </a:pPr>
            <a:r>
              <a:rPr lang="en-US" dirty="0">
                <a:solidFill>
                  <a:srgbClr val="004B82"/>
                </a:solidFill>
                <a:latin typeface="+mn-lt"/>
              </a:rPr>
              <a:t>Zoning/Land Use Data,</a:t>
            </a:r>
          </a:p>
          <a:p>
            <a:pPr marL="285750" indent="-285750">
              <a:lnSpc>
                <a:spcPct val="140000"/>
              </a:lnSpc>
              <a:buFont typeface="Arial"/>
              <a:buChar char="•"/>
              <a:tabLst>
                <a:tab pos="365760" algn="l"/>
              </a:tabLst>
            </a:pPr>
            <a:r>
              <a:rPr lang="en-US" dirty="0">
                <a:solidFill>
                  <a:srgbClr val="004B82"/>
                </a:solidFill>
                <a:latin typeface="+mn-lt"/>
              </a:rPr>
              <a:t>Land Cover Data.</a:t>
            </a:r>
          </a:p>
        </p:txBody>
      </p:sp>
      <p:sp>
        <p:nvSpPr>
          <p:cNvPr id="4" name="TextBox 3"/>
          <p:cNvSpPr txBox="1"/>
          <p:nvPr/>
        </p:nvSpPr>
        <p:spPr>
          <a:xfrm>
            <a:off x="384048" y="1371600"/>
            <a:ext cx="7159752" cy="400110"/>
          </a:xfrm>
          <a:prstGeom prst="rect">
            <a:avLst/>
          </a:prstGeom>
          <a:noFill/>
        </p:spPr>
        <p:txBody>
          <a:bodyPr wrap="square" rtlCol="0">
            <a:spAutoFit/>
          </a:bodyPr>
          <a:lstStyle/>
          <a:p>
            <a:r>
              <a:rPr lang="en-US" sz="2000" b="1" dirty="0">
                <a:solidFill>
                  <a:srgbClr val="004B82"/>
                </a:solidFill>
                <a:latin typeface="+mj-lt"/>
              </a:rPr>
              <a:t>The following datasets are typically used in creating a 3D GIS:</a:t>
            </a:r>
          </a:p>
        </p:txBody>
      </p:sp>
      <p:sp>
        <p:nvSpPr>
          <p:cNvPr id="15" name="Title 1">
            <a:extLst>
              <a:ext uri="{FF2B5EF4-FFF2-40B4-BE49-F238E27FC236}">
                <a16:creationId xmlns:a16="http://schemas.microsoft.com/office/drawing/2014/main" id="{E2CD8A55-7B0A-49F4-B709-FF5806D3A082}"/>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16" name="Title 1">
            <a:extLst>
              <a:ext uri="{FF2B5EF4-FFF2-40B4-BE49-F238E27FC236}">
                <a16:creationId xmlns:a16="http://schemas.microsoft.com/office/drawing/2014/main" id="{9DB1B049-D924-48F9-BDA7-4C4222354272}"/>
              </a:ext>
            </a:extLst>
          </p:cNvPr>
          <p:cNvSpPr txBox="1">
            <a:spLocks/>
          </p:cNvSpPr>
          <p:nvPr/>
        </p:nvSpPr>
        <p:spPr>
          <a:xfrm>
            <a:off x="4876800" y="1936818"/>
            <a:ext cx="3962400" cy="4006781"/>
          </a:xfrm>
          <a:prstGeom prst="rect">
            <a:avLst/>
          </a:prstGeom>
        </p:spPr>
        <p:txBody>
          <a:bodyPr>
            <a:noAutofit/>
          </a:bodyPr>
          <a:lstStyle/>
          <a:p>
            <a:pPr>
              <a:lnSpc>
                <a:spcPct val="140000"/>
              </a:lnSpc>
              <a:tabLst>
                <a:tab pos="365760" algn="l"/>
              </a:tabLst>
            </a:pPr>
            <a:r>
              <a:rPr lang="en-US" dirty="0" err="1">
                <a:solidFill>
                  <a:srgbClr val="000000"/>
                </a:solidFill>
                <a:latin typeface="+mn-lt"/>
              </a:rPr>
              <a:t>Basemap</a:t>
            </a:r>
            <a:r>
              <a:rPr lang="en-US" dirty="0">
                <a:solidFill>
                  <a:srgbClr val="000000"/>
                </a:solidFill>
                <a:latin typeface="+mn-lt"/>
              </a:rPr>
              <a:t> Image</a:t>
            </a:r>
          </a:p>
          <a:p>
            <a:pPr>
              <a:lnSpc>
                <a:spcPct val="140000"/>
              </a:lnSpc>
              <a:tabLst>
                <a:tab pos="365760" algn="l"/>
              </a:tabLst>
            </a:pPr>
            <a:r>
              <a:rPr lang="en-US" dirty="0">
                <a:solidFill>
                  <a:srgbClr val="000000"/>
                </a:solidFill>
                <a:latin typeface="+mn-lt"/>
              </a:rPr>
              <a:t>3D Ground Surface Layer</a:t>
            </a:r>
          </a:p>
          <a:p>
            <a:pPr>
              <a:lnSpc>
                <a:spcPct val="140000"/>
              </a:lnSpc>
              <a:tabLst>
                <a:tab pos="365760" algn="l"/>
              </a:tabLst>
            </a:pPr>
            <a:r>
              <a:rPr lang="en-US" dirty="0">
                <a:solidFill>
                  <a:srgbClr val="000000"/>
                </a:solidFill>
                <a:latin typeface="+mn-lt"/>
              </a:rPr>
              <a:t>3D Surface Layer</a:t>
            </a:r>
          </a:p>
          <a:p>
            <a:pPr>
              <a:lnSpc>
                <a:spcPct val="140000"/>
              </a:lnSpc>
              <a:tabLst>
                <a:tab pos="365760" algn="l"/>
              </a:tabLst>
            </a:pPr>
            <a:r>
              <a:rPr lang="en-US" dirty="0">
                <a:solidFill>
                  <a:srgbClr val="000000"/>
                </a:solidFill>
                <a:latin typeface="+mn-lt"/>
              </a:rPr>
              <a:t>Difference between Ground and Surface</a:t>
            </a:r>
          </a:p>
          <a:p>
            <a:pPr>
              <a:lnSpc>
                <a:spcPct val="140000"/>
              </a:lnSpc>
              <a:tabLst>
                <a:tab pos="365760" algn="l"/>
              </a:tabLst>
            </a:pPr>
            <a:r>
              <a:rPr lang="en-US" dirty="0">
                <a:solidFill>
                  <a:srgbClr val="000000"/>
                </a:solidFill>
                <a:latin typeface="+mn-lt"/>
              </a:rPr>
              <a:t>Road centerlines with pavement width</a:t>
            </a:r>
          </a:p>
          <a:p>
            <a:pPr>
              <a:lnSpc>
                <a:spcPct val="140000"/>
              </a:lnSpc>
              <a:tabLst>
                <a:tab pos="365760" algn="l"/>
              </a:tabLst>
            </a:pPr>
            <a:r>
              <a:rPr lang="en-US" dirty="0">
                <a:solidFill>
                  <a:srgbClr val="000000"/>
                </a:solidFill>
                <a:latin typeface="+mn-lt"/>
              </a:rPr>
              <a:t>Outlines of building footprints</a:t>
            </a:r>
          </a:p>
          <a:p>
            <a:pPr>
              <a:lnSpc>
                <a:spcPct val="140000"/>
              </a:lnSpc>
              <a:tabLst>
                <a:tab pos="365760" algn="l"/>
              </a:tabLst>
            </a:pPr>
            <a:r>
              <a:rPr lang="en-US" dirty="0">
                <a:solidFill>
                  <a:srgbClr val="000000"/>
                </a:solidFill>
                <a:latin typeface="+mn-lt"/>
              </a:rPr>
              <a:t>Parcel boundaries</a:t>
            </a:r>
          </a:p>
          <a:p>
            <a:pPr>
              <a:lnSpc>
                <a:spcPct val="140000"/>
              </a:lnSpc>
              <a:tabLst>
                <a:tab pos="365760" algn="l"/>
              </a:tabLst>
            </a:pPr>
            <a:r>
              <a:rPr lang="en-US" dirty="0">
                <a:solidFill>
                  <a:srgbClr val="000000"/>
                </a:solidFill>
                <a:latin typeface="+mn-lt"/>
              </a:rPr>
              <a:t>Point locations of vegetation features</a:t>
            </a:r>
          </a:p>
          <a:p>
            <a:pPr>
              <a:lnSpc>
                <a:spcPct val="140000"/>
              </a:lnSpc>
              <a:tabLst>
                <a:tab pos="365760" algn="l"/>
              </a:tabLst>
            </a:pPr>
            <a:r>
              <a:rPr lang="en-US" dirty="0">
                <a:solidFill>
                  <a:srgbClr val="000000"/>
                </a:solidFill>
                <a:latin typeface="+mn-lt"/>
              </a:rPr>
              <a:t>Zoning/Land Use delineations</a:t>
            </a:r>
          </a:p>
          <a:p>
            <a:pPr>
              <a:lnSpc>
                <a:spcPct val="140000"/>
              </a:lnSpc>
              <a:tabLst>
                <a:tab pos="365760" algn="l"/>
              </a:tabLst>
            </a:pPr>
            <a:r>
              <a:rPr lang="en-US" dirty="0">
                <a:solidFill>
                  <a:srgbClr val="000000"/>
                </a:solidFill>
                <a:latin typeface="+mn-lt"/>
              </a:rPr>
              <a:t>Land Cover delineations</a:t>
            </a:r>
          </a:p>
        </p:txBody>
      </p:sp>
    </p:spTree>
    <p:extLst>
      <p:ext uri="{BB962C8B-B14F-4D97-AF65-F5344CB8AC3E}">
        <p14:creationId xmlns:p14="http://schemas.microsoft.com/office/powerpoint/2010/main" val="12060245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6967940-82D4-4F2A-967E-84D2A956FA90}"/>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A097FF31-7185-484B-BA19-C1B2071DCB71}"/>
              </a:ext>
            </a:extLst>
          </p:cNvPr>
          <p:cNvSpPr txBox="1"/>
          <p:nvPr/>
        </p:nvSpPr>
        <p:spPr>
          <a:xfrm>
            <a:off x="384048" y="1371600"/>
            <a:ext cx="4797552" cy="400110"/>
          </a:xfrm>
          <a:prstGeom prst="rect">
            <a:avLst/>
          </a:prstGeom>
          <a:noFill/>
        </p:spPr>
        <p:txBody>
          <a:bodyPr wrap="square" rtlCol="0">
            <a:spAutoFit/>
          </a:bodyPr>
          <a:lstStyle/>
          <a:p>
            <a:r>
              <a:rPr lang="en-US" sz="2000" b="1" dirty="0">
                <a:solidFill>
                  <a:srgbClr val="004B82"/>
                </a:solidFill>
                <a:latin typeface="+mj-lt"/>
              </a:rPr>
              <a:t>Ortho-imagery / DEM – Two Options</a:t>
            </a:r>
          </a:p>
        </p:txBody>
      </p:sp>
      <p:sp>
        <p:nvSpPr>
          <p:cNvPr id="6" name="Title 1">
            <a:extLst>
              <a:ext uri="{FF2B5EF4-FFF2-40B4-BE49-F238E27FC236}">
                <a16:creationId xmlns:a16="http://schemas.microsoft.com/office/drawing/2014/main" id="{50313945-1720-4DC0-B928-BD0BC130B38E}"/>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7" name="Title 1">
            <a:extLst>
              <a:ext uri="{FF2B5EF4-FFF2-40B4-BE49-F238E27FC236}">
                <a16:creationId xmlns:a16="http://schemas.microsoft.com/office/drawing/2014/main" id="{550F22B8-575B-4EBB-BA57-3DD3FD179343}"/>
              </a:ext>
            </a:extLst>
          </p:cNvPr>
          <p:cNvSpPr txBox="1">
            <a:spLocks/>
          </p:cNvSpPr>
          <p:nvPr/>
        </p:nvSpPr>
        <p:spPr>
          <a:xfrm>
            <a:off x="384048" y="2060604"/>
            <a:ext cx="4264152" cy="4035396"/>
          </a:xfrm>
          <a:prstGeom prst="rect">
            <a:avLst/>
          </a:prstGeom>
        </p:spPr>
        <p:txBody>
          <a:bodyPr>
            <a:noAutofit/>
          </a:bodyPr>
          <a:lstStyle/>
          <a:p>
            <a:pPr>
              <a:tabLst>
                <a:tab pos="365760" algn="l"/>
              </a:tabLst>
            </a:pPr>
            <a:r>
              <a:rPr lang="en-US" i="1" dirty="0">
                <a:solidFill>
                  <a:srgbClr val="004B82"/>
                </a:solidFill>
                <a:latin typeface="+mn-lt"/>
              </a:rPr>
              <a:t>Use in-house developed/purchased data</a:t>
            </a:r>
          </a:p>
          <a:p>
            <a:pPr>
              <a:lnSpc>
                <a:spcPct val="120000"/>
              </a:lnSpc>
              <a:spcBef>
                <a:spcPts val="4800"/>
              </a:spcBef>
              <a:tabLst>
                <a:tab pos="365760" algn="l"/>
              </a:tabLst>
            </a:pPr>
            <a:r>
              <a:rPr lang="en-US" i="1" dirty="0">
                <a:solidFill>
                  <a:srgbClr val="004B82"/>
                </a:solidFill>
                <a:latin typeface="+mn-lt"/>
              </a:rPr>
              <a:t>Use ArcGIS Online from within City Engine</a:t>
            </a:r>
          </a:p>
          <a:p>
            <a:pPr>
              <a:lnSpc>
                <a:spcPct val="120000"/>
              </a:lnSpc>
              <a:spcBef>
                <a:spcPts val="1600"/>
              </a:spcBef>
              <a:tabLst>
                <a:tab pos="365760" algn="l"/>
              </a:tabLst>
            </a:pPr>
            <a:r>
              <a:rPr lang="en-US" dirty="0">
                <a:solidFill>
                  <a:srgbClr val="004B82"/>
                </a:solidFill>
                <a:latin typeface="+mn-lt"/>
              </a:rPr>
              <a:t>	Get Map Data… command</a:t>
            </a:r>
          </a:p>
          <a:p>
            <a:pPr>
              <a:lnSpc>
                <a:spcPct val="120000"/>
              </a:lnSpc>
              <a:spcBef>
                <a:spcPts val="1600"/>
              </a:spcBef>
              <a:tabLst>
                <a:tab pos="365760" algn="l"/>
              </a:tabLst>
            </a:pPr>
            <a:r>
              <a:rPr lang="en-US" dirty="0">
                <a:solidFill>
                  <a:srgbClr val="004B82"/>
                </a:solidFill>
                <a:latin typeface="+mn-lt"/>
              </a:rPr>
              <a:t>	City Engine 2016 or greater</a:t>
            </a:r>
          </a:p>
          <a:p>
            <a:pPr>
              <a:lnSpc>
                <a:spcPct val="120000"/>
              </a:lnSpc>
              <a:spcBef>
                <a:spcPts val="1600"/>
              </a:spcBef>
              <a:tabLst>
                <a:tab pos="365760" algn="l"/>
              </a:tabLst>
            </a:pPr>
            <a:r>
              <a:rPr lang="en-US" dirty="0">
                <a:solidFill>
                  <a:srgbClr val="004B82"/>
                </a:solidFill>
                <a:latin typeface="+mn-lt"/>
              </a:rPr>
              <a:t>	Data is stored in Maps folder</a:t>
            </a:r>
          </a:p>
          <a:p>
            <a:pPr>
              <a:lnSpc>
                <a:spcPct val="120000"/>
              </a:lnSpc>
              <a:spcBef>
                <a:spcPts val="1600"/>
              </a:spcBef>
              <a:tabLst>
                <a:tab pos="365760" algn="l"/>
              </a:tabLst>
            </a:pPr>
            <a:r>
              <a:rPr lang="en-US" dirty="0">
                <a:solidFill>
                  <a:srgbClr val="004B82"/>
                </a:solidFill>
                <a:latin typeface="+mn-lt"/>
              </a:rPr>
              <a:t>	Elevation as TIFF (DEM)</a:t>
            </a:r>
          </a:p>
          <a:p>
            <a:pPr>
              <a:lnSpc>
                <a:spcPct val="120000"/>
              </a:lnSpc>
              <a:spcBef>
                <a:spcPts val="1600"/>
              </a:spcBef>
              <a:tabLst>
                <a:tab pos="365760" algn="l"/>
              </a:tabLst>
            </a:pPr>
            <a:r>
              <a:rPr lang="en-US" dirty="0">
                <a:solidFill>
                  <a:srgbClr val="004B82"/>
                </a:solidFill>
                <a:latin typeface="+mn-lt"/>
              </a:rPr>
              <a:t>	Texture as JPG (Imagery)</a:t>
            </a:r>
          </a:p>
        </p:txBody>
      </p:sp>
      <p:pic>
        <p:nvPicPr>
          <p:cNvPr id="9" name="Picture 8">
            <a:extLst>
              <a:ext uri="{FF2B5EF4-FFF2-40B4-BE49-F238E27FC236}">
                <a16:creationId xmlns:a16="http://schemas.microsoft.com/office/drawing/2014/main" id="{74D20D5F-356E-4E61-B84A-2C5AEA8F7B76}"/>
              </a:ext>
            </a:extLst>
          </p:cNvPr>
          <p:cNvPicPr>
            <a:picLocks noChangeAspect="1"/>
          </p:cNvPicPr>
          <p:nvPr/>
        </p:nvPicPr>
        <p:blipFill>
          <a:blip r:embed="rId3"/>
          <a:stretch>
            <a:fillRect/>
          </a:stretch>
        </p:blipFill>
        <p:spPr>
          <a:xfrm>
            <a:off x="5562601" y="1219199"/>
            <a:ext cx="3276600" cy="4855455"/>
          </a:xfrm>
          <a:prstGeom prst="rect">
            <a:avLst/>
          </a:prstGeom>
          <a:ln w="31750">
            <a:solidFill>
              <a:schemeClr val="tx1"/>
            </a:solidFill>
          </a:ln>
        </p:spPr>
      </p:pic>
    </p:spTree>
    <p:extLst>
      <p:ext uri="{BB962C8B-B14F-4D97-AF65-F5344CB8AC3E}">
        <p14:creationId xmlns:p14="http://schemas.microsoft.com/office/powerpoint/2010/main" val="106297179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7913732-7FBB-41AD-AC2F-B5FBA944CFC0}"/>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C5358D21-7126-4810-BC66-B608AC9DF0FA}"/>
              </a:ext>
            </a:extLst>
          </p:cNvPr>
          <p:cNvSpPr txBox="1"/>
          <p:nvPr/>
        </p:nvSpPr>
        <p:spPr>
          <a:xfrm>
            <a:off x="381000" y="2667000"/>
            <a:ext cx="8458200" cy="1272143"/>
          </a:xfrm>
          <a:prstGeom prst="rect">
            <a:avLst/>
          </a:prstGeom>
          <a:noFill/>
        </p:spPr>
        <p:txBody>
          <a:bodyPr wrap="square" rtlCol="0">
            <a:spAutoFit/>
          </a:bodyPr>
          <a:lstStyle/>
          <a:p>
            <a:pPr algn="ctr">
              <a:spcBef>
                <a:spcPts val="4400"/>
              </a:spcBef>
            </a:pPr>
            <a:r>
              <a:rPr lang="en-US" sz="2000" b="1" dirty="0">
                <a:solidFill>
                  <a:srgbClr val="004B82"/>
                </a:solidFill>
                <a:latin typeface="+mj-lt"/>
              </a:rPr>
              <a:t>Option 1</a:t>
            </a:r>
          </a:p>
          <a:p>
            <a:pPr algn="ctr">
              <a:spcBef>
                <a:spcPts val="4400"/>
              </a:spcBef>
            </a:pPr>
            <a:r>
              <a:rPr lang="en-US" sz="2000" b="1" dirty="0">
                <a:solidFill>
                  <a:srgbClr val="004B82"/>
                </a:solidFill>
                <a:latin typeface="+mj-lt"/>
              </a:rPr>
              <a:t>Use in-house developed or purchased Ortho-imagery</a:t>
            </a:r>
          </a:p>
        </p:txBody>
      </p:sp>
      <p:sp>
        <p:nvSpPr>
          <p:cNvPr id="6" name="Title 1">
            <a:extLst>
              <a:ext uri="{FF2B5EF4-FFF2-40B4-BE49-F238E27FC236}">
                <a16:creationId xmlns:a16="http://schemas.microsoft.com/office/drawing/2014/main" id="{142EE56D-06BF-4B44-B7BC-E2091C8C329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335489169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2AEAF9A-EF45-4BA1-9FFC-1E866C0C3FA6}"/>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CE7EB7AC-D18A-4227-BA50-5078379E5EC3}"/>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extBox 5">
            <a:extLst>
              <a:ext uri="{FF2B5EF4-FFF2-40B4-BE49-F238E27FC236}">
                <a16:creationId xmlns:a16="http://schemas.microsoft.com/office/drawing/2014/main" id="{37360F42-7195-448D-B962-B8039D9D777E}"/>
              </a:ext>
            </a:extLst>
          </p:cNvPr>
          <p:cNvSpPr txBox="1"/>
          <p:nvPr/>
        </p:nvSpPr>
        <p:spPr>
          <a:xfrm>
            <a:off x="384048" y="1143000"/>
            <a:ext cx="7997952" cy="400110"/>
          </a:xfrm>
          <a:prstGeom prst="rect">
            <a:avLst/>
          </a:prstGeom>
          <a:noFill/>
        </p:spPr>
        <p:txBody>
          <a:bodyPr wrap="square" rtlCol="0">
            <a:spAutoFit/>
          </a:bodyPr>
          <a:lstStyle/>
          <a:p>
            <a:r>
              <a:rPr lang="en-US" sz="2000" b="1" dirty="0">
                <a:solidFill>
                  <a:srgbClr val="004B82"/>
                </a:solidFill>
                <a:latin typeface="+mj-lt"/>
              </a:rPr>
              <a:t>COE Ortho-Imagery with Clipping Polygon for 140335 and 140336</a:t>
            </a:r>
          </a:p>
        </p:txBody>
      </p:sp>
      <p:pic>
        <p:nvPicPr>
          <p:cNvPr id="8" name="Picture 7">
            <a:extLst>
              <a:ext uri="{FF2B5EF4-FFF2-40B4-BE49-F238E27FC236}">
                <a16:creationId xmlns:a16="http://schemas.microsoft.com/office/drawing/2014/main" id="{8D186045-42D0-45BD-BA8F-CED7FEAD4128}"/>
              </a:ext>
            </a:extLst>
          </p:cNvPr>
          <p:cNvPicPr>
            <a:picLocks noChangeAspect="1"/>
          </p:cNvPicPr>
          <p:nvPr/>
        </p:nvPicPr>
        <p:blipFill>
          <a:blip r:embed="rId3"/>
          <a:stretch>
            <a:fillRect/>
          </a:stretch>
        </p:blipFill>
        <p:spPr>
          <a:xfrm>
            <a:off x="384048" y="1736992"/>
            <a:ext cx="8455152" cy="4522790"/>
          </a:xfrm>
          <a:prstGeom prst="rect">
            <a:avLst/>
          </a:prstGeom>
          <a:ln w="31750">
            <a:solidFill>
              <a:schemeClr val="tx1"/>
            </a:solidFill>
          </a:ln>
        </p:spPr>
      </p:pic>
    </p:spTree>
    <p:extLst>
      <p:ext uri="{BB962C8B-B14F-4D97-AF65-F5344CB8AC3E}">
        <p14:creationId xmlns:p14="http://schemas.microsoft.com/office/powerpoint/2010/main" val="194853356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3E98F37-71B6-4A71-896C-D1C8934FBDC0}"/>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2ACFFA6E-2067-47E8-B328-6D98F2A9036E}"/>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cxnSp>
        <p:nvCxnSpPr>
          <p:cNvPr id="6" name="Straight Connector 5">
            <a:extLst>
              <a:ext uri="{FF2B5EF4-FFF2-40B4-BE49-F238E27FC236}">
                <a16:creationId xmlns:a16="http://schemas.microsoft.com/office/drawing/2014/main" id="{B382832B-A0BD-41A6-BC3B-878B45D49E4F}"/>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AF09F807-896F-4723-B3E9-64E2185738AB}"/>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8" name="TextBox 7">
            <a:extLst>
              <a:ext uri="{FF2B5EF4-FFF2-40B4-BE49-F238E27FC236}">
                <a16:creationId xmlns:a16="http://schemas.microsoft.com/office/drawing/2014/main" id="{B7469F5C-F660-43A7-8826-70C02B7D4CE3}"/>
              </a:ext>
            </a:extLst>
          </p:cNvPr>
          <p:cNvSpPr txBox="1"/>
          <p:nvPr/>
        </p:nvSpPr>
        <p:spPr>
          <a:xfrm>
            <a:off x="384048" y="1143000"/>
            <a:ext cx="7997952" cy="400110"/>
          </a:xfrm>
          <a:prstGeom prst="rect">
            <a:avLst/>
          </a:prstGeom>
          <a:noFill/>
        </p:spPr>
        <p:txBody>
          <a:bodyPr wrap="square" rtlCol="0">
            <a:spAutoFit/>
          </a:bodyPr>
          <a:lstStyle/>
          <a:p>
            <a:r>
              <a:rPr lang="en-US" sz="2000" b="1" dirty="0">
                <a:solidFill>
                  <a:srgbClr val="004B82"/>
                </a:solidFill>
                <a:latin typeface="+mj-lt"/>
              </a:rPr>
              <a:t>COE Ortho-Imagery Clipped Using the Export Data and Selected Graphic</a:t>
            </a:r>
          </a:p>
        </p:txBody>
      </p:sp>
      <p:pic>
        <p:nvPicPr>
          <p:cNvPr id="10" name="Picture 9">
            <a:extLst>
              <a:ext uri="{FF2B5EF4-FFF2-40B4-BE49-F238E27FC236}">
                <a16:creationId xmlns:a16="http://schemas.microsoft.com/office/drawing/2014/main" id="{3F62BD36-59EF-4BC4-8FBB-D1E67982F847}"/>
              </a:ext>
            </a:extLst>
          </p:cNvPr>
          <p:cNvPicPr>
            <a:picLocks noChangeAspect="1"/>
          </p:cNvPicPr>
          <p:nvPr/>
        </p:nvPicPr>
        <p:blipFill>
          <a:blip r:embed="rId3"/>
          <a:stretch>
            <a:fillRect/>
          </a:stretch>
        </p:blipFill>
        <p:spPr>
          <a:xfrm>
            <a:off x="384048" y="1912544"/>
            <a:ext cx="3991344" cy="2964255"/>
          </a:xfrm>
          <a:prstGeom prst="rect">
            <a:avLst/>
          </a:prstGeom>
        </p:spPr>
      </p:pic>
      <p:pic>
        <p:nvPicPr>
          <p:cNvPr id="12" name="Picture 11">
            <a:extLst>
              <a:ext uri="{FF2B5EF4-FFF2-40B4-BE49-F238E27FC236}">
                <a16:creationId xmlns:a16="http://schemas.microsoft.com/office/drawing/2014/main" id="{3535D296-B544-4789-808A-243212838A1C}"/>
              </a:ext>
            </a:extLst>
          </p:cNvPr>
          <p:cNvPicPr>
            <a:picLocks noChangeAspect="1"/>
          </p:cNvPicPr>
          <p:nvPr/>
        </p:nvPicPr>
        <p:blipFill>
          <a:blip r:embed="rId4"/>
          <a:stretch>
            <a:fillRect/>
          </a:stretch>
        </p:blipFill>
        <p:spPr>
          <a:xfrm>
            <a:off x="4513236" y="2209800"/>
            <a:ext cx="4441845" cy="3848295"/>
          </a:xfrm>
          <a:prstGeom prst="rect">
            <a:avLst/>
          </a:prstGeom>
          <a:ln w="31750">
            <a:solidFill>
              <a:schemeClr val="tx1"/>
            </a:solidFill>
          </a:ln>
        </p:spPr>
      </p:pic>
    </p:spTree>
    <p:extLst>
      <p:ext uri="{BB962C8B-B14F-4D97-AF65-F5344CB8AC3E}">
        <p14:creationId xmlns:p14="http://schemas.microsoft.com/office/powerpoint/2010/main" val="247731854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4048" y="1143000"/>
            <a:ext cx="7997952" cy="400110"/>
          </a:xfrm>
          <a:prstGeom prst="rect">
            <a:avLst/>
          </a:prstGeom>
          <a:noFill/>
        </p:spPr>
        <p:txBody>
          <a:bodyPr wrap="square" rtlCol="0">
            <a:spAutoFit/>
          </a:bodyPr>
          <a:lstStyle/>
          <a:p>
            <a:r>
              <a:rPr lang="en-US" sz="2000" b="1" dirty="0">
                <a:solidFill>
                  <a:srgbClr val="004B82"/>
                </a:solidFill>
                <a:latin typeface="+mj-lt"/>
              </a:rPr>
              <a:t>COE Ortho-Imagery clipped to extent of 140335 and 140336</a:t>
            </a:r>
          </a:p>
        </p:txBody>
      </p:sp>
      <p:sp>
        <p:nvSpPr>
          <p:cNvPr id="15" name="Title 1">
            <a:extLst>
              <a:ext uri="{FF2B5EF4-FFF2-40B4-BE49-F238E27FC236}">
                <a16:creationId xmlns:a16="http://schemas.microsoft.com/office/drawing/2014/main" id="{501E51CA-56E6-4E16-BBC1-77BF13C4A52F}"/>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16" name="Picture 15">
            <a:extLst>
              <a:ext uri="{FF2B5EF4-FFF2-40B4-BE49-F238E27FC236}">
                <a16:creationId xmlns:a16="http://schemas.microsoft.com/office/drawing/2014/main" id="{3DEB5623-51DB-4F54-B928-634C15CBB986}"/>
              </a:ext>
            </a:extLst>
          </p:cNvPr>
          <p:cNvPicPr>
            <a:picLocks noChangeAspect="1"/>
          </p:cNvPicPr>
          <p:nvPr/>
        </p:nvPicPr>
        <p:blipFill>
          <a:blip r:embed="rId3"/>
          <a:stretch>
            <a:fillRect/>
          </a:stretch>
        </p:blipFill>
        <p:spPr>
          <a:xfrm>
            <a:off x="384048" y="1770122"/>
            <a:ext cx="8455152" cy="4224428"/>
          </a:xfrm>
          <a:prstGeom prst="rect">
            <a:avLst/>
          </a:prstGeom>
          <a:ln w="31750">
            <a:solidFill>
              <a:schemeClr val="tx1"/>
            </a:solidFill>
          </a:ln>
        </p:spPr>
      </p:pic>
    </p:spTree>
    <p:extLst>
      <p:ext uri="{BB962C8B-B14F-4D97-AF65-F5344CB8AC3E}">
        <p14:creationId xmlns:p14="http://schemas.microsoft.com/office/powerpoint/2010/main" val="205738238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CA9F3AA-6D2B-4618-B1AD-98867F6D70F3}"/>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EEE47E0-0C88-4CAC-8B14-82B95C596DF2}"/>
              </a:ext>
            </a:extLst>
          </p:cNvPr>
          <p:cNvSpPr txBox="1"/>
          <p:nvPr/>
        </p:nvSpPr>
        <p:spPr>
          <a:xfrm>
            <a:off x="381000" y="2667000"/>
            <a:ext cx="8458200" cy="1785104"/>
          </a:xfrm>
          <a:prstGeom prst="rect">
            <a:avLst/>
          </a:prstGeom>
          <a:noFill/>
        </p:spPr>
        <p:txBody>
          <a:bodyPr wrap="square" rtlCol="0">
            <a:spAutoFit/>
          </a:bodyPr>
          <a:lstStyle/>
          <a:p>
            <a:pPr algn="ctr">
              <a:spcBef>
                <a:spcPts val="4400"/>
              </a:spcBef>
            </a:pPr>
            <a:r>
              <a:rPr lang="en-US" sz="2000" b="1" dirty="0">
                <a:solidFill>
                  <a:srgbClr val="004B82"/>
                </a:solidFill>
                <a:latin typeface="+mj-lt"/>
              </a:rPr>
              <a:t>Option 2</a:t>
            </a:r>
          </a:p>
          <a:p>
            <a:pPr algn="ctr">
              <a:spcBef>
                <a:spcPts val="4400"/>
              </a:spcBef>
            </a:pPr>
            <a:r>
              <a:rPr lang="en-US" sz="2000" b="1" dirty="0">
                <a:solidFill>
                  <a:srgbClr val="004B82"/>
                </a:solidFill>
                <a:latin typeface="+mj-lt"/>
              </a:rPr>
              <a:t>Use ArcGIS Online from within City Engine</a:t>
            </a:r>
          </a:p>
          <a:p>
            <a:pPr algn="ctr">
              <a:spcBef>
                <a:spcPts val="1600"/>
              </a:spcBef>
            </a:pPr>
            <a:r>
              <a:rPr lang="en-US" sz="2000" b="1" dirty="0">
                <a:solidFill>
                  <a:srgbClr val="004B82"/>
                </a:solidFill>
                <a:latin typeface="+mj-lt"/>
              </a:rPr>
              <a:t>to obtain Ortho-imagery and DSM</a:t>
            </a:r>
          </a:p>
        </p:txBody>
      </p:sp>
      <p:sp>
        <p:nvSpPr>
          <p:cNvPr id="6" name="Title 1">
            <a:extLst>
              <a:ext uri="{FF2B5EF4-FFF2-40B4-BE49-F238E27FC236}">
                <a16:creationId xmlns:a16="http://schemas.microsoft.com/office/drawing/2014/main" id="{E7D36FAA-D7A0-4F1F-B07D-2425D81562B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382985033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2420B8D-0246-4166-8CE4-2D831D7688D1}"/>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B4E7279E-1DAB-46C6-BB6D-857F1559331F}"/>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939F8D37-AAA5-4ABD-BD73-131C407D128E}"/>
              </a:ext>
            </a:extLst>
          </p:cNvPr>
          <p:cNvPicPr>
            <a:picLocks noChangeAspect="1"/>
          </p:cNvPicPr>
          <p:nvPr/>
        </p:nvPicPr>
        <p:blipFill>
          <a:blip r:embed="rId3"/>
          <a:stretch>
            <a:fillRect/>
          </a:stretch>
        </p:blipFill>
        <p:spPr>
          <a:xfrm>
            <a:off x="410817" y="1143000"/>
            <a:ext cx="2070793" cy="2895600"/>
          </a:xfrm>
          <a:prstGeom prst="rect">
            <a:avLst/>
          </a:prstGeom>
        </p:spPr>
      </p:pic>
      <p:pic>
        <p:nvPicPr>
          <p:cNvPr id="9" name="Picture 8">
            <a:extLst>
              <a:ext uri="{FF2B5EF4-FFF2-40B4-BE49-F238E27FC236}">
                <a16:creationId xmlns:a16="http://schemas.microsoft.com/office/drawing/2014/main" id="{90F1AA95-2DE3-439A-8667-313A3FB2C244}"/>
              </a:ext>
            </a:extLst>
          </p:cNvPr>
          <p:cNvPicPr>
            <a:picLocks noChangeAspect="1"/>
          </p:cNvPicPr>
          <p:nvPr/>
        </p:nvPicPr>
        <p:blipFill>
          <a:blip r:embed="rId4"/>
          <a:stretch>
            <a:fillRect/>
          </a:stretch>
        </p:blipFill>
        <p:spPr>
          <a:xfrm>
            <a:off x="5427177" y="1143000"/>
            <a:ext cx="3415336" cy="5105400"/>
          </a:xfrm>
          <a:prstGeom prst="rect">
            <a:avLst/>
          </a:prstGeom>
          <a:ln w="31750">
            <a:solidFill>
              <a:schemeClr val="tx1"/>
            </a:solidFill>
          </a:ln>
        </p:spPr>
      </p:pic>
      <p:sp>
        <p:nvSpPr>
          <p:cNvPr id="10" name="Title 1">
            <a:extLst>
              <a:ext uri="{FF2B5EF4-FFF2-40B4-BE49-F238E27FC236}">
                <a16:creationId xmlns:a16="http://schemas.microsoft.com/office/drawing/2014/main" id="{6FF4F5A4-B297-4CF3-996D-FD389003EDF8}"/>
              </a:ext>
            </a:extLst>
          </p:cNvPr>
          <p:cNvSpPr txBox="1">
            <a:spLocks/>
          </p:cNvSpPr>
          <p:nvPr/>
        </p:nvSpPr>
        <p:spPr>
          <a:xfrm>
            <a:off x="2590800" y="1143000"/>
            <a:ext cx="2743200" cy="2895600"/>
          </a:xfrm>
          <a:prstGeom prst="rect">
            <a:avLst/>
          </a:prstGeom>
        </p:spPr>
        <p:txBody>
          <a:bodyPr>
            <a:noAutofit/>
          </a:bodyPr>
          <a:lstStyle/>
          <a:p>
            <a:pPr algn="ctr">
              <a:lnSpc>
                <a:spcPct val="120000"/>
              </a:lnSpc>
              <a:spcBef>
                <a:spcPts val="4800"/>
              </a:spcBef>
              <a:tabLst>
                <a:tab pos="365760" algn="l"/>
              </a:tabLst>
            </a:pPr>
            <a:r>
              <a:rPr lang="en-US" sz="2000" b="1" dirty="0">
                <a:solidFill>
                  <a:srgbClr val="004B82"/>
                </a:solidFill>
                <a:latin typeface="+mn-lt"/>
              </a:rPr>
              <a:t>ArcGIS Online Data</a:t>
            </a:r>
          </a:p>
          <a:p>
            <a:pPr>
              <a:lnSpc>
                <a:spcPct val="120000"/>
              </a:lnSpc>
              <a:spcBef>
                <a:spcPts val="1600"/>
              </a:spcBef>
              <a:tabLst>
                <a:tab pos="365760" algn="l"/>
              </a:tabLst>
            </a:pPr>
            <a:r>
              <a:rPr lang="en-US" dirty="0">
                <a:solidFill>
                  <a:srgbClr val="004B82"/>
                </a:solidFill>
                <a:latin typeface="+mn-lt"/>
              </a:rPr>
              <a:t>Map Data… command</a:t>
            </a:r>
          </a:p>
          <a:p>
            <a:pPr>
              <a:lnSpc>
                <a:spcPct val="120000"/>
              </a:lnSpc>
              <a:spcBef>
                <a:spcPts val="1000"/>
              </a:spcBef>
              <a:tabLst>
                <a:tab pos="365760" algn="l"/>
              </a:tabLst>
            </a:pPr>
            <a:r>
              <a:rPr lang="en-US" dirty="0">
                <a:solidFill>
                  <a:srgbClr val="004B82"/>
                </a:solidFill>
                <a:latin typeface="+mn-lt"/>
              </a:rPr>
              <a:t>City Engine 2016 or greater</a:t>
            </a:r>
          </a:p>
          <a:p>
            <a:pPr>
              <a:lnSpc>
                <a:spcPct val="120000"/>
              </a:lnSpc>
              <a:spcBef>
                <a:spcPts val="1000"/>
              </a:spcBef>
              <a:tabLst>
                <a:tab pos="365760" algn="l"/>
              </a:tabLst>
            </a:pPr>
            <a:r>
              <a:rPr lang="en-US" dirty="0">
                <a:solidFill>
                  <a:srgbClr val="004B82"/>
                </a:solidFill>
                <a:latin typeface="+mn-lt"/>
              </a:rPr>
              <a:t>Data stored in Maps folder</a:t>
            </a:r>
          </a:p>
          <a:p>
            <a:pPr>
              <a:lnSpc>
                <a:spcPct val="120000"/>
              </a:lnSpc>
              <a:spcBef>
                <a:spcPts val="1000"/>
              </a:spcBef>
              <a:tabLst>
                <a:tab pos="365760" algn="l"/>
              </a:tabLst>
            </a:pPr>
            <a:r>
              <a:rPr lang="en-US" dirty="0">
                <a:solidFill>
                  <a:srgbClr val="004B82"/>
                </a:solidFill>
                <a:latin typeface="+mn-lt"/>
              </a:rPr>
              <a:t>Elevation as TIFF (DEM)</a:t>
            </a:r>
          </a:p>
          <a:p>
            <a:pPr>
              <a:lnSpc>
                <a:spcPct val="120000"/>
              </a:lnSpc>
              <a:spcBef>
                <a:spcPts val="1000"/>
              </a:spcBef>
              <a:tabLst>
                <a:tab pos="365760" algn="l"/>
              </a:tabLst>
            </a:pPr>
            <a:r>
              <a:rPr lang="en-US" dirty="0">
                <a:solidFill>
                  <a:srgbClr val="004B82"/>
                </a:solidFill>
                <a:latin typeface="+mn-lt"/>
              </a:rPr>
              <a:t>Texture as JPG (Imagery)</a:t>
            </a:r>
          </a:p>
        </p:txBody>
      </p:sp>
      <p:sp>
        <p:nvSpPr>
          <p:cNvPr id="11" name="Title 1">
            <a:extLst>
              <a:ext uri="{FF2B5EF4-FFF2-40B4-BE49-F238E27FC236}">
                <a16:creationId xmlns:a16="http://schemas.microsoft.com/office/drawing/2014/main" id="{28E48298-7A58-4382-9E07-977183BE8A34}"/>
              </a:ext>
            </a:extLst>
          </p:cNvPr>
          <p:cNvSpPr txBox="1">
            <a:spLocks/>
          </p:cNvSpPr>
          <p:nvPr/>
        </p:nvSpPr>
        <p:spPr>
          <a:xfrm>
            <a:off x="304800" y="4265612"/>
            <a:ext cx="5029200" cy="839788"/>
          </a:xfrm>
          <a:prstGeom prst="rect">
            <a:avLst/>
          </a:prstGeom>
        </p:spPr>
        <p:txBody>
          <a:bodyPr>
            <a:noAutofit/>
          </a:bodyPr>
          <a:lstStyle/>
          <a:p>
            <a:pPr algn="ctr">
              <a:lnSpc>
                <a:spcPct val="120000"/>
              </a:lnSpc>
              <a:spcBef>
                <a:spcPts val="1600"/>
              </a:spcBef>
              <a:tabLst>
                <a:tab pos="365760" algn="l"/>
              </a:tabLst>
            </a:pPr>
            <a:r>
              <a:rPr lang="en-US" dirty="0">
                <a:solidFill>
                  <a:srgbClr val="004B82"/>
                </a:solidFill>
                <a:latin typeface="+mn-lt"/>
              </a:rPr>
              <a:t>User interactively drags a rectangle denoting the extent to be downloaded</a:t>
            </a:r>
          </a:p>
        </p:txBody>
      </p:sp>
      <p:pic>
        <p:nvPicPr>
          <p:cNvPr id="13" name="Picture 12">
            <a:extLst>
              <a:ext uri="{FF2B5EF4-FFF2-40B4-BE49-F238E27FC236}">
                <a16:creationId xmlns:a16="http://schemas.microsoft.com/office/drawing/2014/main" id="{F21B2387-8BC0-4EE3-8C02-2BAE2E1AED49}"/>
              </a:ext>
            </a:extLst>
          </p:cNvPr>
          <p:cNvPicPr>
            <a:picLocks noChangeAspect="1"/>
          </p:cNvPicPr>
          <p:nvPr/>
        </p:nvPicPr>
        <p:blipFill>
          <a:blip r:embed="rId5"/>
          <a:stretch>
            <a:fillRect/>
          </a:stretch>
        </p:blipFill>
        <p:spPr>
          <a:xfrm>
            <a:off x="2990541" y="5250093"/>
            <a:ext cx="2027096" cy="998307"/>
          </a:xfrm>
          <a:prstGeom prst="rect">
            <a:avLst/>
          </a:prstGeom>
        </p:spPr>
      </p:pic>
      <p:sp>
        <p:nvSpPr>
          <p:cNvPr id="14" name="Title 1">
            <a:extLst>
              <a:ext uri="{FF2B5EF4-FFF2-40B4-BE49-F238E27FC236}">
                <a16:creationId xmlns:a16="http://schemas.microsoft.com/office/drawing/2014/main" id="{5A85C358-BCE8-4A50-801F-FE7B2EE94FBD}"/>
              </a:ext>
            </a:extLst>
          </p:cNvPr>
          <p:cNvSpPr txBox="1">
            <a:spLocks/>
          </p:cNvSpPr>
          <p:nvPr/>
        </p:nvSpPr>
        <p:spPr>
          <a:xfrm>
            <a:off x="351389" y="5181600"/>
            <a:ext cx="2468011" cy="1066800"/>
          </a:xfrm>
          <a:prstGeom prst="rect">
            <a:avLst/>
          </a:prstGeom>
        </p:spPr>
        <p:txBody>
          <a:bodyPr>
            <a:noAutofit/>
          </a:bodyPr>
          <a:lstStyle/>
          <a:p>
            <a:pPr algn="ctr">
              <a:lnSpc>
                <a:spcPct val="120000"/>
              </a:lnSpc>
              <a:spcBef>
                <a:spcPts val="1600"/>
              </a:spcBef>
              <a:tabLst>
                <a:tab pos="365760" algn="l"/>
              </a:tabLst>
            </a:pPr>
            <a:r>
              <a:rPr lang="en-US" dirty="0">
                <a:solidFill>
                  <a:srgbClr val="004B82"/>
                </a:solidFill>
                <a:latin typeface="+mn-lt"/>
              </a:rPr>
              <a:t>User can specify type of data to be downloaded and the resolution</a:t>
            </a:r>
          </a:p>
        </p:txBody>
      </p:sp>
    </p:spTree>
    <p:extLst>
      <p:ext uri="{BB962C8B-B14F-4D97-AF65-F5344CB8AC3E}">
        <p14:creationId xmlns:p14="http://schemas.microsoft.com/office/powerpoint/2010/main" val="272708833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AF9E37F-BD4D-44F3-A2DC-E8E78F075FBD}"/>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C8AA29F9-B6BA-4EAD-83AE-C7BE2E2FC5D7}"/>
              </a:ext>
            </a:extLst>
          </p:cNvPr>
          <p:cNvSpPr txBox="1"/>
          <p:nvPr/>
        </p:nvSpPr>
        <p:spPr>
          <a:xfrm>
            <a:off x="381000" y="1828800"/>
            <a:ext cx="8458200" cy="3153684"/>
          </a:xfrm>
          <a:prstGeom prst="rect">
            <a:avLst/>
          </a:prstGeom>
          <a:noFill/>
        </p:spPr>
        <p:txBody>
          <a:bodyPr wrap="square" rtlCol="0">
            <a:spAutoFit/>
          </a:bodyPr>
          <a:lstStyle/>
          <a:p>
            <a:pPr algn="ctr">
              <a:lnSpc>
                <a:spcPct val="140000"/>
              </a:lnSpc>
              <a:spcBef>
                <a:spcPts val="1600"/>
              </a:spcBef>
              <a:tabLst>
                <a:tab pos="365760" algn="l"/>
              </a:tabLst>
            </a:pPr>
            <a:r>
              <a:rPr lang="en-US" sz="2400" b="1" dirty="0">
                <a:solidFill>
                  <a:srgbClr val="004B82"/>
                </a:solidFill>
              </a:rPr>
              <a:t>Basic Feature Layer Datasets</a:t>
            </a:r>
          </a:p>
          <a:p>
            <a:pPr algn="ctr">
              <a:lnSpc>
                <a:spcPct val="140000"/>
              </a:lnSpc>
              <a:spcBef>
                <a:spcPts val="1600"/>
              </a:spcBef>
              <a:tabLst>
                <a:tab pos="365760" algn="l"/>
              </a:tabLst>
            </a:pPr>
            <a:r>
              <a:rPr lang="en-US" sz="2000" dirty="0">
                <a:solidFill>
                  <a:srgbClr val="004B82"/>
                </a:solidFill>
              </a:rPr>
              <a:t>Tree Locations</a:t>
            </a:r>
          </a:p>
          <a:p>
            <a:pPr algn="ctr">
              <a:lnSpc>
                <a:spcPct val="140000"/>
              </a:lnSpc>
              <a:spcBef>
                <a:spcPts val="1600"/>
              </a:spcBef>
              <a:tabLst>
                <a:tab pos="365760" algn="l"/>
              </a:tabLst>
            </a:pPr>
            <a:r>
              <a:rPr lang="en-US" sz="2000" dirty="0">
                <a:solidFill>
                  <a:srgbClr val="004B82"/>
                </a:solidFill>
              </a:rPr>
              <a:t>Street Lights</a:t>
            </a:r>
          </a:p>
          <a:p>
            <a:pPr algn="ctr">
              <a:lnSpc>
                <a:spcPct val="140000"/>
              </a:lnSpc>
              <a:spcBef>
                <a:spcPts val="1600"/>
              </a:spcBef>
              <a:tabLst>
                <a:tab pos="365760" algn="l"/>
              </a:tabLst>
            </a:pPr>
            <a:r>
              <a:rPr lang="en-US" sz="2000" dirty="0">
                <a:solidFill>
                  <a:srgbClr val="004B82"/>
                </a:solidFill>
              </a:rPr>
              <a:t>Street Centerlines</a:t>
            </a:r>
          </a:p>
          <a:p>
            <a:pPr algn="ctr">
              <a:lnSpc>
                <a:spcPct val="140000"/>
              </a:lnSpc>
              <a:spcBef>
                <a:spcPts val="1600"/>
              </a:spcBef>
              <a:tabLst>
                <a:tab pos="365760" algn="l"/>
              </a:tabLst>
            </a:pPr>
            <a:r>
              <a:rPr lang="en-US" sz="2000" dirty="0">
                <a:solidFill>
                  <a:srgbClr val="004B82"/>
                </a:solidFill>
              </a:rPr>
              <a:t>Building Footprints</a:t>
            </a:r>
          </a:p>
        </p:txBody>
      </p:sp>
      <p:sp>
        <p:nvSpPr>
          <p:cNvPr id="6" name="Title 1">
            <a:extLst>
              <a:ext uri="{FF2B5EF4-FFF2-40B4-BE49-F238E27FC236}">
                <a16:creationId xmlns:a16="http://schemas.microsoft.com/office/drawing/2014/main" id="{5FD95B42-0990-47B7-B295-E19E37CCC5C0}"/>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7" name="TextBox 6">
            <a:extLst>
              <a:ext uri="{FF2B5EF4-FFF2-40B4-BE49-F238E27FC236}">
                <a16:creationId xmlns:a16="http://schemas.microsoft.com/office/drawing/2014/main" id="{B6B4D027-71AA-4556-A0CE-4BAFFC3440A7}"/>
              </a:ext>
            </a:extLst>
          </p:cNvPr>
          <p:cNvSpPr txBox="1"/>
          <p:nvPr/>
        </p:nvSpPr>
        <p:spPr>
          <a:xfrm>
            <a:off x="381000" y="5006602"/>
            <a:ext cx="8458200" cy="481222"/>
          </a:xfrm>
          <a:prstGeom prst="rect">
            <a:avLst/>
          </a:prstGeom>
          <a:noFill/>
        </p:spPr>
        <p:txBody>
          <a:bodyPr wrap="square" rtlCol="0">
            <a:spAutoFit/>
          </a:bodyPr>
          <a:lstStyle/>
          <a:p>
            <a:pPr algn="ctr">
              <a:lnSpc>
                <a:spcPct val="140000"/>
              </a:lnSpc>
              <a:spcBef>
                <a:spcPts val="1600"/>
              </a:spcBef>
              <a:tabLst>
                <a:tab pos="365760" algn="l"/>
              </a:tabLst>
            </a:pPr>
            <a:r>
              <a:rPr lang="en-US" sz="2000" i="1" dirty="0">
                <a:solidFill>
                  <a:srgbClr val="004B82"/>
                </a:solidFill>
              </a:rPr>
              <a:t>Depending upon preference, data can be 2D or 3D</a:t>
            </a:r>
            <a:endParaRPr lang="en-US" sz="2000" b="1" i="1" dirty="0">
              <a:solidFill>
                <a:srgbClr val="004B82"/>
              </a:solidFill>
              <a:latin typeface="+mj-lt"/>
            </a:endParaRPr>
          </a:p>
        </p:txBody>
      </p:sp>
    </p:spTree>
    <p:extLst>
      <p:ext uri="{BB962C8B-B14F-4D97-AF65-F5344CB8AC3E}">
        <p14:creationId xmlns:p14="http://schemas.microsoft.com/office/powerpoint/2010/main" val="35744984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9F365-E956-4DEA-8059-454F5A4BD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3989" y="2590800"/>
            <a:ext cx="5062163" cy="3548052"/>
          </a:xfrm>
          <a:prstGeom prst="rect">
            <a:avLst/>
          </a:prstGeom>
          <a:ln w="31750">
            <a:solidFill>
              <a:schemeClr val="tx1"/>
            </a:solidFill>
          </a:ln>
        </p:spPr>
      </p:pic>
      <p:cxnSp>
        <p:nvCxnSpPr>
          <p:cNvPr id="6" name="Straight Connector 5">
            <a:extLst>
              <a:ext uri="{FF2B5EF4-FFF2-40B4-BE49-F238E27FC236}">
                <a16:creationId xmlns:a16="http://schemas.microsoft.com/office/drawing/2014/main" id="{2B12602C-3AC8-4834-B89B-7AD3D265AE07}"/>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66436F00-5185-4581-A417-84C9EF34C9D0}"/>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8" name="TextBox 7">
            <a:extLst>
              <a:ext uri="{FF2B5EF4-FFF2-40B4-BE49-F238E27FC236}">
                <a16:creationId xmlns:a16="http://schemas.microsoft.com/office/drawing/2014/main" id="{49A3FD1F-73DC-4A75-BDFA-3A63FAA73164}"/>
              </a:ext>
            </a:extLst>
          </p:cNvPr>
          <p:cNvSpPr txBox="1"/>
          <p:nvPr/>
        </p:nvSpPr>
        <p:spPr>
          <a:xfrm>
            <a:off x="384048" y="1143000"/>
            <a:ext cx="8452104" cy="400110"/>
          </a:xfrm>
          <a:prstGeom prst="rect">
            <a:avLst/>
          </a:prstGeom>
          <a:noFill/>
        </p:spPr>
        <p:txBody>
          <a:bodyPr wrap="square" rtlCol="0">
            <a:spAutoFit/>
          </a:bodyPr>
          <a:lstStyle/>
          <a:p>
            <a:r>
              <a:rPr lang="en-US" sz="2000" b="1" dirty="0">
                <a:solidFill>
                  <a:srgbClr val="004B82"/>
                </a:solidFill>
                <a:latin typeface="+mj-lt"/>
              </a:rPr>
              <a:t>Tree Layer Considerations</a:t>
            </a:r>
          </a:p>
        </p:txBody>
      </p:sp>
      <p:sp>
        <p:nvSpPr>
          <p:cNvPr id="9" name="TextBox 8">
            <a:extLst>
              <a:ext uri="{FF2B5EF4-FFF2-40B4-BE49-F238E27FC236}">
                <a16:creationId xmlns:a16="http://schemas.microsoft.com/office/drawing/2014/main" id="{80C80E58-2267-4E90-A741-884C358CDEC3}"/>
              </a:ext>
            </a:extLst>
          </p:cNvPr>
          <p:cNvSpPr txBox="1"/>
          <p:nvPr/>
        </p:nvSpPr>
        <p:spPr>
          <a:xfrm>
            <a:off x="379325" y="1641569"/>
            <a:ext cx="8449056" cy="774571"/>
          </a:xfrm>
          <a:prstGeom prst="rect">
            <a:avLst/>
          </a:prstGeom>
          <a:noFill/>
        </p:spPr>
        <p:txBody>
          <a:bodyPr wrap="square" rtlCol="0">
            <a:spAutoFit/>
          </a:bodyPr>
          <a:lstStyle/>
          <a:p>
            <a:pPr>
              <a:spcBef>
                <a:spcPts val="1000"/>
              </a:spcBef>
            </a:pPr>
            <a:r>
              <a:rPr lang="en-US" dirty="0">
                <a:solidFill>
                  <a:srgbClr val="004B82"/>
                </a:solidFill>
                <a:latin typeface="+mj-lt"/>
              </a:rPr>
              <a:t>Point features denoting approximate center of tree</a:t>
            </a:r>
          </a:p>
          <a:p>
            <a:pPr>
              <a:spcBef>
                <a:spcPts val="1000"/>
              </a:spcBef>
            </a:pPr>
            <a:r>
              <a:rPr lang="en-US" dirty="0">
                <a:solidFill>
                  <a:srgbClr val="004B82"/>
                </a:solidFill>
                <a:latin typeface="+mj-lt"/>
              </a:rPr>
              <a:t>Use the </a:t>
            </a:r>
            <a:r>
              <a:rPr lang="en-US" dirty="0" err="1">
                <a:solidFill>
                  <a:srgbClr val="004B82"/>
                </a:solidFill>
                <a:latin typeface="+mj-lt"/>
              </a:rPr>
              <a:t>Esri</a:t>
            </a:r>
            <a:r>
              <a:rPr lang="en-US" dirty="0">
                <a:solidFill>
                  <a:srgbClr val="004B82"/>
                </a:solidFill>
                <a:latin typeface="+mj-lt"/>
              </a:rPr>
              <a:t> Out of the Box Rule File /ESRI.lib/rules/Plants/</a:t>
            </a:r>
            <a:r>
              <a:rPr lang="en-US" dirty="0" err="1">
                <a:solidFill>
                  <a:srgbClr val="004B82"/>
                </a:solidFill>
                <a:latin typeface="+mj-lt"/>
              </a:rPr>
              <a:t>Plant_Loader.cga</a:t>
            </a:r>
            <a:endParaRPr lang="en-US" dirty="0">
              <a:solidFill>
                <a:srgbClr val="004B82"/>
              </a:solidFill>
              <a:latin typeface="+mj-lt"/>
            </a:endParaRPr>
          </a:p>
        </p:txBody>
      </p:sp>
      <p:sp>
        <p:nvSpPr>
          <p:cNvPr id="10" name="TextBox 9">
            <a:extLst>
              <a:ext uri="{FF2B5EF4-FFF2-40B4-BE49-F238E27FC236}">
                <a16:creationId xmlns:a16="http://schemas.microsoft.com/office/drawing/2014/main" id="{DB4C465F-2ED8-4EE7-B671-D63F326F5810}"/>
              </a:ext>
            </a:extLst>
          </p:cNvPr>
          <p:cNvSpPr txBox="1"/>
          <p:nvPr/>
        </p:nvSpPr>
        <p:spPr>
          <a:xfrm>
            <a:off x="386561" y="2519962"/>
            <a:ext cx="3194840" cy="3354765"/>
          </a:xfrm>
          <a:prstGeom prst="rect">
            <a:avLst/>
          </a:prstGeom>
          <a:noFill/>
        </p:spPr>
        <p:txBody>
          <a:bodyPr wrap="square" rtlCol="0">
            <a:spAutoFit/>
          </a:bodyPr>
          <a:lstStyle/>
          <a:p>
            <a:pPr>
              <a:spcBef>
                <a:spcPts val="1000"/>
              </a:spcBef>
            </a:pPr>
            <a:r>
              <a:rPr lang="en-US" dirty="0">
                <a:solidFill>
                  <a:srgbClr val="004B82"/>
                </a:solidFill>
                <a:latin typeface="+mj-lt"/>
              </a:rPr>
              <a:t>The Rule File contains a robust list of Tree Types</a:t>
            </a:r>
          </a:p>
          <a:p>
            <a:pPr>
              <a:spcBef>
                <a:spcPts val="1000"/>
              </a:spcBef>
            </a:pPr>
            <a:r>
              <a:rPr lang="en-US" dirty="0">
                <a:solidFill>
                  <a:srgbClr val="004B82"/>
                </a:solidFill>
                <a:latin typeface="+mj-lt"/>
              </a:rPr>
              <a:t>Attributes for facilitating</a:t>
            </a:r>
          </a:p>
          <a:p>
            <a:pPr>
              <a:spcBef>
                <a:spcPts val="0"/>
              </a:spcBef>
            </a:pPr>
            <a:r>
              <a:rPr lang="en-US" dirty="0">
                <a:solidFill>
                  <a:srgbClr val="004B82"/>
                </a:solidFill>
                <a:latin typeface="+mj-lt"/>
              </a:rPr>
              <a:t>generation of Trees</a:t>
            </a:r>
          </a:p>
          <a:p>
            <a:pPr>
              <a:spcBef>
                <a:spcPts val="1000"/>
              </a:spcBef>
            </a:pPr>
            <a:r>
              <a:rPr lang="en-US" dirty="0">
                <a:solidFill>
                  <a:srgbClr val="004B82"/>
                </a:solidFill>
                <a:latin typeface="+mj-lt"/>
              </a:rPr>
              <a:t>	RULEFILE</a:t>
            </a:r>
          </a:p>
          <a:p>
            <a:pPr>
              <a:spcBef>
                <a:spcPts val="1000"/>
              </a:spcBef>
            </a:pPr>
            <a:r>
              <a:rPr lang="en-US" dirty="0">
                <a:solidFill>
                  <a:srgbClr val="004B82"/>
                </a:solidFill>
                <a:latin typeface="+mj-lt"/>
              </a:rPr>
              <a:t>	STARTRULE</a:t>
            </a:r>
          </a:p>
          <a:p>
            <a:pPr>
              <a:spcBef>
                <a:spcPts val="1000"/>
              </a:spcBef>
            </a:pPr>
            <a:r>
              <a:rPr lang="en-US" dirty="0">
                <a:solidFill>
                  <a:srgbClr val="004B82"/>
                </a:solidFill>
                <a:latin typeface="+mj-lt"/>
              </a:rPr>
              <a:t>	Name</a:t>
            </a:r>
          </a:p>
          <a:p>
            <a:pPr>
              <a:spcBef>
                <a:spcPts val="1000"/>
              </a:spcBef>
            </a:pPr>
            <a:r>
              <a:rPr lang="en-US" dirty="0">
                <a:solidFill>
                  <a:srgbClr val="004B82"/>
                </a:solidFill>
                <a:latin typeface="+mj-lt"/>
              </a:rPr>
              <a:t>	Height</a:t>
            </a:r>
          </a:p>
          <a:p>
            <a:pPr>
              <a:spcBef>
                <a:spcPts val="1000"/>
              </a:spcBef>
            </a:pPr>
            <a:r>
              <a:rPr lang="en-US" dirty="0">
                <a:solidFill>
                  <a:srgbClr val="004B82"/>
                </a:solidFill>
                <a:latin typeface="+mj-lt"/>
              </a:rPr>
              <a:t>	Radius</a:t>
            </a:r>
          </a:p>
        </p:txBody>
      </p:sp>
    </p:spTree>
    <p:extLst>
      <p:ext uri="{BB962C8B-B14F-4D97-AF65-F5344CB8AC3E}">
        <p14:creationId xmlns:p14="http://schemas.microsoft.com/office/powerpoint/2010/main" val="275765028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10764D6-A392-489F-92D7-0422288841FB}"/>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6" name="Title 1">
            <a:extLst>
              <a:ext uri="{FF2B5EF4-FFF2-40B4-BE49-F238E27FC236}">
                <a16:creationId xmlns:a16="http://schemas.microsoft.com/office/drawing/2014/main" id="{F9763093-B78C-4812-9059-88CBF32B70C5}"/>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7" name="TextBox 6">
            <a:extLst>
              <a:ext uri="{FF2B5EF4-FFF2-40B4-BE49-F238E27FC236}">
                <a16:creationId xmlns:a16="http://schemas.microsoft.com/office/drawing/2014/main" id="{3BBB3BCD-E553-41D1-80FB-A79852B90946}"/>
              </a:ext>
            </a:extLst>
          </p:cNvPr>
          <p:cNvSpPr txBox="1"/>
          <p:nvPr/>
        </p:nvSpPr>
        <p:spPr>
          <a:xfrm>
            <a:off x="376277" y="1143000"/>
            <a:ext cx="8452104" cy="400110"/>
          </a:xfrm>
          <a:prstGeom prst="rect">
            <a:avLst/>
          </a:prstGeom>
          <a:noFill/>
        </p:spPr>
        <p:txBody>
          <a:bodyPr wrap="square" rtlCol="0">
            <a:spAutoFit/>
          </a:bodyPr>
          <a:lstStyle/>
          <a:p>
            <a:r>
              <a:rPr lang="en-US" sz="2000" b="1" dirty="0">
                <a:solidFill>
                  <a:srgbClr val="004B82"/>
                </a:solidFill>
                <a:latin typeface="+mj-lt"/>
              </a:rPr>
              <a:t>Street Light Layer Considerations</a:t>
            </a:r>
          </a:p>
        </p:txBody>
      </p:sp>
      <p:sp>
        <p:nvSpPr>
          <p:cNvPr id="8" name="TextBox 7">
            <a:extLst>
              <a:ext uri="{FF2B5EF4-FFF2-40B4-BE49-F238E27FC236}">
                <a16:creationId xmlns:a16="http://schemas.microsoft.com/office/drawing/2014/main" id="{2A997F3D-06B5-4EBC-B6AC-A549708640C0}"/>
              </a:ext>
            </a:extLst>
          </p:cNvPr>
          <p:cNvSpPr txBox="1"/>
          <p:nvPr/>
        </p:nvSpPr>
        <p:spPr>
          <a:xfrm>
            <a:off x="379325" y="1632770"/>
            <a:ext cx="8449056" cy="1051570"/>
          </a:xfrm>
          <a:prstGeom prst="rect">
            <a:avLst/>
          </a:prstGeom>
          <a:noFill/>
        </p:spPr>
        <p:txBody>
          <a:bodyPr wrap="square" rtlCol="0">
            <a:spAutoFit/>
          </a:bodyPr>
          <a:lstStyle/>
          <a:p>
            <a:pPr>
              <a:spcBef>
                <a:spcPts val="1000"/>
              </a:spcBef>
            </a:pPr>
            <a:r>
              <a:rPr lang="en-US" dirty="0">
                <a:solidFill>
                  <a:srgbClr val="004B82"/>
                </a:solidFill>
                <a:latin typeface="+mj-lt"/>
              </a:rPr>
              <a:t>Point features denoting approximate center of street light</a:t>
            </a:r>
          </a:p>
          <a:p>
            <a:pPr>
              <a:spcBef>
                <a:spcPts val="1000"/>
              </a:spcBef>
            </a:pPr>
            <a:r>
              <a:rPr lang="en-US" dirty="0">
                <a:solidFill>
                  <a:srgbClr val="004B82"/>
                </a:solidFill>
                <a:latin typeface="+mj-lt"/>
              </a:rPr>
              <a:t>Use the Rule File for Rendering Street Lights from the City of Philadelphia Example</a:t>
            </a:r>
          </a:p>
          <a:p>
            <a:pPr>
              <a:spcBef>
                <a:spcPts val="0"/>
              </a:spcBef>
            </a:pPr>
            <a:r>
              <a:rPr lang="en-US" dirty="0">
                <a:solidFill>
                  <a:srgbClr val="004B82"/>
                </a:solidFill>
                <a:latin typeface="+mj-lt"/>
              </a:rPr>
              <a:t>/rules/Street </a:t>
            </a:r>
            <a:r>
              <a:rPr lang="en-US" dirty="0" err="1">
                <a:solidFill>
                  <a:srgbClr val="004B82"/>
                </a:solidFill>
                <a:latin typeface="+mj-lt"/>
              </a:rPr>
              <a:t>Furniture.cga</a:t>
            </a:r>
            <a:endParaRPr lang="en-US" dirty="0">
              <a:solidFill>
                <a:srgbClr val="004B82"/>
              </a:solidFill>
              <a:latin typeface="+mj-lt"/>
            </a:endParaRPr>
          </a:p>
        </p:txBody>
      </p:sp>
      <p:sp>
        <p:nvSpPr>
          <p:cNvPr id="9" name="TextBox 8">
            <a:extLst>
              <a:ext uri="{FF2B5EF4-FFF2-40B4-BE49-F238E27FC236}">
                <a16:creationId xmlns:a16="http://schemas.microsoft.com/office/drawing/2014/main" id="{82262862-E482-4378-92A6-CE5FE947078C}"/>
              </a:ext>
            </a:extLst>
          </p:cNvPr>
          <p:cNvSpPr txBox="1"/>
          <p:nvPr/>
        </p:nvSpPr>
        <p:spPr>
          <a:xfrm>
            <a:off x="379325" y="2744833"/>
            <a:ext cx="4774106" cy="3801041"/>
          </a:xfrm>
          <a:prstGeom prst="rect">
            <a:avLst/>
          </a:prstGeom>
          <a:noFill/>
        </p:spPr>
        <p:txBody>
          <a:bodyPr wrap="square" rtlCol="0">
            <a:spAutoFit/>
          </a:bodyPr>
          <a:lstStyle/>
          <a:p>
            <a:pPr>
              <a:spcBef>
                <a:spcPts val="2000"/>
              </a:spcBef>
            </a:pPr>
            <a:r>
              <a:rPr lang="en-US" dirty="0">
                <a:solidFill>
                  <a:srgbClr val="004B82"/>
                </a:solidFill>
                <a:latin typeface="+mj-lt"/>
              </a:rPr>
              <a:t>Rule Contains a Variety of Street Lights</a:t>
            </a:r>
          </a:p>
          <a:p>
            <a:pPr lvl="0">
              <a:spcBef>
                <a:spcPts val="0"/>
              </a:spcBef>
            </a:pPr>
            <a:r>
              <a:rPr lang="en-US" dirty="0">
                <a:solidFill>
                  <a:srgbClr val="004B82"/>
                </a:solidFill>
                <a:latin typeface="+mj-lt"/>
              </a:rPr>
              <a:t>	360Bulb		Globe</a:t>
            </a:r>
          </a:p>
          <a:p>
            <a:pPr lvl="0">
              <a:spcBef>
                <a:spcPts val="0"/>
              </a:spcBef>
            </a:pPr>
            <a:r>
              <a:rPr lang="en-US" dirty="0">
                <a:solidFill>
                  <a:srgbClr val="004B82"/>
                </a:solidFill>
                <a:latin typeface="+mj-lt"/>
              </a:rPr>
              <a:t>	</a:t>
            </a:r>
            <a:r>
              <a:rPr lang="en-US" dirty="0" err="1">
                <a:solidFill>
                  <a:srgbClr val="004B82"/>
                </a:solidFill>
                <a:latin typeface="+mj-lt"/>
              </a:rPr>
              <a:t>LightwFlag</a:t>
            </a:r>
            <a:r>
              <a:rPr lang="en-US" dirty="0">
                <a:solidFill>
                  <a:srgbClr val="004B82"/>
                </a:solidFill>
                <a:latin typeface="+mj-lt"/>
              </a:rPr>
              <a:t>	Split and Tall</a:t>
            </a:r>
          </a:p>
          <a:p>
            <a:pPr>
              <a:spcBef>
                <a:spcPts val="2000"/>
              </a:spcBef>
            </a:pPr>
            <a:r>
              <a:rPr lang="en-US" dirty="0">
                <a:solidFill>
                  <a:srgbClr val="004B82"/>
                </a:solidFill>
                <a:latin typeface="+mj-lt"/>
              </a:rPr>
              <a:t>Attributes for facilitating generation of</a:t>
            </a:r>
          </a:p>
          <a:p>
            <a:pPr>
              <a:spcBef>
                <a:spcPts val="0"/>
              </a:spcBef>
            </a:pPr>
            <a:r>
              <a:rPr lang="en-US" dirty="0">
                <a:solidFill>
                  <a:srgbClr val="004B82"/>
                </a:solidFill>
                <a:latin typeface="+mj-lt"/>
              </a:rPr>
              <a:t>Street Lights (case sensitive)</a:t>
            </a:r>
          </a:p>
          <a:p>
            <a:pPr>
              <a:spcBef>
                <a:spcPts val="0"/>
              </a:spcBef>
            </a:pPr>
            <a:r>
              <a:rPr lang="en-US" dirty="0">
                <a:solidFill>
                  <a:srgbClr val="004B82"/>
                </a:solidFill>
                <a:latin typeface="+mj-lt"/>
              </a:rPr>
              <a:t>	RULEFILE</a:t>
            </a:r>
          </a:p>
          <a:p>
            <a:pPr>
              <a:spcBef>
                <a:spcPts val="0"/>
              </a:spcBef>
            </a:pPr>
            <a:r>
              <a:rPr lang="en-US" dirty="0">
                <a:solidFill>
                  <a:srgbClr val="004B82"/>
                </a:solidFill>
                <a:latin typeface="+mj-lt"/>
              </a:rPr>
              <a:t>	STARTRULE</a:t>
            </a:r>
          </a:p>
          <a:p>
            <a:pPr>
              <a:spcBef>
                <a:spcPts val="0"/>
              </a:spcBef>
            </a:pPr>
            <a:r>
              <a:rPr lang="en-US" dirty="0">
                <a:solidFill>
                  <a:srgbClr val="004B82"/>
                </a:solidFill>
                <a:latin typeface="+mj-lt"/>
              </a:rPr>
              <a:t>	TYPE</a:t>
            </a:r>
          </a:p>
          <a:p>
            <a:pPr>
              <a:spcBef>
                <a:spcPts val="0"/>
              </a:spcBef>
            </a:pPr>
            <a:r>
              <a:rPr lang="en-US" dirty="0">
                <a:solidFill>
                  <a:srgbClr val="004B82"/>
                </a:solidFill>
                <a:latin typeface="+mj-lt"/>
              </a:rPr>
              <a:t>	SPECIFIC</a:t>
            </a:r>
          </a:p>
          <a:p>
            <a:pPr>
              <a:spcBef>
                <a:spcPts val="0"/>
              </a:spcBef>
            </a:pPr>
            <a:r>
              <a:rPr lang="en-US" dirty="0">
                <a:solidFill>
                  <a:srgbClr val="004B82"/>
                </a:solidFill>
                <a:latin typeface="+mj-lt"/>
              </a:rPr>
              <a:t>	SIZE</a:t>
            </a:r>
          </a:p>
          <a:p>
            <a:pPr>
              <a:spcBef>
                <a:spcPts val="0"/>
              </a:spcBef>
            </a:pPr>
            <a:r>
              <a:rPr lang="en-US" dirty="0">
                <a:solidFill>
                  <a:srgbClr val="004B82"/>
                </a:solidFill>
                <a:latin typeface="+mj-lt"/>
              </a:rPr>
              <a:t>	ROTATION</a:t>
            </a:r>
          </a:p>
          <a:p>
            <a:pPr>
              <a:spcBef>
                <a:spcPts val="1000"/>
              </a:spcBef>
            </a:pPr>
            <a:endParaRPr lang="en-US" dirty="0">
              <a:solidFill>
                <a:srgbClr val="004B82"/>
              </a:solidFill>
              <a:latin typeface="+mj-lt"/>
            </a:endParaRPr>
          </a:p>
        </p:txBody>
      </p:sp>
      <p:pic>
        <p:nvPicPr>
          <p:cNvPr id="10" name="Picture 9">
            <a:extLst>
              <a:ext uri="{FF2B5EF4-FFF2-40B4-BE49-F238E27FC236}">
                <a16:creationId xmlns:a16="http://schemas.microsoft.com/office/drawing/2014/main" id="{A744D8A7-8990-425E-B6E2-AB9DAD9D6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2566080"/>
            <a:ext cx="4573675" cy="3505547"/>
          </a:xfrm>
          <a:prstGeom prst="rect">
            <a:avLst/>
          </a:prstGeom>
          <a:ln w="31750">
            <a:solidFill>
              <a:schemeClr val="tx1"/>
            </a:solidFill>
          </a:ln>
        </p:spPr>
      </p:pic>
    </p:spTree>
    <p:extLst>
      <p:ext uri="{BB962C8B-B14F-4D97-AF65-F5344CB8AC3E}">
        <p14:creationId xmlns:p14="http://schemas.microsoft.com/office/powerpoint/2010/main" val="252655534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F7DBFDC-F663-42BB-8FF8-DCDA6BABEBAD}"/>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3921B876-7E42-47CD-B627-989DE49D8C7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extBox 5">
            <a:extLst>
              <a:ext uri="{FF2B5EF4-FFF2-40B4-BE49-F238E27FC236}">
                <a16:creationId xmlns:a16="http://schemas.microsoft.com/office/drawing/2014/main" id="{A9D399DF-6DD8-450B-B00E-3D0C11B85DB8}"/>
              </a:ext>
            </a:extLst>
          </p:cNvPr>
          <p:cNvSpPr txBox="1"/>
          <p:nvPr/>
        </p:nvSpPr>
        <p:spPr>
          <a:xfrm>
            <a:off x="384048" y="1143000"/>
            <a:ext cx="8452104" cy="400110"/>
          </a:xfrm>
          <a:prstGeom prst="rect">
            <a:avLst/>
          </a:prstGeom>
          <a:noFill/>
        </p:spPr>
        <p:txBody>
          <a:bodyPr wrap="square" rtlCol="0">
            <a:spAutoFit/>
          </a:bodyPr>
          <a:lstStyle/>
          <a:p>
            <a:r>
              <a:rPr lang="en-US" sz="2000" b="1" dirty="0">
                <a:solidFill>
                  <a:srgbClr val="004B82"/>
                </a:solidFill>
                <a:latin typeface="+mj-lt"/>
              </a:rPr>
              <a:t>Street Centerline Considerations</a:t>
            </a:r>
          </a:p>
        </p:txBody>
      </p:sp>
      <p:sp>
        <p:nvSpPr>
          <p:cNvPr id="7" name="TextBox 6">
            <a:extLst>
              <a:ext uri="{FF2B5EF4-FFF2-40B4-BE49-F238E27FC236}">
                <a16:creationId xmlns:a16="http://schemas.microsoft.com/office/drawing/2014/main" id="{E5959069-77B7-4F68-BD20-2F074E9EAE9E}"/>
              </a:ext>
            </a:extLst>
          </p:cNvPr>
          <p:cNvSpPr txBox="1"/>
          <p:nvPr/>
        </p:nvSpPr>
        <p:spPr>
          <a:xfrm>
            <a:off x="387096" y="1660494"/>
            <a:ext cx="5480304" cy="913070"/>
          </a:xfrm>
          <a:prstGeom prst="rect">
            <a:avLst/>
          </a:prstGeom>
          <a:noFill/>
        </p:spPr>
        <p:txBody>
          <a:bodyPr wrap="square" rtlCol="0">
            <a:spAutoFit/>
          </a:bodyPr>
          <a:lstStyle/>
          <a:p>
            <a:r>
              <a:rPr lang="en-US" sz="2000" dirty="0">
                <a:solidFill>
                  <a:srgbClr val="004B82"/>
                </a:solidFill>
                <a:latin typeface="+mj-lt"/>
              </a:rPr>
              <a:t>One Line denoting the centerline of the ROW</a:t>
            </a:r>
          </a:p>
          <a:p>
            <a:pPr>
              <a:spcBef>
                <a:spcPts val="1600"/>
              </a:spcBef>
            </a:pPr>
            <a:r>
              <a:rPr lang="en-US" sz="2000" dirty="0">
                <a:solidFill>
                  <a:srgbClr val="004B82"/>
                </a:solidFill>
                <a:latin typeface="+mj-lt"/>
              </a:rPr>
              <a:t>One Line for each Roadway Direction</a:t>
            </a:r>
          </a:p>
        </p:txBody>
      </p:sp>
      <p:pic>
        <p:nvPicPr>
          <p:cNvPr id="3" name="Picture 2">
            <a:extLst>
              <a:ext uri="{FF2B5EF4-FFF2-40B4-BE49-F238E27FC236}">
                <a16:creationId xmlns:a16="http://schemas.microsoft.com/office/drawing/2014/main" id="{3DFE7BCA-45C5-4E24-A684-99B3AFFB5D78}"/>
              </a:ext>
            </a:extLst>
          </p:cNvPr>
          <p:cNvPicPr>
            <a:picLocks noChangeAspect="1"/>
          </p:cNvPicPr>
          <p:nvPr/>
        </p:nvPicPr>
        <p:blipFill>
          <a:blip r:embed="rId3"/>
          <a:stretch>
            <a:fillRect/>
          </a:stretch>
        </p:blipFill>
        <p:spPr>
          <a:xfrm>
            <a:off x="384048" y="2971800"/>
            <a:ext cx="3997778" cy="3067296"/>
          </a:xfrm>
          <a:prstGeom prst="rect">
            <a:avLst/>
          </a:prstGeom>
          <a:ln w="31750">
            <a:solidFill>
              <a:schemeClr val="tx1"/>
            </a:solidFill>
          </a:ln>
        </p:spPr>
      </p:pic>
      <p:pic>
        <p:nvPicPr>
          <p:cNvPr id="9" name="Picture 8">
            <a:extLst>
              <a:ext uri="{FF2B5EF4-FFF2-40B4-BE49-F238E27FC236}">
                <a16:creationId xmlns:a16="http://schemas.microsoft.com/office/drawing/2014/main" id="{F454D664-F898-435D-B812-345FE0340DBB}"/>
              </a:ext>
            </a:extLst>
          </p:cNvPr>
          <p:cNvPicPr>
            <a:picLocks noChangeAspect="1"/>
          </p:cNvPicPr>
          <p:nvPr/>
        </p:nvPicPr>
        <p:blipFill>
          <a:blip r:embed="rId4"/>
          <a:stretch>
            <a:fillRect/>
          </a:stretch>
        </p:blipFill>
        <p:spPr>
          <a:xfrm>
            <a:off x="4800600" y="2941316"/>
            <a:ext cx="4038600" cy="3098617"/>
          </a:xfrm>
          <a:prstGeom prst="rect">
            <a:avLst/>
          </a:prstGeom>
          <a:ln w="31750">
            <a:solidFill>
              <a:schemeClr val="tx1"/>
            </a:solidFill>
          </a:ln>
        </p:spPr>
      </p:pic>
      <p:sp>
        <p:nvSpPr>
          <p:cNvPr id="10" name="TextBox 9">
            <a:extLst>
              <a:ext uri="{FF2B5EF4-FFF2-40B4-BE49-F238E27FC236}">
                <a16:creationId xmlns:a16="http://schemas.microsoft.com/office/drawing/2014/main" id="{EB50184F-28FF-4F01-A910-7B4B8E598462}"/>
              </a:ext>
            </a:extLst>
          </p:cNvPr>
          <p:cNvSpPr txBox="1"/>
          <p:nvPr/>
        </p:nvSpPr>
        <p:spPr>
          <a:xfrm>
            <a:off x="6681618" y="1343055"/>
            <a:ext cx="2154534" cy="1323439"/>
          </a:xfrm>
          <a:prstGeom prst="rect">
            <a:avLst/>
          </a:prstGeom>
          <a:noFill/>
        </p:spPr>
        <p:txBody>
          <a:bodyPr wrap="square" rtlCol="0">
            <a:spAutoFit/>
          </a:bodyPr>
          <a:lstStyle/>
          <a:p>
            <a:pPr algn="ctr"/>
            <a:r>
              <a:rPr lang="en-US" sz="2000" dirty="0">
                <a:latin typeface="+mj-lt"/>
              </a:rPr>
              <a:t>Recommend doing Street editing in ArcMap prior to importing into CE</a:t>
            </a:r>
          </a:p>
        </p:txBody>
      </p:sp>
    </p:spTree>
    <p:extLst>
      <p:ext uri="{BB962C8B-B14F-4D97-AF65-F5344CB8AC3E}">
        <p14:creationId xmlns:p14="http://schemas.microsoft.com/office/powerpoint/2010/main" val="155220637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27323FC-98DE-4F96-9CB5-784B37D20575}"/>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F6EF2879-5A56-4C68-96F1-243782CE3DE3}"/>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38C1C643-172A-42D9-B018-2C36BB914068}"/>
              </a:ext>
            </a:extLst>
          </p:cNvPr>
          <p:cNvPicPr>
            <a:picLocks noChangeAspect="1"/>
          </p:cNvPicPr>
          <p:nvPr/>
        </p:nvPicPr>
        <p:blipFill>
          <a:blip r:embed="rId3"/>
          <a:stretch>
            <a:fillRect/>
          </a:stretch>
        </p:blipFill>
        <p:spPr>
          <a:xfrm>
            <a:off x="555806" y="1134910"/>
            <a:ext cx="1905000" cy="3822785"/>
          </a:xfrm>
          <a:prstGeom prst="rect">
            <a:avLst/>
          </a:prstGeom>
        </p:spPr>
      </p:pic>
      <p:pic>
        <p:nvPicPr>
          <p:cNvPr id="9" name="Picture 8">
            <a:extLst>
              <a:ext uri="{FF2B5EF4-FFF2-40B4-BE49-F238E27FC236}">
                <a16:creationId xmlns:a16="http://schemas.microsoft.com/office/drawing/2014/main" id="{A43584CB-18DD-4F03-9086-1B43187FB47B}"/>
              </a:ext>
            </a:extLst>
          </p:cNvPr>
          <p:cNvPicPr>
            <a:picLocks noChangeAspect="1"/>
          </p:cNvPicPr>
          <p:nvPr/>
        </p:nvPicPr>
        <p:blipFill>
          <a:blip r:embed="rId4"/>
          <a:stretch>
            <a:fillRect/>
          </a:stretch>
        </p:blipFill>
        <p:spPr>
          <a:xfrm>
            <a:off x="2765606" y="1140073"/>
            <a:ext cx="5235394" cy="3840813"/>
          </a:xfrm>
          <a:prstGeom prst="rect">
            <a:avLst/>
          </a:prstGeom>
          <a:ln w="31750">
            <a:solidFill>
              <a:schemeClr val="tx1"/>
            </a:solidFill>
          </a:ln>
        </p:spPr>
      </p:pic>
      <p:sp>
        <p:nvSpPr>
          <p:cNvPr id="10" name="TextBox 9">
            <a:extLst>
              <a:ext uri="{FF2B5EF4-FFF2-40B4-BE49-F238E27FC236}">
                <a16:creationId xmlns:a16="http://schemas.microsoft.com/office/drawing/2014/main" id="{D4B75DA5-F71E-4734-8BC2-19E8AB16F3AE}"/>
              </a:ext>
            </a:extLst>
          </p:cNvPr>
          <p:cNvSpPr txBox="1"/>
          <p:nvPr/>
        </p:nvSpPr>
        <p:spPr>
          <a:xfrm>
            <a:off x="381000" y="5235202"/>
            <a:ext cx="8458200" cy="912109"/>
          </a:xfrm>
          <a:prstGeom prst="rect">
            <a:avLst/>
          </a:prstGeom>
          <a:noFill/>
        </p:spPr>
        <p:txBody>
          <a:bodyPr wrap="square" rtlCol="0">
            <a:spAutoFit/>
          </a:bodyPr>
          <a:lstStyle/>
          <a:p>
            <a:pPr algn="ctr">
              <a:lnSpc>
                <a:spcPct val="140000"/>
              </a:lnSpc>
              <a:spcBef>
                <a:spcPts val="1600"/>
              </a:spcBef>
              <a:tabLst>
                <a:tab pos="365760" algn="l"/>
              </a:tabLst>
            </a:pPr>
            <a:r>
              <a:rPr lang="en-US" sz="2000" dirty="0">
                <a:solidFill>
                  <a:srgbClr val="004B82"/>
                </a:solidFill>
              </a:rPr>
              <a:t>If 3D data is desired, 2D datasets should be converted into 3D using the 3D Analyst Interpolate Shape toolbox command</a:t>
            </a:r>
            <a:endParaRPr lang="en-US" sz="2000" b="1" dirty="0">
              <a:solidFill>
                <a:srgbClr val="004B82"/>
              </a:solidFill>
              <a:latin typeface="+mj-lt"/>
            </a:endParaRPr>
          </a:p>
        </p:txBody>
      </p:sp>
      <p:sp>
        <p:nvSpPr>
          <p:cNvPr id="11" name="Arrow: Left 10">
            <a:extLst>
              <a:ext uri="{FF2B5EF4-FFF2-40B4-BE49-F238E27FC236}">
                <a16:creationId xmlns:a16="http://schemas.microsoft.com/office/drawing/2014/main" id="{C30EDC5A-123D-4637-9D9D-5B84E417DA80}"/>
              </a:ext>
            </a:extLst>
          </p:cNvPr>
          <p:cNvSpPr/>
          <p:nvPr/>
        </p:nvSpPr>
        <p:spPr>
          <a:xfrm>
            <a:off x="8175806" y="2782183"/>
            <a:ext cx="533400" cy="304800"/>
          </a:xfrm>
          <a:prstGeom prst="leftArrow">
            <a:avLst/>
          </a:prstGeom>
          <a:solidFill>
            <a:srgbClr val="FF0000"/>
          </a:solidFill>
          <a:ln w="28575">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29916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7018B535-1088-48DA-AE81-7157D28CDCD1}"/>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17" name="Picture 16">
            <a:extLst>
              <a:ext uri="{FF2B5EF4-FFF2-40B4-BE49-F238E27FC236}">
                <a16:creationId xmlns:a16="http://schemas.microsoft.com/office/drawing/2014/main" id="{7360AAD5-8A4D-4210-A0E2-64E557B8BEA6}"/>
              </a:ext>
            </a:extLst>
          </p:cNvPr>
          <p:cNvPicPr>
            <a:picLocks noChangeAspect="1"/>
          </p:cNvPicPr>
          <p:nvPr/>
        </p:nvPicPr>
        <p:blipFill>
          <a:blip r:embed="rId3"/>
          <a:stretch>
            <a:fillRect/>
          </a:stretch>
        </p:blipFill>
        <p:spPr>
          <a:xfrm>
            <a:off x="381000" y="1750244"/>
            <a:ext cx="8455152" cy="4221294"/>
          </a:xfrm>
          <a:prstGeom prst="rect">
            <a:avLst/>
          </a:prstGeom>
          <a:ln w="31750">
            <a:solidFill>
              <a:schemeClr val="tx1"/>
            </a:solidFill>
          </a:ln>
        </p:spPr>
      </p:pic>
      <p:sp>
        <p:nvSpPr>
          <p:cNvPr id="18" name="TextBox 17">
            <a:extLst>
              <a:ext uri="{FF2B5EF4-FFF2-40B4-BE49-F238E27FC236}">
                <a16:creationId xmlns:a16="http://schemas.microsoft.com/office/drawing/2014/main" id="{B5BB02D4-CE28-4FAC-B770-0864D8B86885}"/>
              </a:ext>
            </a:extLst>
          </p:cNvPr>
          <p:cNvSpPr txBox="1"/>
          <p:nvPr/>
        </p:nvSpPr>
        <p:spPr>
          <a:xfrm>
            <a:off x="387096" y="1143000"/>
            <a:ext cx="8452104" cy="400110"/>
          </a:xfrm>
          <a:prstGeom prst="rect">
            <a:avLst/>
          </a:prstGeom>
          <a:noFill/>
        </p:spPr>
        <p:txBody>
          <a:bodyPr wrap="square" rtlCol="0">
            <a:spAutoFit/>
          </a:bodyPr>
          <a:lstStyle/>
          <a:p>
            <a:r>
              <a:rPr lang="en-US" sz="2000" b="1" dirty="0">
                <a:solidFill>
                  <a:srgbClr val="004B82"/>
                </a:solidFill>
                <a:latin typeface="+mj-lt"/>
              </a:rPr>
              <a:t>COE Streets, Building Pads and Parcels within extent of 140335 and 140336</a:t>
            </a:r>
          </a:p>
        </p:txBody>
      </p:sp>
    </p:spTree>
    <p:extLst>
      <p:ext uri="{BB962C8B-B14F-4D97-AF65-F5344CB8AC3E}">
        <p14:creationId xmlns:p14="http://schemas.microsoft.com/office/powerpoint/2010/main" val="149518137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57BF5BB-4EC7-4442-A7C5-D2EFCE6CA6C1}"/>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C2133FD2-8A1F-442A-98D2-53E0E244E65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extBox 5">
            <a:extLst>
              <a:ext uri="{FF2B5EF4-FFF2-40B4-BE49-F238E27FC236}">
                <a16:creationId xmlns:a16="http://schemas.microsoft.com/office/drawing/2014/main" id="{A1AD9780-5240-4A3C-95FA-053F3C40C95E}"/>
              </a:ext>
            </a:extLst>
          </p:cNvPr>
          <p:cNvSpPr txBox="1"/>
          <p:nvPr/>
        </p:nvSpPr>
        <p:spPr>
          <a:xfrm>
            <a:off x="384048" y="1143000"/>
            <a:ext cx="8452104" cy="400110"/>
          </a:xfrm>
          <a:prstGeom prst="rect">
            <a:avLst/>
          </a:prstGeom>
          <a:noFill/>
        </p:spPr>
        <p:txBody>
          <a:bodyPr wrap="square" rtlCol="0">
            <a:spAutoFit/>
          </a:bodyPr>
          <a:lstStyle/>
          <a:p>
            <a:r>
              <a:rPr lang="en-US" sz="2000" b="1" dirty="0">
                <a:solidFill>
                  <a:srgbClr val="004B82"/>
                </a:solidFill>
                <a:latin typeface="+mj-lt"/>
              </a:rPr>
              <a:t>3D Development assisted by GIS </a:t>
            </a:r>
            <a:r>
              <a:rPr lang="en-US" sz="2000" b="1" dirty="0" err="1">
                <a:solidFill>
                  <a:srgbClr val="004B82"/>
                </a:solidFill>
                <a:latin typeface="+mj-lt"/>
              </a:rPr>
              <a:t>Featureclasses</a:t>
            </a:r>
            <a:r>
              <a:rPr lang="en-US" sz="2000" b="1" dirty="0">
                <a:solidFill>
                  <a:srgbClr val="004B82"/>
                </a:solidFill>
                <a:latin typeface="+mj-lt"/>
              </a:rPr>
              <a:t> containing pertinent Data</a:t>
            </a:r>
          </a:p>
        </p:txBody>
      </p:sp>
      <p:sp>
        <p:nvSpPr>
          <p:cNvPr id="8" name="TextBox 7">
            <a:extLst>
              <a:ext uri="{FF2B5EF4-FFF2-40B4-BE49-F238E27FC236}">
                <a16:creationId xmlns:a16="http://schemas.microsoft.com/office/drawing/2014/main" id="{6920B4BA-0178-4214-97B2-B253F4F6EC70}"/>
              </a:ext>
            </a:extLst>
          </p:cNvPr>
          <p:cNvSpPr txBox="1"/>
          <p:nvPr/>
        </p:nvSpPr>
        <p:spPr>
          <a:xfrm>
            <a:off x="387096" y="1660494"/>
            <a:ext cx="8452104" cy="4503797"/>
          </a:xfrm>
          <a:prstGeom prst="rect">
            <a:avLst/>
          </a:prstGeom>
          <a:noFill/>
        </p:spPr>
        <p:txBody>
          <a:bodyPr wrap="square" rtlCol="0">
            <a:spAutoFit/>
          </a:bodyPr>
          <a:lstStyle/>
          <a:p>
            <a:r>
              <a:rPr lang="en-US" sz="2000" b="1" dirty="0">
                <a:solidFill>
                  <a:srgbClr val="004B82"/>
                </a:solidFill>
                <a:latin typeface="+mj-lt"/>
              </a:rPr>
              <a:t>Streets</a:t>
            </a:r>
          </a:p>
          <a:p>
            <a:pPr>
              <a:spcBef>
                <a:spcPts val="1600"/>
              </a:spcBef>
            </a:pPr>
            <a:r>
              <a:rPr lang="en-US" sz="2000" b="1" dirty="0">
                <a:solidFill>
                  <a:srgbClr val="004B82"/>
                </a:solidFill>
                <a:latin typeface="+mj-lt"/>
              </a:rPr>
              <a:t>	</a:t>
            </a:r>
            <a:r>
              <a:rPr lang="en-US" sz="2000" dirty="0">
                <a:solidFill>
                  <a:srgbClr val="004B82"/>
                </a:solidFill>
                <a:latin typeface="+mj-lt"/>
              </a:rPr>
              <a:t>Pavement Width</a:t>
            </a:r>
          </a:p>
          <a:p>
            <a:pPr>
              <a:spcBef>
                <a:spcPts val="1600"/>
              </a:spcBef>
            </a:pPr>
            <a:r>
              <a:rPr lang="en-US" sz="2000" dirty="0">
                <a:solidFill>
                  <a:srgbClr val="004B82"/>
                </a:solidFill>
                <a:latin typeface="+mj-lt"/>
              </a:rPr>
              <a:t>	Lane Width</a:t>
            </a:r>
          </a:p>
          <a:p>
            <a:pPr>
              <a:spcBef>
                <a:spcPts val="2400"/>
              </a:spcBef>
            </a:pPr>
            <a:r>
              <a:rPr lang="en-US" sz="2000" b="1" dirty="0">
                <a:solidFill>
                  <a:srgbClr val="004B82"/>
                </a:solidFill>
                <a:latin typeface="+mj-lt"/>
              </a:rPr>
              <a:t>Building Footprints</a:t>
            </a:r>
          </a:p>
          <a:p>
            <a:pPr>
              <a:spcBef>
                <a:spcPts val="1600"/>
              </a:spcBef>
            </a:pPr>
            <a:r>
              <a:rPr lang="en-US" sz="2000" dirty="0">
                <a:solidFill>
                  <a:srgbClr val="004B82"/>
                </a:solidFill>
                <a:latin typeface="+mj-lt"/>
              </a:rPr>
              <a:t>	Total Height</a:t>
            </a:r>
          </a:p>
          <a:p>
            <a:pPr>
              <a:spcBef>
                <a:spcPts val="1600"/>
              </a:spcBef>
            </a:pPr>
            <a:r>
              <a:rPr lang="en-US" sz="2000" dirty="0">
                <a:solidFill>
                  <a:srgbClr val="004B82"/>
                </a:solidFill>
                <a:latin typeface="+mj-lt"/>
              </a:rPr>
              <a:t>	Number of Floors</a:t>
            </a:r>
          </a:p>
          <a:p>
            <a:pPr>
              <a:spcBef>
                <a:spcPts val="1600"/>
              </a:spcBef>
            </a:pPr>
            <a:r>
              <a:rPr lang="en-US" sz="2000" dirty="0">
                <a:solidFill>
                  <a:srgbClr val="004B82"/>
                </a:solidFill>
                <a:latin typeface="+mj-lt"/>
              </a:rPr>
              <a:t>	Floor Height</a:t>
            </a:r>
          </a:p>
          <a:p>
            <a:pPr algn="ctr">
              <a:spcBef>
                <a:spcPts val="2400"/>
              </a:spcBef>
            </a:pPr>
            <a:r>
              <a:rPr lang="en-US" sz="2000" dirty="0">
                <a:solidFill>
                  <a:srgbClr val="004B82"/>
                </a:solidFill>
                <a:latin typeface="+mj-lt"/>
              </a:rPr>
              <a:t>A City Engine Rule can be defined to extract a parameter’s value from a feature’s attribute value.  All numeric values are in meters, not feet.</a:t>
            </a:r>
          </a:p>
        </p:txBody>
      </p:sp>
      <p:sp>
        <p:nvSpPr>
          <p:cNvPr id="7" name="Title 1">
            <a:extLst>
              <a:ext uri="{FF2B5EF4-FFF2-40B4-BE49-F238E27FC236}">
                <a16:creationId xmlns:a16="http://schemas.microsoft.com/office/drawing/2014/main" id="{A07DBE5C-33F2-4F4A-995B-470DB757DB73}"/>
              </a:ext>
            </a:extLst>
          </p:cNvPr>
          <p:cNvSpPr txBox="1">
            <a:spLocks/>
          </p:cNvSpPr>
          <p:nvPr/>
        </p:nvSpPr>
        <p:spPr>
          <a:xfrm>
            <a:off x="3654552" y="1981200"/>
            <a:ext cx="5181600" cy="3124200"/>
          </a:xfrm>
          <a:prstGeom prst="rect">
            <a:avLst/>
          </a:prstGeom>
          <a:ln w="31750">
            <a:solidFill>
              <a:schemeClr val="tx1"/>
            </a:solidFill>
          </a:ln>
        </p:spPr>
        <p:txBody>
          <a:bodyPr>
            <a:noAutofit/>
          </a:bodyPr>
          <a:lstStyle/>
          <a:p>
            <a:pPr>
              <a:spcBef>
                <a:spcPts val="1500"/>
              </a:spcBef>
              <a:tabLst>
                <a:tab pos="365760" algn="l"/>
              </a:tabLst>
            </a:pPr>
            <a:r>
              <a:rPr lang="en-US" dirty="0">
                <a:solidFill>
                  <a:srgbClr val="004B82"/>
                </a:solidFill>
                <a:latin typeface="+mn-lt"/>
              </a:rPr>
              <a:t>A File </a:t>
            </a:r>
            <a:r>
              <a:rPr lang="en-US" dirty="0" err="1">
                <a:solidFill>
                  <a:srgbClr val="004B82"/>
                </a:solidFill>
                <a:latin typeface="+mn-lt"/>
              </a:rPr>
              <a:t>GeoDatabase</a:t>
            </a:r>
            <a:r>
              <a:rPr lang="en-US" dirty="0">
                <a:solidFill>
                  <a:srgbClr val="004B82"/>
                </a:solidFill>
                <a:latin typeface="+mn-lt"/>
              </a:rPr>
              <a:t> was established containing the various </a:t>
            </a:r>
            <a:r>
              <a:rPr lang="en-US" dirty="0" err="1">
                <a:solidFill>
                  <a:srgbClr val="004B82"/>
                </a:solidFill>
                <a:latin typeface="+mn-lt"/>
              </a:rPr>
              <a:t>featureclasses</a:t>
            </a:r>
            <a:r>
              <a:rPr lang="en-US" dirty="0">
                <a:solidFill>
                  <a:srgbClr val="004B82"/>
                </a:solidFill>
                <a:latin typeface="+mn-lt"/>
              </a:rPr>
              <a:t>.</a:t>
            </a:r>
          </a:p>
          <a:p>
            <a:pPr>
              <a:spcBef>
                <a:spcPts val="1500"/>
              </a:spcBef>
              <a:tabLst>
                <a:tab pos="365760" algn="l"/>
              </a:tabLst>
            </a:pPr>
            <a:r>
              <a:rPr lang="en-US" dirty="0">
                <a:solidFill>
                  <a:srgbClr val="004B82"/>
                </a:solidFill>
                <a:latin typeface="+mn-lt"/>
              </a:rPr>
              <a:t>Depending upon the City Engine Rule the pertinent data will vary.</a:t>
            </a:r>
          </a:p>
          <a:p>
            <a:pPr>
              <a:spcBef>
                <a:spcPts val="1500"/>
              </a:spcBef>
              <a:tabLst>
                <a:tab pos="365760" algn="l"/>
              </a:tabLst>
            </a:pPr>
            <a:r>
              <a:rPr lang="en-US" dirty="0">
                <a:solidFill>
                  <a:srgbClr val="004B82"/>
                </a:solidFill>
                <a:latin typeface="+mn-lt"/>
              </a:rPr>
              <a:t>The attributes shown here are the most basic and pertinent.</a:t>
            </a:r>
          </a:p>
          <a:p>
            <a:pPr>
              <a:spcBef>
                <a:spcPts val="1500"/>
              </a:spcBef>
              <a:tabLst>
                <a:tab pos="365760" algn="l"/>
              </a:tabLst>
            </a:pPr>
            <a:r>
              <a:rPr lang="en-US" dirty="0">
                <a:solidFill>
                  <a:srgbClr val="004B82"/>
                </a:solidFill>
                <a:latin typeface="+mn-lt"/>
              </a:rPr>
              <a:t>City Engine is a Rule Based Modeler comprised of a Rule File and a Start Rule which can be stored as attributes in the </a:t>
            </a:r>
            <a:r>
              <a:rPr lang="en-US" dirty="0" err="1">
                <a:solidFill>
                  <a:srgbClr val="004B82"/>
                </a:solidFill>
                <a:latin typeface="+mn-lt"/>
              </a:rPr>
              <a:t>featureclass</a:t>
            </a:r>
            <a:r>
              <a:rPr lang="en-US" dirty="0">
                <a:solidFill>
                  <a:srgbClr val="004B82"/>
                </a:solidFill>
                <a:latin typeface="+mn-lt"/>
              </a:rPr>
              <a:t>.</a:t>
            </a:r>
          </a:p>
        </p:txBody>
      </p:sp>
    </p:spTree>
    <p:extLst>
      <p:ext uri="{BB962C8B-B14F-4D97-AF65-F5344CB8AC3E}">
        <p14:creationId xmlns:p14="http://schemas.microsoft.com/office/powerpoint/2010/main" val="293049773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97320C7-2163-447F-A51D-5BBDA4D50F0C}"/>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C064F2B7-2646-4500-B32F-7D936B8D4FF0}"/>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extBox 5">
            <a:extLst>
              <a:ext uri="{FF2B5EF4-FFF2-40B4-BE49-F238E27FC236}">
                <a16:creationId xmlns:a16="http://schemas.microsoft.com/office/drawing/2014/main" id="{55271DFC-C6ED-4BD2-9FBB-C81B85AD928B}"/>
              </a:ext>
            </a:extLst>
          </p:cNvPr>
          <p:cNvSpPr txBox="1"/>
          <p:nvPr/>
        </p:nvSpPr>
        <p:spPr>
          <a:xfrm>
            <a:off x="384048" y="1143000"/>
            <a:ext cx="8452104" cy="400110"/>
          </a:xfrm>
          <a:prstGeom prst="rect">
            <a:avLst/>
          </a:prstGeom>
          <a:noFill/>
        </p:spPr>
        <p:txBody>
          <a:bodyPr wrap="square" rtlCol="0">
            <a:spAutoFit/>
          </a:bodyPr>
          <a:lstStyle/>
          <a:p>
            <a:pPr algn="ctr"/>
            <a:r>
              <a:rPr lang="en-US" sz="2000" b="1" dirty="0">
                <a:solidFill>
                  <a:srgbClr val="004B82"/>
                </a:solidFill>
                <a:latin typeface="+mj-lt"/>
              </a:rPr>
              <a:t>The Attribute Name must match the Variable Name in the Rule File</a:t>
            </a:r>
          </a:p>
        </p:txBody>
      </p:sp>
      <p:sp>
        <p:nvSpPr>
          <p:cNvPr id="7" name="TextBox 6">
            <a:extLst>
              <a:ext uri="{FF2B5EF4-FFF2-40B4-BE49-F238E27FC236}">
                <a16:creationId xmlns:a16="http://schemas.microsoft.com/office/drawing/2014/main" id="{2FDA9656-6E04-417F-9F63-C6C38BC654F2}"/>
              </a:ext>
            </a:extLst>
          </p:cNvPr>
          <p:cNvSpPr txBox="1"/>
          <p:nvPr/>
        </p:nvSpPr>
        <p:spPr>
          <a:xfrm>
            <a:off x="387096" y="1660494"/>
            <a:ext cx="8452104" cy="4401205"/>
          </a:xfrm>
          <a:prstGeom prst="rect">
            <a:avLst/>
          </a:prstGeom>
          <a:noFill/>
        </p:spPr>
        <p:txBody>
          <a:bodyPr wrap="square" rtlCol="0">
            <a:spAutoFit/>
          </a:bodyPr>
          <a:lstStyle/>
          <a:p>
            <a:r>
              <a:rPr lang="en-US" sz="2000" b="1" dirty="0" err="1">
                <a:solidFill>
                  <a:srgbClr val="004B82"/>
                </a:solidFill>
                <a:latin typeface="+mj-lt"/>
              </a:rPr>
              <a:t>Complete_Street.cga</a:t>
            </a:r>
            <a:r>
              <a:rPr lang="en-US" sz="2000" b="1" dirty="0">
                <a:solidFill>
                  <a:srgbClr val="004B82"/>
                </a:solidFill>
                <a:latin typeface="+mj-lt"/>
              </a:rPr>
              <a:t> Rule File</a:t>
            </a:r>
          </a:p>
          <a:p>
            <a:pPr>
              <a:spcBef>
                <a:spcPts val="400"/>
              </a:spcBef>
            </a:pPr>
            <a:r>
              <a:rPr lang="en-US" sz="2000" b="1" dirty="0">
                <a:solidFill>
                  <a:srgbClr val="004B82"/>
                </a:solidFill>
                <a:latin typeface="+mj-lt"/>
              </a:rPr>
              <a:t>	</a:t>
            </a:r>
            <a:r>
              <a:rPr lang="en-US" sz="2000" dirty="0" err="1">
                <a:solidFill>
                  <a:srgbClr val="004B82"/>
                </a:solidFill>
                <a:latin typeface="+mj-lt"/>
              </a:rPr>
              <a:t>Lane_Width</a:t>
            </a:r>
            <a:r>
              <a:rPr lang="en-US" sz="2000" dirty="0">
                <a:solidFill>
                  <a:srgbClr val="004B82"/>
                </a:solidFill>
                <a:latin typeface="+mj-lt"/>
              </a:rPr>
              <a:t> : double in meters</a:t>
            </a:r>
          </a:p>
          <a:p>
            <a:pPr>
              <a:spcBef>
                <a:spcPts val="400"/>
              </a:spcBef>
            </a:pPr>
            <a:r>
              <a:rPr lang="en-US" sz="2000" dirty="0">
                <a:solidFill>
                  <a:srgbClr val="004B82"/>
                </a:solidFill>
                <a:latin typeface="+mj-lt"/>
              </a:rPr>
              <a:t>	</a:t>
            </a:r>
            <a:r>
              <a:rPr lang="en-US" sz="2000" dirty="0" err="1">
                <a:solidFill>
                  <a:srgbClr val="004B82"/>
                </a:solidFill>
                <a:latin typeface="+mj-lt"/>
              </a:rPr>
              <a:t>LOD_Setting</a:t>
            </a:r>
            <a:r>
              <a:rPr lang="en-US" sz="2000" dirty="0">
                <a:solidFill>
                  <a:srgbClr val="004B82"/>
                </a:solidFill>
                <a:latin typeface="+mj-lt"/>
              </a:rPr>
              <a:t> : text value equal to High, Moderate, Low</a:t>
            </a:r>
          </a:p>
          <a:p>
            <a:pPr>
              <a:spcBef>
                <a:spcPts val="2400"/>
              </a:spcBef>
            </a:pPr>
            <a:r>
              <a:rPr lang="en-US" sz="2000" b="1" dirty="0">
                <a:solidFill>
                  <a:srgbClr val="004B82"/>
                </a:solidFill>
                <a:latin typeface="+mj-lt"/>
              </a:rPr>
              <a:t>3D_City_Design_Rules/Building </a:t>
            </a:r>
            <a:r>
              <a:rPr lang="en-US" sz="2000" b="1" dirty="0" err="1">
                <a:solidFill>
                  <a:srgbClr val="004B82"/>
                </a:solidFill>
                <a:latin typeface="+mj-lt"/>
              </a:rPr>
              <a:t>Construction.cga</a:t>
            </a:r>
            <a:r>
              <a:rPr lang="en-US" sz="2000" b="1" dirty="0">
                <a:solidFill>
                  <a:srgbClr val="004B82"/>
                </a:solidFill>
                <a:latin typeface="+mj-lt"/>
              </a:rPr>
              <a:t> Rule File</a:t>
            </a:r>
          </a:p>
          <a:p>
            <a:pPr>
              <a:spcBef>
                <a:spcPts val="400"/>
              </a:spcBef>
            </a:pPr>
            <a:r>
              <a:rPr lang="en-US" sz="2000" dirty="0">
                <a:solidFill>
                  <a:srgbClr val="004B82"/>
                </a:solidFill>
                <a:latin typeface="+mj-lt"/>
              </a:rPr>
              <a:t>	</a:t>
            </a:r>
            <a:r>
              <a:rPr lang="en-US" sz="2000" dirty="0" err="1">
                <a:solidFill>
                  <a:srgbClr val="004B82"/>
                </a:solidFill>
                <a:latin typeface="+mj-lt"/>
              </a:rPr>
              <a:t>Floor_Count_Min</a:t>
            </a:r>
            <a:r>
              <a:rPr lang="en-US" sz="2000" dirty="0">
                <a:solidFill>
                  <a:srgbClr val="004B82"/>
                </a:solidFill>
                <a:latin typeface="+mj-lt"/>
              </a:rPr>
              <a:t> : integer value &gt; 0</a:t>
            </a:r>
          </a:p>
          <a:p>
            <a:pPr>
              <a:spcBef>
                <a:spcPts val="400"/>
              </a:spcBef>
            </a:pPr>
            <a:r>
              <a:rPr lang="en-US" sz="2000" dirty="0">
                <a:solidFill>
                  <a:srgbClr val="004B82"/>
                </a:solidFill>
                <a:latin typeface="+mj-lt"/>
              </a:rPr>
              <a:t>	</a:t>
            </a:r>
            <a:r>
              <a:rPr lang="en-US" sz="2000" dirty="0" err="1">
                <a:solidFill>
                  <a:srgbClr val="004B82"/>
                </a:solidFill>
                <a:latin typeface="+mj-lt"/>
              </a:rPr>
              <a:t>Floor_Count_Max</a:t>
            </a:r>
            <a:r>
              <a:rPr lang="en-US" sz="2000" dirty="0">
                <a:solidFill>
                  <a:srgbClr val="004B82"/>
                </a:solidFill>
                <a:latin typeface="+mj-lt"/>
              </a:rPr>
              <a:t> : integer value &gt;= </a:t>
            </a:r>
            <a:r>
              <a:rPr lang="en-US" sz="2000" dirty="0" err="1">
                <a:solidFill>
                  <a:srgbClr val="004B82"/>
                </a:solidFill>
                <a:latin typeface="+mj-lt"/>
              </a:rPr>
              <a:t>Floor_Count_Min</a:t>
            </a:r>
            <a:endParaRPr lang="en-US" sz="2000" dirty="0">
              <a:solidFill>
                <a:srgbClr val="004B82"/>
              </a:solidFill>
              <a:latin typeface="+mj-lt"/>
            </a:endParaRPr>
          </a:p>
          <a:p>
            <a:pPr>
              <a:spcBef>
                <a:spcPts val="0"/>
              </a:spcBef>
            </a:pPr>
            <a:endParaRPr lang="en-US" sz="2000" dirty="0">
              <a:solidFill>
                <a:srgbClr val="004B82"/>
              </a:solidFill>
              <a:latin typeface="+mj-lt"/>
            </a:endParaRPr>
          </a:p>
          <a:p>
            <a:pPr>
              <a:spcBef>
                <a:spcPts val="0"/>
              </a:spcBef>
            </a:pPr>
            <a:r>
              <a:rPr lang="en-US" sz="2000" b="1" dirty="0">
                <a:solidFill>
                  <a:srgbClr val="004B82"/>
                </a:solidFill>
                <a:latin typeface="+mj-lt"/>
              </a:rPr>
              <a:t>Rule File and Start Rule Attribute Names</a:t>
            </a:r>
          </a:p>
          <a:p>
            <a:pPr>
              <a:spcBef>
                <a:spcPts val="400"/>
              </a:spcBef>
            </a:pPr>
            <a:r>
              <a:rPr lang="en-US" sz="2000" dirty="0">
                <a:solidFill>
                  <a:srgbClr val="004B82"/>
                </a:solidFill>
                <a:latin typeface="+mj-lt"/>
              </a:rPr>
              <a:t>	RULEFILE : Rule File name attribute</a:t>
            </a:r>
          </a:p>
          <a:p>
            <a:pPr>
              <a:spcBef>
                <a:spcPts val="400"/>
              </a:spcBef>
            </a:pPr>
            <a:r>
              <a:rPr lang="en-US" sz="2000" dirty="0">
                <a:solidFill>
                  <a:srgbClr val="004B82"/>
                </a:solidFill>
                <a:latin typeface="+mj-lt"/>
              </a:rPr>
              <a:t>	STARTRULE : Start Rule name attribute</a:t>
            </a:r>
          </a:p>
          <a:p>
            <a:pPr algn="ctr">
              <a:spcBef>
                <a:spcPts val="2400"/>
              </a:spcBef>
            </a:pPr>
            <a:r>
              <a:rPr lang="en-US" sz="2000" dirty="0">
                <a:solidFill>
                  <a:srgbClr val="004B82"/>
                </a:solidFill>
                <a:latin typeface="+mj-lt"/>
              </a:rPr>
              <a:t>Variable Names in a Rule File are Case Sensitive</a:t>
            </a:r>
          </a:p>
        </p:txBody>
      </p:sp>
    </p:spTree>
    <p:extLst>
      <p:ext uri="{BB962C8B-B14F-4D97-AF65-F5344CB8AC3E}">
        <p14:creationId xmlns:p14="http://schemas.microsoft.com/office/powerpoint/2010/main" val="228241539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3657600" y="2050665"/>
            <a:ext cx="5181600" cy="3925668"/>
          </a:xfrm>
          <a:prstGeom prst="rect">
            <a:avLst/>
          </a:prstGeom>
        </p:spPr>
        <p:txBody>
          <a:bodyPr>
            <a:noAutofit/>
          </a:bodyPr>
          <a:lstStyle/>
          <a:p>
            <a:pPr marL="285750" indent="-285750">
              <a:spcBef>
                <a:spcPts val="1500"/>
              </a:spcBef>
              <a:buFont typeface="Arial"/>
              <a:buChar char="•"/>
              <a:tabLst>
                <a:tab pos="365760" algn="l"/>
              </a:tabLst>
            </a:pPr>
            <a:r>
              <a:rPr lang="en-US" dirty="0">
                <a:solidFill>
                  <a:srgbClr val="004B82"/>
                </a:solidFill>
                <a:latin typeface="+mn-lt"/>
              </a:rPr>
              <a:t>CE Workspace comprised of 1 or more Projects.</a:t>
            </a:r>
          </a:p>
          <a:p>
            <a:pPr marL="285750" indent="-285750">
              <a:spcBef>
                <a:spcPts val="1500"/>
              </a:spcBef>
              <a:buFont typeface="Arial"/>
              <a:buChar char="•"/>
              <a:tabLst>
                <a:tab pos="365760" algn="l"/>
              </a:tabLst>
            </a:pPr>
            <a:r>
              <a:rPr lang="en-US" dirty="0">
                <a:solidFill>
                  <a:srgbClr val="004B82"/>
                </a:solidFill>
                <a:latin typeface="+mn-lt"/>
              </a:rPr>
              <a:t>Each Project contains fixed set of folders.</a:t>
            </a:r>
          </a:p>
          <a:p>
            <a:pPr marL="285750" indent="-285750">
              <a:spcBef>
                <a:spcPts val="1500"/>
              </a:spcBef>
              <a:buFont typeface="Arial"/>
              <a:buChar char="•"/>
              <a:tabLst>
                <a:tab pos="365760" algn="l"/>
              </a:tabLst>
            </a:pPr>
            <a:r>
              <a:rPr lang="en-US" dirty="0">
                <a:solidFill>
                  <a:srgbClr val="004B82"/>
                </a:solidFill>
                <a:latin typeface="+mn-lt"/>
              </a:rPr>
              <a:t>Project Data stored in specific folders.</a:t>
            </a:r>
          </a:p>
          <a:p>
            <a:pPr marL="285750" indent="-285750">
              <a:spcBef>
                <a:spcPts val="1500"/>
              </a:spcBef>
              <a:buFont typeface="Arial"/>
              <a:buChar char="•"/>
              <a:tabLst>
                <a:tab pos="365760" algn="l"/>
              </a:tabLst>
            </a:pPr>
            <a:r>
              <a:rPr lang="en-US" dirty="0">
                <a:solidFill>
                  <a:srgbClr val="004B82"/>
                </a:solidFill>
                <a:latin typeface="+mn-lt"/>
              </a:rPr>
              <a:t>Assets contains the 3D images and textures.</a:t>
            </a:r>
          </a:p>
          <a:p>
            <a:pPr marL="285750" indent="-285750">
              <a:spcBef>
                <a:spcPts val="1500"/>
              </a:spcBef>
              <a:buFont typeface="Arial"/>
              <a:buChar char="•"/>
              <a:tabLst>
                <a:tab pos="365760" algn="l"/>
              </a:tabLst>
            </a:pPr>
            <a:r>
              <a:rPr lang="en-US" dirty="0">
                <a:solidFill>
                  <a:srgbClr val="004B82"/>
                </a:solidFill>
                <a:latin typeface="+mn-lt"/>
              </a:rPr>
              <a:t>Data contains Project datasets.</a:t>
            </a:r>
          </a:p>
          <a:p>
            <a:pPr marL="285750" indent="-285750">
              <a:spcBef>
                <a:spcPts val="1500"/>
              </a:spcBef>
              <a:buFont typeface="Arial"/>
              <a:buChar char="•"/>
              <a:tabLst>
                <a:tab pos="365760" algn="l"/>
              </a:tabLst>
            </a:pPr>
            <a:r>
              <a:rPr lang="en-US" dirty="0">
                <a:solidFill>
                  <a:srgbClr val="004B82"/>
                </a:solidFill>
                <a:latin typeface="+mn-lt"/>
              </a:rPr>
              <a:t>Images contains ortho-imagery.</a:t>
            </a:r>
          </a:p>
          <a:p>
            <a:pPr marL="285750" indent="-285750">
              <a:spcBef>
                <a:spcPts val="1500"/>
              </a:spcBef>
              <a:buFont typeface="Arial"/>
              <a:buChar char="•"/>
              <a:tabLst>
                <a:tab pos="365760" algn="l"/>
              </a:tabLst>
            </a:pPr>
            <a:r>
              <a:rPr lang="en-US" dirty="0">
                <a:solidFill>
                  <a:srgbClr val="004B82"/>
                </a:solidFill>
                <a:latin typeface="+mn-lt"/>
              </a:rPr>
              <a:t>Rules contains the CGA files used to generate the 3D models.</a:t>
            </a:r>
          </a:p>
          <a:p>
            <a:pPr marL="285750" indent="-285750">
              <a:spcBef>
                <a:spcPts val="1500"/>
              </a:spcBef>
              <a:buFont typeface="Arial"/>
              <a:buChar char="•"/>
              <a:tabLst>
                <a:tab pos="365760" algn="l"/>
              </a:tabLst>
            </a:pPr>
            <a:r>
              <a:rPr lang="en-US" dirty="0">
                <a:solidFill>
                  <a:srgbClr val="004B82"/>
                </a:solidFill>
                <a:latin typeface="+mn-lt"/>
              </a:rPr>
              <a:t>Scenes contains the 3D views.</a:t>
            </a:r>
          </a:p>
        </p:txBody>
      </p:sp>
      <p:sp>
        <p:nvSpPr>
          <p:cNvPr id="4" name="TextBox 3"/>
          <p:cNvSpPr txBox="1"/>
          <p:nvPr/>
        </p:nvSpPr>
        <p:spPr>
          <a:xfrm>
            <a:off x="360857" y="1209227"/>
            <a:ext cx="2601097" cy="400110"/>
          </a:xfrm>
          <a:prstGeom prst="rect">
            <a:avLst/>
          </a:prstGeom>
          <a:noFill/>
        </p:spPr>
        <p:txBody>
          <a:bodyPr wrap="none" rtlCol="0">
            <a:spAutoFit/>
          </a:bodyPr>
          <a:lstStyle/>
          <a:p>
            <a:r>
              <a:rPr lang="en-US" sz="2000" b="1" dirty="0">
                <a:solidFill>
                  <a:srgbClr val="004B82"/>
                </a:solidFill>
                <a:latin typeface="+mj-lt"/>
              </a:rPr>
              <a:t>City Engine Workspace</a:t>
            </a:r>
          </a:p>
        </p:txBody>
      </p:sp>
      <p:sp>
        <p:nvSpPr>
          <p:cNvPr id="15" name="Title 1">
            <a:extLst>
              <a:ext uri="{FF2B5EF4-FFF2-40B4-BE49-F238E27FC236}">
                <a16:creationId xmlns:a16="http://schemas.microsoft.com/office/drawing/2014/main" id="{8635905C-DF49-473C-9D98-FF9533006682}"/>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16" name="Picture 15">
            <a:extLst>
              <a:ext uri="{FF2B5EF4-FFF2-40B4-BE49-F238E27FC236}">
                <a16:creationId xmlns:a16="http://schemas.microsoft.com/office/drawing/2014/main" id="{DF936538-33AD-45B1-9346-7DBF5FB22765}"/>
              </a:ext>
            </a:extLst>
          </p:cNvPr>
          <p:cNvPicPr>
            <a:picLocks noChangeAspect="1"/>
          </p:cNvPicPr>
          <p:nvPr/>
        </p:nvPicPr>
        <p:blipFill>
          <a:blip r:embed="rId3"/>
          <a:stretch>
            <a:fillRect/>
          </a:stretch>
        </p:blipFill>
        <p:spPr>
          <a:xfrm>
            <a:off x="360857" y="1902576"/>
            <a:ext cx="2758679" cy="4221846"/>
          </a:xfrm>
          <a:prstGeom prst="rect">
            <a:avLst/>
          </a:prstGeom>
          <a:ln w="31750">
            <a:solidFill>
              <a:schemeClr val="tx1"/>
            </a:solidFill>
          </a:ln>
        </p:spPr>
      </p:pic>
    </p:spTree>
    <p:extLst>
      <p:ext uri="{BB962C8B-B14F-4D97-AF65-F5344CB8AC3E}">
        <p14:creationId xmlns:p14="http://schemas.microsoft.com/office/powerpoint/2010/main" val="14625100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002526C-A51A-450E-845A-F1E8FD2CF7BC}"/>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7D74DE05-9434-4951-87EA-150A42C42746}"/>
              </a:ext>
            </a:extLst>
          </p:cNvPr>
          <p:cNvSpPr txBox="1"/>
          <p:nvPr/>
        </p:nvSpPr>
        <p:spPr>
          <a:xfrm>
            <a:off x="381000" y="2133600"/>
            <a:ext cx="8458200" cy="3672800"/>
          </a:xfrm>
          <a:prstGeom prst="rect">
            <a:avLst/>
          </a:prstGeom>
          <a:noFill/>
        </p:spPr>
        <p:txBody>
          <a:bodyPr wrap="square" rtlCol="0">
            <a:spAutoFit/>
          </a:bodyPr>
          <a:lstStyle/>
          <a:p>
            <a:pPr>
              <a:spcBef>
                <a:spcPts val="4000"/>
              </a:spcBef>
            </a:pPr>
            <a:r>
              <a:rPr lang="en-US" dirty="0">
                <a:solidFill>
                  <a:srgbClr val="004B82"/>
                </a:solidFill>
                <a:latin typeface="+mj-lt"/>
              </a:rPr>
              <a:t>2D City Engine Model (No DSM imported)</a:t>
            </a:r>
          </a:p>
          <a:p>
            <a:pPr>
              <a:spcBef>
                <a:spcPts val="1600"/>
              </a:spcBef>
            </a:pPr>
            <a:r>
              <a:rPr lang="en-US" dirty="0">
                <a:solidFill>
                  <a:srgbClr val="004B82"/>
                </a:solidFill>
                <a:latin typeface="+mj-lt"/>
              </a:rPr>
              <a:t>	Import 2D Streets, 2D Parcels, 2D Buildings and Ortho-imagery for background</a:t>
            </a:r>
          </a:p>
          <a:p>
            <a:pPr>
              <a:spcBef>
                <a:spcPts val="4000"/>
              </a:spcBef>
            </a:pPr>
            <a:r>
              <a:rPr lang="en-US" dirty="0">
                <a:solidFill>
                  <a:srgbClr val="004B82"/>
                </a:solidFill>
                <a:latin typeface="+mj-lt"/>
              </a:rPr>
              <a:t>3D City Engine Model (DSM imported)</a:t>
            </a:r>
          </a:p>
          <a:p>
            <a:pPr lvl="1">
              <a:spcBef>
                <a:spcPts val="1600"/>
              </a:spcBef>
            </a:pPr>
            <a:r>
              <a:rPr lang="en-US" dirty="0">
                <a:solidFill>
                  <a:srgbClr val="004B82"/>
                </a:solidFill>
                <a:latin typeface="+mj-lt"/>
              </a:rPr>
              <a:t>Import 3D Streets, 3D Parcels, 3D Buildings and Ortho-imagery for background</a:t>
            </a:r>
          </a:p>
          <a:p>
            <a:pPr lvl="1">
              <a:spcBef>
                <a:spcPts val="1600"/>
              </a:spcBef>
            </a:pPr>
            <a:r>
              <a:rPr lang="en-US" dirty="0">
                <a:solidFill>
                  <a:srgbClr val="004B82"/>
                </a:solidFill>
                <a:latin typeface="+mj-lt"/>
              </a:rPr>
              <a:t>Import DSM</a:t>
            </a:r>
          </a:p>
          <a:p>
            <a:pPr marL="0" lvl="1">
              <a:spcBef>
                <a:spcPts val="4000"/>
              </a:spcBef>
            </a:pPr>
            <a:r>
              <a:rPr lang="en-US" dirty="0">
                <a:solidFill>
                  <a:srgbClr val="004B82"/>
                </a:solidFill>
                <a:latin typeface="+mj-lt"/>
              </a:rPr>
              <a:t>Changes made to the GIS data are not reflected in the City Engine model, the model will need to be updated manually or by reimporting the GIS data.</a:t>
            </a:r>
          </a:p>
        </p:txBody>
      </p:sp>
      <p:sp>
        <p:nvSpPr>
          <p:cNvPr id="6" name="Title 1">
            <a:extLst>
              <a:ext uri="{FF2B5EF4-FFF2-40B4-BE49-F238E27FC236}">
                <a16:creationId xmlns:a16="http://schemas.microsoft.com/office/drawing/2014/main" id="{3519ACE5-C590-4900-BCED-D76EDCE9810F}"/>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7" name="TextBox 6">
            <a:extLst>
              <a:ext uri="{FF2B5EF4-FFF2-40B4-BE49-F238E27FC236}">
                <a16:creationId xmlns:a16="http://schemas.microsoft.com/office/drawing/2014/main" id="{8C79CBAC-DA19-43B7-BEF6-7EFA7624EDCB}"/>
              </a:ext>
            </a:extLst>
          </p:cNvPr>
          <p:cNvSpPr txBox="1"/>
          <p:nvPr/>
        </p:nvSpPr>
        <p:spPr>
          <a:xfrm>
            <a:off x="360857" y="1209227"/>
            <a:ext cx="3662349" cy="400110"/>
          </a:xfrm>
          <a:prstGeom prst="rect">
            <a:avLst/>
          </a:prstGeom>
          <a:noFill/>
        </p:spPr>
        <p:txBody>
          <a:bodyPr wrap="none" rtlCol="0">
            <a:spAutoFit/>
          </a:bodyPr>
          <a:lstStyle/>
          <a:p>
            <a:r>
              <a:rPr lang="en-US" sz="2000" b="1" dirty="0">
                <a:solidFill>
                  <a:srgbClr val="004B82"/>
                </a:solidFill>
                <a:latin typeface="+mj-lt"/>
              </a:rPr>
              <a:t>Getting Started – Importing Data</a:t>
            </a:r>
          </a:p>
        </p:txBody>
      </p:sp>
    </p:spTree>
    <p:extLst>
      <p:ext uri="{BB962C8B-B14F-4D97-AF65-F5344CB8AC3E}">
        <p14:creationId xmlns:p14="http://schemas.microsoft.com/office/powerpoint/2010/main" val="356242926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9CC1D0-3520-424E-BAD7-9E6D7EF0DA34}"/>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7397B9AA-4AA9-4E12-A557-AA0E32ABA174}"/>
              </a:ext>
            </a:extLst>
          </p:cNvPr>
          <p:cNvSpPr txBox="1"/>
          <p:nvPr/>
        </p:nvSpPr>
        <p:spPr>
          <a:xfrm>
            <a:off x="360857" y="1209227"/>
            <a:ext cx="5337230" cy="400110"/>
          </a:xfrm>
          <a:prstGeom prst="rect">
            <a:avLst/>
          </a:prstGeom>
          <a:noFill/>
        </p:spPr>
        <p:txBody>
          <a:bodyPr wrap="none" rtlCol="0">
            <a:spAutoFit/>
          </a:bodyPr>
          <a:lstStyle/>
          <a:p>
            <a:r>
              <a:rPr lang="en-US" sz="2000" b="1" dirty="0">
                <a:solidFill>
                  <a:srgbClr val="004B82"/>
                </a:solidFill>
                <a:latin typeface="+mj-lt"/>
              </a:rPr>
              <a:t>Importing Feature Data from a File </a:t>
            </a:r>
            <a:r>
              <a:rPr lang="en-US" sz="2000" b="1" dirty="0" err="1">
                <a:solidFill>
                  <a:srgbClr val="004B82"/>
                </a:solidFill>
                <a:latin typeface="+mj-lt"/>
              </a:rPr>
              <a:t>GeoDatabase</a:t>
            </a:r>
            <a:endParaRPr lang="en-US" sz="2000" b="1" dirty="0">
              <a:solidFill>
                <a:srgbClr val="004B82"/>
              </a:solidFill>
              <a:latin typeface="+mj-lt"/>
            </a:endParaRPr>
          </a:p>
        </p:txBody>
      </p:sp>
      <p:sp>
        <p:nvSpPr>
          <p:cNvPr id="6" name="Title 1">
            <a:extLst>
              <a:ext uri="{FF2B5EF4-FFF2-40B4-BE49-F238E27FC236}">
                <a16:creationId xmlns:a16="http://schemas.microsoft.com/office/drawing/2014/main" id="{5BBA36BF-8ACF-4C5D-9E62-839F5A554B95}"/>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8" name="Picture 7">
            <a:extLst>
              <a:ext uri="{FF2B5EF4-FFF2-40B4-BE49-F238E27FC236}">
                <a16:creationId xmlns:a16="http://schemas.microsoft.com/office/drawing/2014/main" id="{C88F6E8B-2A3A-4889-9E52-2EF9F563E501}"/>
              </a:ext>
            </a:extLst>
          </p:cNvPr>
          <p:cNvPicPr>
            <a:picLocks noChangeAspect="1"/>
          </p:cNvPicPr>
          <p:nvPr/>
        </p:nvPicPr>
        <p:blipFill>
          <a:blip r:embed="rId3"/>
          <a:stretch>
            <a:fillRect/>
          </a:stretch>
        </p:blipFill>
        <p:spPr>
          <a:xfrm>
            <a:off x="384313" y="1973008"/>
            <a:ext cx="2671693" cy="3543508"/>
          </a:xfrm>
          <a:prstGeom prst="rect">
            <a:avLst/>
          </a:prstGeom>
        </p:spPr>
      </p:pic>
      <p:pic>
        <p:nvPicPr>
          <p:cNvPr id="10" name="Picture 9">
            <a:extLst>
              <a:ext uri="{FF2B5EF4-FFF2-40B4-BE49-F238E27FC236}">
                <a16:creationId xmlns:a16="http://schemas.microsoft.com/office/drawing/2014/main" id="{DCE839F6-0831-429A-9D56-9040161C537D}"/>
              </a:ext>
            </a:extLst>
          </p:cNvPr>
          <p:cNvPicPr>
            <a:picLocks noChangeAspect="1"/>
          </p:cNvPicPr>
          <p:nvPr/>
        </p:nvPicPr>
        <p:blipFill>
          <a:blip r:embed="rId4"/>
          <a:stretch>
            <a:fillRect/>
          </a:stretch>
        </p:blipFill>
        <p:spPr>
          <a:xfrm>
            <a:off x="3619048" y="1973008"/>
            <a:ext cx="5220152" cy="4153260"/>
          </a:xfrm>
          <a:prstGeom prst="rect">
            <a:avLst/>
          </a:prstGeom>
          <a:ln w="31750">
            <a:solidFill>
              <a:schemeClr val="tx1"/>
            </a:solidFill>
          </a:ln>
        </p:spPr>
      </p:pic>
    </p:spTree>
    <p:extLst>
      <p:ext uri="{BB962C8B-B14F-4D97-AF65-F5344CB8AC3E}">
        <p14:creationId xmlns:p14="http://schemas.microsoft.com/office/powerpoint/2010/main" val="167486916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A17B1D-0C75-49D7-9FB8-DAF30A1CC3BD}"/>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91FCF139-8B31-4A36-89B4-71036EE0164A}"/>
              </a:ext>
            </a:extLst>
          </p:cNvPr>
          <p:cNvSpPr txBox="1"/>
          <p:nvPr/>
        </p:nvSpPr>
        <p:spPr>
          <a:xfrm>
            <a:off x="360857" y="1209227"/>
            <a:ext cx="3284810" cy="400110"/>
          </a:xfrm>
          <a:prstGeom prst="rect">
            <a:avLst/>
          </a:prstGeom>
          <a:noFill/>
        </p:spPr>
        <p:txBody>
          <a:bodyPr wrap="none" rtlCol="0">
            <a:spAutoFit/>
          </a:bodyPr>
          <a:lstStyle/>
          <a:p>
            <a:r>
              <a:rPr lang="en-US" sz="2000" b="1" dirty="0">
                <a:solidFill>
                  <a:srgbClr val="004B82"/>
                </a:solidFill>
                <a:latin typeface="+mj-lt"/>
              </a:rPr>
              <a:t>File GDB Import Dialog Boxes</a:t>
            </a:r>
          </a:p>
        </p:txBody>
      </p:sp>
      <p:sp>
        <p:nvSpPr>
          <p:cNvPr id="6" name="Title 1">
            <a:extLst>
              <a:ext uri="{FF2B5EF4-FFF2-40B4-BE49-F238E27FC236}">
                <a16:creationId xmlns:a16="http://schemas.microsoft.com/office/drawing/2014/main" id="{382EC8DE-306B-4044-9E31-053B3657FE80}"/>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8" name="Picture 7">
            <a:extLst>
              <a:ext uri="{FF2B5EF4-FFF2-40B4-BE49-F238E27FC236}">
                <a16:creationId xmlns:a16="http://schemas.microsoft.com/office/drawing/2014/main" id="{60B8325B-2C20-4932-B10A-8F00F4912487}"/>
              </a:ext>
            </a:extLst>
          </p:cNvPr>
          <p:cNvPicPr>
            <a:picLocks noChangeAspect="1"/>
          </p:cNvPicPr>
          <p:nvPr/>
        </p:nvPicPr>
        <p:blipFill>
          <a:blip r:embed="rId3"/>
          <a:stretch>
            <a:fillRect/>
          </a:stretch>
        </p:blipFill>
        <p:spPr>
          <a:xfrm>
            <a:off x="381000" y="1963069"/>
            <a:ext cx="2806492" cy="3030691"/>
          </a:xfrm>
          <a:prstGeom prst="rect">
            <a:avLst/>
          </a:prstGeom>
        </p:spPr>
      </p:pic>
      <p:pic>
        <p:nvPicPr>
          <p:cNvPr id="10" name="Picture 9">
            <a:extLst>
              <a:ext uri="{FF2B5EF4-FFF2-40B4-BE49-F238E27FC236}">
                <a16:creationId xmlns:a16="http://schemas.microsoft.com/office/drawing/2014/main" id="{CD89D236-09A7-4DDE-806F-B48F86E67AC9}"/>
              </a:ext>
            </a:extLst>
          </p:cNvPr>
          <p:cNvPicPr>
            <a:picLocks noChangeAspect="1"/>
          </p:cNvPicPr>
          <p:nvPr/>
        </p:nvPicPr>
        <p:blipFill>
          <a:blip r:embed="rId4"/>
          <a:stretch>
            <a:fillRect/>
          </a:stretch>
        </p:blipFill>
        <p:spPr>
          <a:xfrm>
            <a:off x="3232979" y="2667000"/>
            <a:ext cx="2791924" cy="3040630"/>
          </a:xfrm>
          <a:prstGeom prst="rect">
            <a:avLst/>
          </a:prstGeom>
        </p:spPr>
      </p:pic>
      <p:pic>
        <p:nvPicPr>
          <p:cNvPr id="12" name="Picture 11">
            <a:extLst>
              <a:ext uri="{FF2B5EF4-FFF2-40B4-BE49-F238E27FC236}">
                <a16:creationId xmlns:a16="http://schemas.microsoft.com/office/drawing/2014/main" id="{77AF1D88-D7CB-4354-A5AB-A75B38408E3C}"/>
              </a:ext>
            </a:extLst>
          </p:cNvPr>
          <p:cNvPicPr>
            <a:picLocks noChangeAspect="1"/>
          </p:cNvPicPr>
          <p:nvPr/>
        </p:nvPicPr>
        <p:blipFill>
          <a:blip r:embed="rId5"/>
          <a:stretch>
            <a:fillRect/>
          </a:stretch>
        </p:blipFill>
        <p:spPr>
          <a:xfrm>
            <a:off x="6070391" y="3276600"/>
            <a:ext cx="2768809" cy="3007500"/>
          </a:xfrm>
          <a:prstGeom prst="rect">
            <a:avLst/>
          </a:prstGeom>
        </p:spPr>
      </p:pic>
      <p:sp>
        <p:nvSpPr>
          <p:cNvPr id="2" name="Arrow: Bent-Up 1">
            <a:extLst>
              <a:ext uri="{FF2B5EF4-FFF2-40B4-BE49-F238E27FC236}">
                <a16:creationId xmlns:a16="http://schemas.microsoft.com/office/drawing/2014/main" id="{BFCEE716-61E6-4DD3-ABDD-CFE57057E364}"/>
              </a:ext>
            </a:extLst>
          </p:cNvPr>
          <p:cNvSpPr/>
          <p:nvPr/>
        </p:nvSpPr>
        <p:spPr>
          <a:xfrm rot="10800000">
            <a:off x="3810000" y="1963068"/>
            <a:ext cx="685800" cy="551532"/>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C03E47-5CFC-43A9-878D-408895A82F71}"/>
              </a:ext>
            </a:extLst>
          </p:cNvPr>
          <p:cNvSpPr txBox="1"/>
          <p:nvPr/>
        </p:nvSpPr>
        <p:spPr>
          <a:xfrm>
            <a:off x="4572000" y="1574136"/>
            <a:ext cx="4267200" cy="923330"/>
          </a:xfrm>
          <a:prstGeom prst="rect">
            <a:avLst/>
          </a:prstGeom>
          <a:noFill/>
        </p:spPr>
        <p:txBody>
          <a:bodyPr wrap="square" rtlCol="0">
            <a:spAutoFit/>
          </a:bodyPr>
          <a:lstStyle/>
          <a:p>
            <a:pPr>
              <a:spcBef>
                <a:spcPts val="4000"/>
              </a:spcBef>
            </a:pPr>
            <a:r>
              <a:rPr lang="en-US" dirty="0">
                <a:solidFill>
                  <a:srgbClr val="004B82"/>
                </a:solidFill>
                <a:latin typeface="+mj-lt"/>
              </a:rPr>
              <a:t>The Threshold Angle controls how sensitive the import will be in generating curves.  The higher the number, the more curves.</a:t>
            </a:r>
          </a:p>
        </p:txBody>
      </p:sp>
    </p:spTree>
    <p:extLst>
      <p:ext uri="{BB962C8B-B14F-4D97-AF65-F5344CB8AC3E}">
        <p14:creationId xmlns:p14="http://schemas.microsoft.com/office/powerpoint/2010/main" val="138622774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5E5144A-FCD8-49E4-BE53-925458D6B81C}"/>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ACF03641-EF4D-4B9D-8F53-CA89839AC12C}"/>
              </a:ext>
            </a:extLst>
          </p:cNvPr>
          <p:cNvSpPr txBox="1"/>
          <p:nvPr/>
        </p:nvSpPr>
        <p:spPr>
          <a:xfrm>
            <a:off x="360857" y="1209227"/>
            <a:ext cx="3421065" cy="400110"/>
          </a:xfrm>
          <a:prstGeom prst="rect">
            <a:avLst/>
          </a:prstGeom>
          <a:noFill/>
        </p:spPr>
        <p:txBody>
          <a:bodyPr wrap="none" rtlCol="0">
            <a:spAutoFit/>
          </a:bodyPr>
          <a:lstStyle/>
          <a:p>
            <a:r>
              <a:rPr lang="en-US" sz="2000" b="1" dirty="0">
                <a:solidFill>
                  <a:srgbClr val="004B82"/>
                </a:solidFill>
                <a:latin typeface="+mj-lt"/>
              </a:rPr>
              <a:t>Importing Ortho-imagery Data</a:t>
            </a:r>
          </a:p>
        </p:txBody>
      </p:sp>
      <p:sp>
        <p:nvSpPr>
          <p:cNvPr id="6" name="Title 1">
            <a:extLst>
              <a:ext uri="{FF2B5EF4-FFF2-40B4-BE49-F238E27FC236}">
                <a16:creationId xmlns:a16="http://schemas.microsoft.com/office/drawing/2014/main" id="{1FC29C84-4DBB-40AB-B8C5-23CBCF11BFA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10" name="Picture 9">
            <a:extLst>
              <a:ext uri="{FF2B5EF4-FFF2-40B4-BE49-F238E27FC236}">
                <a16:creationId xmlns:a16="http://schemas.microsoft.com/office/drawing/2014/main" id="{DE5D6C0D-8AF7-4E93-8202-7B4D4703CCED}"/>
              </a:ext>
            </a:extLst>
          </p:cNvPr>
          <p:cNvPicPr>
            <a:picLocks noChangeAspect="1"/>
          </p:cNvPicPr>
          <p:nvPr/>
        </p:nvPicPr>
        <p:blipFill>
          <a:blip r:embed="rId3"/>
          <a:stretch>
            <a:fillRect/>
          </a:stretch>
        </p:blipFill>
        <p:spPr>
          <a:xfrm>
            <a:off x="384313" y="1973008"/>
            <a:ext cx="2671693" cy="3543508"/>
          </a:xfrm>
          <a:prstGeom prst="rect">
            <a:avLst/>
          </a:prstGeom>
        </p:spPr>
      </p:pic>
      <p:pic>
        <p:nvPicPr>
          <p:cNvPr id="12" name="Picture 11">
            <a:extLst>
              <a:ext uri="{FF2B5EF4-FFF2-40B4-BE49-F238E27FC236}">
                <a16:creationId xmlns:a16="http://schemas.microsoft.com/office/drawing/2014/main" id="{8DAA8D4A-170B-46D0-8D8F-3A00251C06DE}"/>
              </a:ext>
            </a:extLst>
          </p:cNvPr>
          <p:cNvPicPr>
            <a:picLocks noChangeAspect="1"/>
          </p:cNvPicPr>
          <p:nvPr/>
        </p:nvPicPr>
        <p:blipFill>
          <a:blip r:embed="rId4"/>
          <a:stretch>
            <a:fillRect/>
          </a:stretch>
        </p:blipFill>
        <p:spPr>
          <a:xfrm>
            <a:off x="3626668" y="1999512"/>
            <a:ext cx="5212532" cy="4130398"/>
          </a:xfrm>
          <a:prstGeom prst="rect">
            <a:avLst/>
          </a:prstGeom>
          <a:ln w="31750">
            <a:solidFill>
              <a:schemeClr val="tx1"/>
            </a:solidFill>
          </a:ln>
        </p:spPr>
      </p:pic>
    </p:spTree>
    <p:extLst>
      <p:ext uri="{BB962C8B-B14F-4D97-AF65-F5344CB8AC3E}">
        <p14:creationId xmlns:p14="http://schemas.microsoft.com/office/powerpoint/2010/main" val="164272532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FC2866-772F-4544-B85A-A1BF1215225A}"/>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FFD80541-760F-43A9-AADC-14686AC9B6A2}"/>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977A6C12-1B17-47AD-B3F5-364A46361A5B}"/>
              </a:ext>
            </a:extLst>
          </p:cNvPr>
          <p:cNvPicPr>
            <a:picLocks noChangeAspect="1"/>
          </p:cNvPicPr>
          <p:nvPr/>
        </p:nvPicPr>
        <p:blipFill>
          <a:blip r:embed="rId3"/>
          <a:stretch>
            <a:fillRect/>
          </a:stretch>
        </p:blipFill>
        <p:spPr>
          <a:xfrm>
            <a:off x="3605467" y="1981200"/>
            <a:ext cx="5197290" cy="4092295"/>
          </a:xfrm>
          <a:prstGeom prst="rect">
            <a:avLst/>
          </a:prstGeom>
          <a:ln w="31750">
            <a:solidFill>
              <a:schemeClr val="tx1"/>
            </a:solidFill>
          </a:ln>
        </p:spPr>
      </p:pic>
      <p:sp>
        <p:nvSpPr>
          <p:cNvPr id="8" name="TextBox 7">
            <a:extLst>
              <a:ext uri="{FF2B5EF4-FFF2-40B4-BE49-F238E27FC236}">
                <a16:creationId xmlns:a16="http://schemas.microsoft.com/office/drawing/2014/main" id="{8E17D25F-4D6C-4690-9B75-2A90FF05932B}"/>
              </a:ext>
            </a:extLst>
          </p:cNvPr>
          <p:cNvSpPr txBox="1"/>
          <p:nvPr/>
        </p:nvSpPr>
        <p:spPr>
          <a:xfrm>
            <a:off x="360857" y="1209227"/>
            <a:ext cx="5880008" cy="400110"/>
          </a:xfrm>
          <a:prstGeom prst="rect">
            <a:avLst/>
          </a:prstGeom>
          <a:noFill/>
        </p:spPr>
        <p:txBody>
          <a:bodyPr wrap="none" rtlCol="0">
            <a:spAutoFit/>
          </a:bodyPr>
          <a:lstStyle/>
          <a:p>
            <a:r>
              <a:rPr lang="en-US" sz="2000" b="1" dirty="0">
                <a:solidFill>
                  <a:srgbClr val="004B82"/>
                </a:solidFill>
                <a:latin typeface="+mj-lt"/>
              </a:rPr>
              <a:t>Importing Ortho-imagery Data – Zero Elevation Based</a:t>
            </a:r>
          </a:p>
        </p:txBody>
      </p:sp>
      <p:sp>
        <p:nvSpPr>
          <p:cNvPr id="9" name="Title 1">
            <a:extLst>
              <a:ext uri="{FF2B5EF4-FFF2-40B4-BE49-F238E27FC236}">
                <a16:creationId xmlns:a16="http://schemas.microsoft.com/office/drawing/2014/main" id="{1AFC80D2-EDE6-47CD-9676-6964353D29D9}"/>
              </a:ext>
            </a:extLst>
          </p:cNvPr>
          <p:cNvSpPr txBox="1">
            <a:spLocks/>
          </p:cNvSpPr>
          <p:nvPr/>
        </p:nvSpPr>
        <p:spPr>
          <a:xfrm>
            <a:off x="360857" y="2770047"/>
            <a:ext cx="2895600" cy="2514600"/>
          </a:xfrm>
          <a:prstGeom prst="rect">
            <a:avLst/>
          </a:prstGeom>
        </p:spPr>
        <p:txBody>
          <a:bodyPr>
            <a:noAutofit/>
          </a:bodyPr>
          <a:lstStyle/>
          <a:p>
            <a:pPr>
              <a:spcBef>
                <a:spcPts val="1500"/>
              </a:spcBef>
              <a:tabLst>
                <a:tab pos="365760" algn="l"/>
              </a:tabLst>
            </a:pPr>
            <a:r>
              <a:rPr lang="en-US" dirty="0">
                <a:solidFill>
                  <a:srgbClr val="004B82"/>
                </a:solidFill>
                <a:latin typeface="+mn-lt"/>
              </a:rPr>
              <a:t>Dialog box for importing the clipped ortho-imagery discussed earlier.</a:t>
            </a:r>
          </a:p>
          <a:p>
            <a:pPr>
              <a:spcBef>
                <a:spcPts val="1500"/>
              </a:spcBef>
              <a:tabLst>
                <a:tab pos="365760" algn="l"/>
              </a:tabLst>
            </a:pPr>
            <a:r>
              <a:rPr lang="en-US" dirty="0">
                <a:solidFill>
                  <a:srgbClr val="004B82"/>
                </a:solidFill>
                <a:latin typeface="+mn-lt"/>
              </a:rPr>
              <a:t>No elevation information is associated with this dataset.</a:t>
            </a:r>
          </a:p>
          <a:p>
            <a:pPr>
              <a:spcBef>
                <a:spcPts val="1500"/>
              </a:spcBef>
              <a:tabLst>
                <a:tab pos="365760" algn="l"/>
              </a:tabLst>
            </a:pPr>
            <a:r>
              <a:rPr lang="en-US" dirty="0">
                <a:solidFill>
                  <a:srgbClr val="004B82"/>
                </a:solidFill>
                <a:latin typeface="+mn-lt"/>
              </a:rPr>
              <a:t>Used solely for visual purposes.</a:t>
            </a:r>
          </a:p>
        </p:txBody>
      </p:sp>
    </p:spTree>
    <p:extLst>
      <p:ext uri="{BB962C8B-B14F-4D97-AF65-F5344CB8AC3E}">
        <p14:creationId xmlns:p14="http://schemas.microsoft.com/office/powerpoint/2010/main" val="143226744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7086600" y="1219200"/>
            <a:ext cx="1752600" cy="4708981"/>
          </a:xfrm>
          <a:prstGeom prst="rect">
            <a:avLst/>
          </a:prstGeom>
          <a:noFill/>
        </p:spPr>
        <p:txBody>
          <a:bodyPr wrap="square" rtlCol="0">
            <a:spAutoFit/>
          </a:bodyPr>
          <a:lstStyle/>
          <a:p>
            <a:r>
              <a:rPr lang="en-US" sz="2000" b="1" dirty="0">
                <a:solidFill>
                  <a:srgbClr val="004B82"/>
                </a:solidFill>
                <a:latin typeface="+mj-lt"/>
              </a:rPr>
              <a:t>Initial Display of GIS 2D Data in City Engine</a:t>
            </a:r>
          </a:p>
          <a:p>
            <a:endParaRPr lang="en-US" sz="2000" b="1" dirty="0">
              <a:solidFill>
                <a:srgbClr val="004B82"/>
              </a:solidFill>
              <a:latin typeface="+mj-lt"/>
            </a:endParaRPr>
          </a:p>
          <a:p>
            <a:pPr algn="ctr"/>
            <a:r>
              <a:rPr lang="en-US" sz="2000" dirty="0">
                <a:solidFill>
                  <a:srgbClr val="004B82"/>
                </a:solidFill>
                <a:latin typeface="+mj-lt"/>
              </a:rPr>
              <a:t>The next tasks are to clean up any street geometry issues followed by assigning the Rule File and Start Rule for the features in the model</a:t>
            </a:r>
          </a:p>
        </p:txBody>
      </p:sp>
      <p:sp>
        <p:nvSpPr>
          <p:cNvPr id="15" name="Title 1">
            <a:extLst>
              <a:ext uri="{FF2B5EF4-FFF2-40B4-BE49-F238E27FC236}">
                <a16:creationId xmlns:a16="http://schemas.microsoft.com/office/drawing/2014/main" id="{A307BF97-E49D-45A5-B2F9-01D4EC4B2A52}"/>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16" name="Picture 15">
            <a:extLst>
              <a:ext uri="{FF2B5EF4-FFF2-40B4-BE49-F238E27FC236}">
                <a16:creationId xmlns:a16="http://schemas.microsoft.com/office/drawing/2014/main" id="{337612D0-548A-47FA-A649-69A78D2A6243}"/>
              </a:ext>
            </a:extLst>
          </p:cNvPr>
          <p:cNvPicPr>
            <a:picLocks noChangeAspect="1"/>
          </p:cNvPicPr>
          <p:nvPr/>
        </p:nvPicPr>
        <p:blipFill>
          <a:blip r:embed="rId3"/>
          <a:stretch>
            <a:fillRect/>
          </a:stretch>
        </p:blipFill>
        <p:spPr>
          <a:xfrm>
            <a:off x="387625" y="1219200"/>
            <a:ext cx="6439467" cy="4953000"/>
          </a:xfrm>
          <a:prstGeom prst="rect">
            <a:avLst/>
          </a:prstGeom>
          <a:ln w="31750">
            <a:solidFill>
              <a:schemeClr val="tx1"/>
            </a:solidFill>
          </a:ln>
        </p:spPr>
      </p:pic>
    </p:spTree>
    <p:extLst>
      <p:ext uri="{BB962C8B-B14F-4D97-AF65-F5344CB8AC3E}">
        <p14:creationId xmlns:p14="http://schemas.microsoft.com/office/powerpoint/2010/main" val="114437394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E025FC8-2F9C-4530-99AC-C82A3FB1FFA8}"/>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3E572E78-32DD-4842-91A8-6B17317EB9C7}"/>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extBox 5">
            <a:extLst>
              <a:ext uri="{FF2B5EF4-FFF2-40B4-BE49-F238E27FC236}">
                <a16:creationId xmlns:a16="http://schemas.microsoft.com/office/drawing/2014/main" id="{26132828-CA23-45CD-AD43-C46F340C2BCD}"/>
              </a:ext>
            </a:extLst>
          </p:cNvPr>
          <p:cNvSpPr txBox="1"/>
          <p:nvPr/>
        </p:nvSpPr>
        <p:spPr>
          <a:xfrm>
            <a:off x="360857" y="1209227"/>
            <a:ext cx="5932137" cy="400110"/>
          </a:xfrm>
          <a:prstGeom prst="rect">
            <a:avLst/>
          </a:prstGeom>
          <a:noFill/>
        </p:spPr>
        <p:txBody>
          <a:bodyPr wrap="none" rtlCol="0">
            <a:spAutoFit/>
          </a:bodyPr>
          <a:lstStyle/>
          <a:p>
            <a:r>
              <a:rPr lang="en-US" sz="2000" b="1" dirty="0">
                <a:solidFill>
                  <a:srgbClr val="004B82"/>
                </a:solidFill>
                <a:latin typeface="+mj-lt"/>
              </a:rPr>
              <a:t>Street Geometry Issues/Post-processing in City Engine</a:t>
            </a:r>
          </a:p>
        </p:txBody>
      </p:sp>
      <p:sp>
        <p:nvSpPr>
          <p:cNvPr id="7" name="Title 1">
            <a:extLst>
              <a:ext uri="{FF2B5EF4-FFF2-40B4-BE49-F238E27FC236}">
                <a16:creationId xmlns:a16="http://schemas.microsoft.com/office/drawing/2014/main" id="{71C7A4E5-7367-4BFD-A7C0-367DD482DDAD}"/>
              </a:ext>
            </a:extLst>
          </p:cNvPr>
          <p:cNvSpPr txBox="1">
            <a:spLocks/>
          </p:cNvSpPr>
          <p:nvPr/>
        </p:nvSpPr>
        <p:spPr>
          <a:xfrm>
            <a:off x="360857" y="2018742"/>
            <a:ext cx="2895600" cy="4077257"/>
          </a:xfrm>
          <a:prstGeom prst="rect">
            <a:avLst/>
          </a:prstGeom>
        </p:spPr>
        <p:txBody>
          <a:bodyPr>
            <a:noAutofit/>
          </a:bodyPr>
          <a:lstStyle/>
          <a:p>
            <a:pPr>
              <a:spcBef>
                <a:spcPts val="1500"/>
              </a:spcBef>
              <a:tabLst>
                <a:tab pos="365760" algn="l"/>
              </a:tabLst>
            </a:pPr>
            <a:r>
              <a:rPr lang="en-US" dirty="0">
                <a:solidFill>
                  <a:srgbClr val="004B82"/>
                </a:solidFill>
                <a:latin typeface="+mn-lt"/>
              </a:rPr>
              <a:t>Dead end streets will have cul-de-sacs introduced.  </a:t>
            </a:r>
            <a:r>
              <a:rPr lang="en-US" i="1" dirty="0">
                <a:solidFill>
                  <a:srgbClr val="00B050"/>
                </a:solidFill>
                <a:latin typeface="+mn-lt"/>
              </a:rPr>
              <a:t>Change Intersection Type for the node from Smart to Freeway</a:t>
            </a:r>
            <a:r>
              <a:rPr lang="en-US" dirty="0">
                <a:solidFill>
                  <a:srgbClr val="004B82"/>
                </a:solidFill>
                <a:latin typeface="+mn-lt"/>
              </a:rPr>
              <a:t>.</a:t>
            </a:r>
          </a:p>
          <a:p>
            <a:pPr>
              <a:spcBef>
                <a:spcPts val="4000"/>
              </a:spcBef>
              <a:tabLst>
                <a:tab pos="365760" algn="l"/>
              </a:tabLst>
            </a:pPr>
            <a:r>
              <a:rPr lang="en-US" dirty="0">
                <a:solidFill>
                  <a:srgbClr val="004B82"/>
                </a:solidFill>
                <a:latin typeface="+mn-lt"/>
              </a:rPr>
              <a:t>Intersections that are close to each other result in white area being displayed since road can not be modeled.  </a:t>
            </a:r>
            <a:r>
              <a:rPr lang="en-US" i="1" dirty="0">
                <a:solidFill>
                  <a:srgbClr val="00B050"/>
                </a:solidFill>
                <a:latin typeface="+mn-lt"/>
              </a:rPr>
              <a:t>Change Intersection Type for the node from Smart to Crossing or Junction depending upon geometry</a:t>
            </a:r>
            <a:r>
              <a:rPr lang="en-US" dirty="0">
                <a:solidFill>
                  <a:srgbClr val="004B82"/>
                </a:solidFill>
                <a:latin typeface="+mn-lt"/>
              </a:rPr>
              <a:t>.</a:t>
            </a:r>
          </a:p>
        </p:txBody>
      </p:sp>
      <p:pic>
        <p:nvPicPr>
          <p:cNvPr id="9" name="Picture 8">
            <a:extLst>
              <a:ext uri="{FF2B5EF4-FFF2-40B4-BE49-F238E27FC236}">
                <a16:creationId xmlns:a16="http://schemas.microsoft.com/office/drawing/2014/main" id="{A3B0B518-813C-4B2B-B905-3F4215EAF0B0}"/>
              </a:ext>
            </a:extLst>
          </p:cNvPr>
          <p:cNvPicPr>
            <a:picLocks noChangeAspect="1"/>
          </p:cNvPicPr>
          <p:nvPr/>
        </p:nvPicPr>
        <p:blipFill>
          <a:blip r:embed="rId3"/>
          <a:stretch>
            <a:fillRect/>
          </a:stretch>
        </p:blipFill>
        <p:spPr>
          <a:xfrm>
            <a:off x="3657600" y="2015394"/>
            <a:ext cx="3314987" cy="2217612"/>
          </a:xfrm>
          <a:prstGeom prst="rect">
            <a:avLst/>
          </a:prstGeom>
          <a:ln w="31750">
            <a:solidFill>
              <a:schemeClr val="tx1"/>
            </a:solidFill>
          </a:ln>
        </p:spPr>
      </p:pic>
      <p:pic>
        <p:nvPicPr>
          <p:cNvPr id="11" name="Picture 10">
            <a:extLst>
              <a:ext uri="{FF2B5EF4-FFF2-40B4-BE49-F238E27FC236}">
                <a16:creationId xmlns:a16="http://schemas.microsoft.com/office/drawing/2014/main" id="{DEB42096-74EF-4920-A5BA-60497ED5DE3E}"/>
              </a:ext>
            </a:extLst>
          </p:cNvPr>
          <p:cNvPicPr>
            <a:picLocks noChangeAspect="1"/>
          </p:cNvPicPr>
          <p:nvPr/>
        </p:nvPicPr>
        <p:blipFill>
          <a:blip r:embed="rId4"/>
          <a:stretch>
            <a:fillRect/>
          </a:stretch>
        </p:blipFill>
        <p:spPr>
          <a:xfrm>
            <a:off x="5493730" y="2614697"/>
            <a:ext cx="3345470" cy="2232853"/>
          </a:xfrm>
          <a:prstGeom prst="rect">
            <a:avLst/>
          </a:prstGeom>
          <a:ln w="31750">
            <a:solidFill>
              <a:schemeClr val="tx1"/>
            </a:solidFill>
          </a:ln>
        </p:spPr>
      </p:pic>
      <p:pic>
        <p:nvPicPr>
          <p:cNvPr id="13" name="Picture 12">
            <a:extLst>
              <a:ext uri="{FF2B5EF4-FFF2-40B4-BE49-F238E27FC236}">
                <a16:creationId xmlns:a16="http://schemas.microsoft.com/office/drawing/2014/main" id="{5E998CDA-9E2B-4503-8380-A845FC0D87A8}"/>
              </a:ext>
            </a:extLst>
          </p:cNvPr>
          <p:cNvPicPr>
            <a:picLocks noChangeAspect="1"/>
          </p:cNvPicPr>
          <p:nvPr/>
        </p:nvPicPr>
        <p:blipFill>
          <a:blip r:embed="rId5"/>
          <a:stretch>
            <a:fillRect/>
          </a:stretch>
        </p:blipFill>
        <p:spPr>
          <a:xfrm>
            <a:off x="3638238" y="3990226"/>
            <a:ext cx="1928027" cy="1714649"/>
          </a:xfrm>
          <a:prstGeom prst="rect">
            <a:avLst/>
          </a:prstGeom>
          <a:ln w="31750">
            <a:solidFill>
              <a:schemeClr val="tx1"/>
            </a:solidFill>
          </a:ln>
        </p:spPr>
      </p:pic>
      <p:pic>
        <p:nvPicPr>
          <p:cNvPr id="15" name="Picture 14">
            <a:extLst>
              <a:ext uri="{FF2B5EF4-FFF2-40B4-BE49-F238E27FC236}">
                <a16:creationId xmlns:a16="http://schemas.microsoft.com/office/drawing/2014/main" id="{8165A462-847E-473C-908E-D9DA72806BE2}"/>
              </a:ext>
            </a:extLst>
          </p:cNvPr>
          <p:cNvPicPr>
            <a:picLocks noChangeAspect="1"/>
          </p:cNvPicPr>
          <p:nvPr/>
        </p:nvPicPr>
        <p:blipFill>
          <a:blip r:embed="rId6"/>
          <a:stretch>
            <a:fillRect/>
          </a:stretch>
        </p:blipFill>
        <p:spPr>
          <a:xfrm>
            <a:off x="5463482" y="4419454"/>
            <a:ext cx="1928027" cy="1676545"/>
          </a:xfrm>
          <a:prstGeom prst="rect">
            <a:avLst/>
          </a:prstGeom>
          <a:ln w="31750">
            <a:solidFill>
              <a:schemeClr val="tx1"/>
            </a:solidFill>
          </a:ln>
        </p:spPr>
      </p:pic>
    </p:spTree>
    <p:extLst>
      <p:ext uri="{BB962C8B-B14F-4D97-AF65-F5344CB8AC3E}">
        <p14:creationId xmlns:p14="http://schemas.microsoft.com/office/powerpoint/2010/main" val="246133897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1F41C52-2B5F-4DEC-A43F-B3409AF3AF95}"/>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5A33A24C-B2B2-4422-A650-2C13081359AF}"/>
              </a:ext>
            </a:extLst>
          </p:cNvPr>
          <p:cNvSpPr txBox="1"/>
          <p:nvPr/>
        </p:nvSpPr>
        <p:spPr>
          <a:xfrm>
            <a:off x="360857" y="1209227"/>
            <a:ext cx="5244769" cy="400110"/>
          </a:xfrm>
          <a:prstGeom prst="rect">
            <a:avLst/>
          </a:prstGeom>
          <a:noFill/>
        </p:spPr>
        <p:txBody>
          <a:bodyPr wrap="none" rtlCol="0">
            <a:spAutoFit/>
          </a:bodyPr>
          <a:lstStyle/>
          <a:p>
            <a:r>
              <a:rPr lang="en-US" sz="2000" b="1" dirty="0">
                <a:solidFill>
                  <a:srgbClr val="004B82"/>
                </a:solidFill>
                <a:latin typeface="+mj-lt"/>
              </a:rPr>
              <a:t>Importing Terrain Data – Elevation Data Present</a:t>
            </a:r>
          </a:p>
        </p:txBody>
      </p:sp>
      <p:sp>
        <p:nvSpPr>
          <p:cNvPr id="6" name="Title 1">
            <a:extLst>
              <a:ext uri="{FF2B5EF4-FFF2-40B4-BE49-F238E27FC236}">
                <a16:creationId xmlns:a16="http://schemas.microsoft.com/office/drawing/2014/main" id="{226786D4-7CE7-451A-B1DE-AEF5C6285C7F}"/>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782C1C62-6794-48E7-A401-0F7225735FC4}"/>
              </a:ext>
            </a:extLst>
          </p:cNvPr>
          <p:cNvPicPr>
            <a:picLocks noChangeAspect="1"/>
          </p:cNvPicPr>
          <p:nvPr/>
        </p:nvPicPr>
        <p:blipFill>
          <a:blip r:embed="rId3"/>
          <a:stretch>
            <a:fillRect/>
          </a:stretch>
        </p:blipFill>
        <p:spPr>
          <a:xfrm>
            <a:off x="384313" y="1973008"/>
            <a:ext cx="2671693" cy="3543508"/>
          </a:xfrm>
          <a:prstGeom prst="rect">
            <a:avLst/>
          </a:prstGeom>
        </p:spPr>
      </p:pic>
      <p:pic>
        <p:nvPicPr>
          <p:cNvPr id="9" name="Picture 8">
            <a:extLst>
              <a:ext uri="{FF2B5EF4-FFF2-40B4-BE49-F238E27FC236}">
                <a16:creationId xmlns:a16="http://schemas.microsoft.com/office/drawing/2014/main" id="{6A11A1A6-E41F-4A1E-BEE6-075283290789}"/>
              </a:ext>
            </a:extLst>
          </p:cNvPr>
          <p:cNvPicPr>
            <a:picLocks noChangeAspect="1"/>
          </p:cNvPicPr>
          <p:nvPr/>
        </p:nvPicPr>
        <p:blipFill>
          <a:blip r:embed="rId4"/>
          <a:stretch>
            <a:fillRect/>
          </a:stretch>
        </p:blipFill>
        <p:spPr>
          <a:xfrm>
            <a:off x="3613802" y="1973008"/>
            <a:ext cx="5220152" cy="4138019"/>
          </a:xfrm>
          <a:prstGeom prst="rect">
            <a:avLst/>
          </a:prstGeom>
          <a:ln w="31750">
            <a:solidFill>
              <a:schemeClr val="tx1"/>
            </a:solidFill>
          </a:ln>
        </p:spPr>
      </p:pic>
    </p:spTree>
    <p:extLst>
      <p:ext uri="{BB962C8B-B14F-4D97-AF65-F5344CB8AC3E}">
        <p14:creationId xmlns:p14="http://schemas.microsoft.com/office/powerpoint/2010/main" val="106422649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DCD642F-A9B0-41E6-BA23-78BC76F3D9E2}"/>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293E0CE-BEFF-49F0-81EF-27BBF2F862F4}"/>
              </a:ext>
            </a:extLst>
          </p:cNvPr>
          <p:cNvSpPr txBox="1"/>
          <p:nvPr/>
        </p:nvSpPr>
        <p:spPr>
          <a:xfrm>
            <a:off x="360857" y="1209227"/>
            <a:ext cx="2591735" cy="400110"/>
          </a:xfrm>
          <a:prstGeom prst="rect">
            <a:avLst/>
          </a:prstGeom>
          <a:noFill/>
        </p:spPr>
        <p:txBody>
          <a:bodyPr wrap="none" rtlCol="0">
            <a:spAutoFit/>
          </a:bodyPr>
          <a:lstStyle/>
          <a:p>
            <a:r>
              <a:rPr lang="en-US" sz="2000" b="1" dirty="0">
                <a:solidFill>
                  <a:srgbClr val="004B82"/>
                </a:solidFill>
                <a:latin typeface="+mj-lt"/>
              </a:rPr>
              <a:t>Importing Terrain Data</a:t>
            </a:r>
          </a:p>
        </p:txBody>
      </p:sp>
      <p:sp>
        <p:nvSpPr>
          <p:cNvPr id="6" name="Title 1">
            <a:extLst>
              <a:ext uri="{FF2B5EF4-FFF2-40B4-BE49-F238E27FC236}">
                <a16:creationId xmlns:a16="http://schemas.microsoft.com/office/drawing/2014/main" id="{0D6EEBB5-5864-4219-8279-5167AC81B498}"/>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8" name="Picture 7">
            <a:extLst>
              <a:ext uri="{FF2B5EF4-FFF2-40B4-BE49-F238E27FC236}">
                <a16:creationId xmlns:a16="http://schemas.microsoft.com/office/drawing/2014/main" id="{8682BE79-6B1A-4354-99B1-9A5912EE17E4}"/>
              </a:ext>
            </a:extLst>
          </p:cNvPr>
          <p:cNvPicPr>
            <a:picLocks noChangeAspect="1"/>
          </p:cNvPicPr>
          <p:nvPr/>
        </p:nvPicPr>
        <p:blipFill>
          <a:blip r:embed="rId3"/>
          <a:stretch>
            <a:fillRect/>
          </a:stretch>
        </p:blipFill>
        <p:spPr>
          <a:xfrm>
            <a:off x="3626668" y="1524000"/>
            <a:ext cx="5212532" cy="4640982"/>
          </a:xfrm>
          <a:prstGeom prst="rect">
            <a:avLst/>
          </a:prstGeom>
          <a:ln w="31750">
            <a:solidFill>
              <a:schemeClr val="tx1"/>
            </a:solidFill>
          </a:ln>
        </p:spPr>
      </p:pic>
      <p:sp>
        <p:nvSpPr>
          <p:cNvPr id="9" name="Title 1">
            <a:extLst>
              <a:ext uri="{FF2B5EF4-FFF2-40B4-BE49-F238E27FC236}">
                <a16:creationId xmlns:a16="http://schemas.microsoft.com/office/drawing/2014/main" id="{D6B26874-65F3-4E5A-ABE6-9C3A48ADA8E3}"/>
              </a:ext>
            </a:extLst>
          </p:cNvPr>
          <p:cNvSpPr txBox="1">
            <a:spLocks/>
          </p:cNvSpPr>
          <p:nvPr/>
        </p:nvSpPr>
        <p:spPr>
          <a:xfrm>
            <a:off x="381000" y="2209800"/>
            <a:ext cx="2895600" cy="2743200"/>
          </a:xfrm>
          <a:prstGeom prst="rect">
            <a:avLst/>
          </a:prstGeom>
        </p:spPr>
        <p:txBody>
          <a:bodyPr>
            <a:noAutofit/>
          </a:bodyPr>
          <a:lstStyle/>
          <a:p>
            <a:pPr>
              <a:spcBef>
                <a:spcPts val="1500"/>
              </a:spcBef>
              <a:tabLst>
                <a:tab pos="365760" algn="l"/>
              </a:tabLst>
            </a:pPr>
            <a:r>
              <a:rPr lang="en-US" dirty="0">
                <a:solidFill>
                  <a:srgbClr val="004B82"/>
                </a:solidFill>
                <a:latin typeface="+mn-lt"/>
              </a:rPr>
              <a:t>Dialog box for importing the ArcGIS Online data discussed earlier.</a:t>
            </a:r>
          </a:p>
          <a:p>
            <a:pPr>
              <a:spcBef>
                <a:spcPts val="1500"/>
              </a:spcBef>
              <a:tabLst>
                <a:tab pos="365760" algn="l"/>
              </a:tabLst>
            </a:pPr>
            <a:r>
              <a:rPr lang="en-US" dirty="0">
                <a:solidFill>
                  <a:srgbClr val="004B82"/>
                </a:solidFill>
                <a:latin typeface="+mn-lt"/>
              </a:rPr>
              <a:t>Comprised of a DSM and an image or texture as referred to in City Engine.</a:t>
            </a:r>
          </a:p>
          <a:p>
            <a:pPr>
              <a:spcBef>
                <a:spcPts val="1500"/>
              </a:spcBef>
              <a:tabLst>
                <a:tab pos="365760" algn="l"/>
              </a:tabLst>
            </a:pPr>
            <a:r>
              <a:rPr lang="en-US" dirty="0">
                <a:solidFill>
                  <a:srgbClr val="004B82"/>
                </a:solidFill>
                <a:latin typeface="+mn-lt"/>
              </a:rPr>
              <a:t>Used for visual and elevation computation purposes.</a:t>
            </a:r>
          </a:p>
        </p:txBody>
      </p:sp>
    </p:spTree>
    <p:extLst>
      <p:ext uri="{BB962C8B-B14F-4D97-AF65-F5344CB8AC3E}">
        <p14:creationId xmlns:p14="http://schemas.microsoft.com/office/powerpoint/2010/main" val="299286874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139DCE3-4A0B-4A6B-9773-35F8A7B5E3DE}"/>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56396EEE-5D1D-46C9-BE56-4EB4034ECB24}"/>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59E3342B-B91B-4EB3-BCA2-2CC9E15A80F4}"/>
              </a:ext>
            </a:extLst>
          </p:cNvPr>
          <p:cNvPicPr>
            <a:picLocks noChangeAspect="1"/>
          </p:cNvPicPr>
          <p:nvPr/>
        </p:nvPicPr>
        <p:blipFill>
          <a:blip r:embed="rId3"/>
          <a:stretch>
            <a:fillRect/>
          </a:stretch>
        </p:blipFill>
        <p:spPr>
          <a:xfrm>
            <a:off x="2286001" y="1206017"/>
            <a:ext cx="6553200" cy="4787401"/>
          </a:xfrm>
          <a:prstGeom prst="rect">
            <a:avLst/>
          </a:prstGeom>
          <a:ln w="31750">
            <a:solidFill>
              <a:schemeClr val="tx1"/>
            </a:solidFill>
          </a:ln>
        </p:spPr>
      </p:pic>
      <p:sp>
        <p:nvSpPr>
          <p:cNvPr id="8" name="Title 1">
            <a:extLst>
              <a:ext uri="{FF2B5EF4-FFF2-40B4-BE49-F238E27FC236}">
                <a16:creationId xmlns:a16="http://schemas.microsoft.com/office/drawing/2014/main" id="{B57BBB22-C1C4-49F4-A67C-91ADD2016EE7}"/>
              </a:ext>
            </a:extLst>
          </p:cNvPr>
          <p:cNvSpPr txBox="1">
            <a:spLocks/>
          </p:cNvSpPr>
          <p:nvPr/>
        </p:nvSpPr>
        <p:spPr>
          <a:xfrm>
            <a:off x="381000" y="1206016"/>
            <a:ext cx="1752600" cy="4787401"/>
          </a:xfrm>
          <a:prstGeom prst="rect">
            <a:avLst/>
          </a:prstGeom>
        </p:spPr>
        <p:txBody>
          <a:bodyPr>
            <a:noAutofit/>
          </a:bodyPr>
          <a:lstStyle/>
          <a:p>
            <a:pPr>
              <a:spcBef>
                <a:spcPts val="1500"/>
              </a:spcBef>
              <a:tabLst>
                <a:tab pos="365760" algn="l"/>
              </a:tabLst>
            </a:pPr>
            <a:r>
              <a:rPr lang="en-US" sz="2000" b="1" dirty="0">
                <a:solidFill>
                  <a:srgbClr val="004B82"/>
                </a:solidFill>
                <a:latin typeface="+mn-lt"/>
              </a:rPr>
              <a:t>2D GIS data imported with the ArcGIS Online DSM and Ortho-imagery</a:t>
            </a:r>
          </a:p>
          <a:p>
            <a:pPr>
              <a:spcBef>
                <a:spcPts val="1500"/>
              </a:spcBef>
              <a:tabLst>
                <a:tab pos="365760" algn="l"/>
              </a:tabLst>
            </a:pPr>
            <a:r>
              <a:rPr lang="en-US" dirty="0">
                <a:solidFill>
                  <a:srgbClr val="004B82"/>
                </a:solidFill>
                <a:latin typeface="+mn-lt"/>
              </a:rPr>
              <a:t>2D GIS data can be projected onto the DSM using the Align Shapes to Terrain and the Align Graph to Terrain commands.</a:t>
            </a:r>
          </a:p>
        </p:txBody>
      </p:sp>
    </p:spTree>
    <p:extLst>
      <p:ext uri="{BB962C8B-B14F-4D97-AF65-F5344CB8AC3E}">
        <p14:creationId xmlns:p14="http://schemas.microsoft.com/office/powerpoint/2010/main" val="111371514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17FA7C0-7048-4DB1-A91C-26F785207F13}"/>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4DE217EF-06C6-4167-9D2F-7D5CB6849467}"/>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5972FA76-8270-4693-8181-5D5626310CF3}"/>
              </a:ext>
            </a:extLst>
          </p:cNvPr>
          <p:cNvPicPr>
            <a:picLocks noChangeAspect="1"/>
          </p:cNvPicPr>
          <p:nvPr/>
        </p:nvPicPr>
        <p:blipFill>
          <a:blip r:embed="rId3"/>
          <a:stretch>
            <a:fillRect/>
          </a:stretch>
        </p:blipFill>
        <p:spPr>
          <a:xfrm>
            <a:off x="381000" y="2439612"/>
            <a:ext cx="4572000" cy="3139485"/>
          </a:xfrm>
          <a:prstGeom prst="rect">
            <a:avLst/>
          </a:prstGeom>
          <a:ln w="31750">
            <a:solidFill>
              <a:schemeClr val="tx1"/>
            </a:solidFill>
          </a:ln>
        </p:spPr>
      </p:pic>
      <p:pic>
        <p:nvPicPr>
          <p:cNvPr id="9" name="Picture 8">
            <a:extLst>
              <a:ext uri="{FF2B5EF4-FFF2-40B4-BE49-F238E27FC236}">
                <a16:creationId xmlns:a16="http://schemas.microsoft.com/office/drawing/2014/main" id="{25E5BBAE-34A2-450A-9F8F-461AB3AAD1BA}"/>
              </a:ext>
            </a:extLst>
          </p:cNvPr>
          <p:cNvPicPr>
            <a:picLocks noChangeAspect="1"/>
          </p:cNvPicPr>
          <p:nvPr/>
        </p:nvPicPr>
        <p:blipFill>
          <a:blip r:embed="rId4"/>
          <a:stretch>
            <a:fillRect/>
          </a:stretch>
        </p:blipFill>
        <p:spPr>
          <a:xfrm>
            <a:off x="4267200" y="3032894"/>
            <a:ext cx="4572000" cy="3114843"/>
          </a:xfrm>
          <a:prstGeom prst="rect">
            <a:avLst/>
          </a:prstGeom>
          <a:ln w="31750">
            <a:solidFill>
              <a:schemeClr val="tx1"/>
            </a:solidFill>
          </a:ln>
        </p:spPr>
      </p:pic>
      <p:sp>
        <p:nvSpPr>
          <p:cNvPr id="10" name="Title 1">
            <a:extLst>
              <a:ext uri="{FF2B5EF4-FFF2-40B4-BE49-F238E27FC236}">
                <a16:creationId xmlns:a16="http://schemas.microsoft.com/office/drawing/2014/main" id="{97639BAE-AE3D-4883-9E1F-E9CA5FF3E914}"/>
              </a:ext>
            </a:extLst>
          </p:cNvPr>
          <p:cNvSpPr txBox="1">
            <a:spLocks/>
          </p:cNvSpPr>
          <p:nvPr/>
        </p:nvSpPr>
        <p:spPr>
          <a:xfrm>
            <a:off x="381000" y="1206017"/>
            <a:ext cx="8458200" cy="927583"/>
          </a:xfrm>
          <a:prstGeom prst="rect">
            <a:avLst/>
          </a:prstGeom>
        </p:spPr>
        <p:txBody>
          <a:bodyPr>
            <a:noAutofit/>
          </a:bodyPr>
          <a:lstStyle/>
          <a:p>
            <a:pPr algn="ctr">
              <a:spcBef>
                <a:spcPts val="1500"/>
              </a:spcBef>
              <a:tabLst>
                <a:tab pos="365760" algn="l"/>
              </a:tabLst>
            </a:pPr>
            <a:r>
              <a:rPr lang="en-US" dirty="0">
                <a:solidFill>
                  <a:srgbClr val="004B82"/>
                </a:solidFill>
                <a:latin typeface="+mn-lt"/>
              </a:rPr>
              <a:t>The </a:t>
            </a:r>
            <a:r>
              <a:rPr lang="en-US" b="1" dirty="0">
                <a:solidFill>
                  <a:srgbClr val="004B82"/>
                </a:solidFill>
                <a:latin typeface="+mn-lt"/>
              </a:rPr>
              <a:t>Align Shapes to Terrain </a:t>
            </a:r>
            <a:r>
              <a:rPr lang="en-US" dirty="0">
                <a:solidFill>
                  <a:srgbClr val="004B82"/>
                </a:solidFill>
                <a:latin typeface="+mn-lt"/>
              </a:rPr>
              <a:t>and the </a:t>
            </a:r>
            <a:r>
              <a:rPr lang="en-US" b="1" dirty="0">
                <a:solidFill>
                  <a:srgbClr val="004B82"/>
                </a:solidFill>
                <a:latin typeface="+mn-lt"/>
              </a:rPr>
              <a:t>Align Graph to Terrain </a:t>
            </a:r>
            <a:r>
              <a:rPr lang="en-US" dirty="0">
                <a:solidFill>
                  <a:srgbClr val="004B82"/>
                </a:solidFill>
                <a:latin typeface="+mn-lt"/>
              </a:rPr>
              <a:t>commands enable the user to specify the Heightmap dataset and an offset from the DSM.  The offset is used to eliminate interference with the DSM.</a:t>
            </a:r>
          </a:p>
        </p:txBody>
      </p:sp>
      <p:sp>
        <p:nvSpPr>
          <p:cNvPr id="8" name="Title 1">
            <a:extLst>
              <a:ext uri="{FF2B5EF4-FFF2-40B4-BE49-F238E27FC236}">
                <a16:creationId xmlns:a16="http://schemas.microsoft.com/office/drawing/2014/main" id="{EE54E4DE-2BE3-417F-83E7-61197CF0E0F2}"/>
              </a:ext>
            </a:extLst>
          </p:cNvPr>
          <p:cNvSpPr txBox="1">
            <a:spLocks/>
          </p:cNvSpPr>
          <p:nvPr/>
        </p:nvSpPr>
        <p:spPr>
          <a:xfrm>
            <a:off x="4953000" y="2286000"/>
            <a:ext cx="3886200" cy="684448"/>
          </a:xfrm>
          <a:prstGeom prst="rect">
            <a:avLst/>
          </a:prstGeom>
        </p:spPr>
        <p:txBody>
          <a:bodyPr>
            <a:noAutofit/>
          </a:bodyPr>
          <a:lstStyle/>
          <a:p>
            <a:pPr algn="ctr">
              <a:spcBef>
                <a:spcPts val="1500"/>
              </a:spcBef>
              <a:tabLst>
                <a:tab pos="365760" algn="l"/>
              </a:tabLst>
            </a:pPr>
            <a:r>
              <a:rPr lang="en-US" dirty="0">
                <a:solidFill>
                  <a:srgbClr val="004B82"/>
                </a:solidFill>
                <a:latin typeface="+mn-lt"/>
              </a:rPr>
              <a:t>The </a:t>
            </a:r>
            <a:r>
              <a:rPr lang="en-US" b="1" dirty="0">
                <a:solidFill>
                  <a:srgbClr val="004B82"/>
                </a:solidFill>
                <a:latin typeface="+mn-lt"/>
              </a:rPr>
              <a:t>Align Graph to Terrain </a:t>
            </a:r>
            <a:r>
              <a:rPr lang="en-US" dirty="0">
                <a:solidFill>
                  <a:srgbClr val="004B82"/>
                </a:solidFill>
                <a:latin typeface="+mn-lt"/>
              </a:rPr>
              <a:t>command</a:t>
            </a:r>
          </a:p>
          <a:p>
            <a:pPr algn="ctr">
              <a:spcBef>
                <a:spcPts val="0"/>
              </a:spcBef>
              <a:tabLst>
                <a:tab pos="365760" algn="l"/>
              </a:tabLst>
            </a:pPr>
            <a:r>
              <a:rPr lang="en-US" dirty="0">
                <a:solidFill>
                  <a:srgbClr val="004B82"/>
                </a:solidFill>
                <a:latin typeface="+mn-lt"/>
              </a:rPr>
              <a:t>is specific to Streets</a:t>
            </a:r>
          </a:p>
        </p:txBody>
      </p:sp>
    </p:spTree>
    <p:extLst>
      <p:ext uri="{BB962C8B-B14F-4D97-AF65-F5344CB8AC3E}">
        <p14:creationId xmlns:p14="http://schemas.microsoft.com/office/powerpoint/2010/main" val="402474725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498411A-B0EB-4024-9822-8D31DFE1546A}"/>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7CB3BEED-4BDC-4E26-AD35-6A12FB625D77}"/>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itle 1">
            <a:extLst>
              <a:ext uri="{FF2B5EF4-FFF2-40B4-BE49-F238E27FC236}">
                <a16:creationId xmlns:a16="http://schemas.microsoft.com/office/drawing/2014/main" id="{AF2928CD-B053-4951-A78A-4763CC1446E2}"/>
              </a:ext>
            </a:extLst>
          </p:cNvPr>
          <p:cNvSpPr txBox="1">
            <a:spLocks/>
          </p:cNvSpPr>
          <p:nvPr/>
        </p:nvSpPr>
        <p:spPr>
          <a:xfrm>
            <a:off x="0" y="1206017"/>
            <a:ext cx="9144000" cy="775183"/>
          </a:xfrm>
          <a:prstGeom prst="rect">
            <a:avLst/>
          </a:prstGeom>
        </p:spPr>
        <p:txBody>
          <a:bodyPr>
            <a:noAutofit/>
          </a:bodyPr>
          <a:lstStyle/>
          <a:p>
            <a:pPr algn="ctr">
              <a:spcBef>
                <a:spcPts val="1500"/>
              </a:spcBef>
              <a:tabLst>
                <a:tab pos="365760" algn="l"/>
              </a:tabLst>
            </a:pPr>
            <a:r>
              <a:rPr lang="en-US" dirty="0">
                <a:solidFill>
                  <a:srgbClr val="004B82"/>
                </a:solidFill>
                <a:latin typeface="+mn-lt"/>
              </a:rPr>
              <a:t>Result of executing the </a:t>
            </a:r>
            <a:r>
              <a:rPr lang="en-US" b="1" dirty="0">
                <a:solidFill>
                  <a:srgbClr val="004B82"/>
                </a:solidFill>
                <a:latin typeface="+mn-lt"/>
              </a:rPr>
              <a:t>Align Shapes to Terrain </a:t>
            </a:r>
            <a:r>
              <a:rPr lang="en-US" dirty="0">
                <a:solidFill>
                  <a:srgbClr val="004B82"/>
                </a:solidFill>
                <a:latin typeface="+mn-lt"/>
              </a:rPr>
              <a:t>and </a:t>
            </a:r>
            <a:r>
              <a:rPr lang="en-US" b="1" dirty="0">
                <a:solidFill>
                  <a:srgbClr val="004B82"/>
                </a:solidFill>
                <a:latin typeface="+mn-lt"/>
              </a:rPr>
              <a:t>Align Graph to Terrain </a:t>
            </a:r>
            <a:r>
              <a:rPr lang="en-US" dirty="0">
                <a:solidFill>
                  <a:srgbClr val="004B82"/>
                </a:solidFill>
                <a:latin typeface="+mn-lt"/>
              </a:rPr>
              <a:t>commands.</a:t>
            </a:r>
          </a:p>
        </p:txBody>
      </p:sp>
      <p:pic>
        <p:nvPicPr>
          <p:cNvPr id="8" name="Picture 7">
            <a:extLst>
              <a:ext uri="{FF2B5EF4-FFF2-40B4-BE49-F238E27FC236}">
                <a16:creationId xmlns:a16="http://schemas.microsoft.com/office/drawing/2014/main" id="{07A72636-FBE0-4E3A-AD8E-9233ED998AC8}"/>
              </a:ext>
            </a:extLst>
          </p:cNvPr>
          <p:cNvPicPr>
            <a:picLocks noChangeAspect="1"/>
          </p:cNvPicPr>
          <p:nvPr/>
        </p:nvPicPr>
        <p:blipFill>
          <a:blip r:embed="rId3"/>
          <a:stretch>
            <a:fillRect/>
          </a:stretch>
        </p:blipFill>
        <p:spPr>
          <a:xfrm>
            <a:off x="1562100" y="1752024"/>
            <a:ext cx="6096000" cy="4437642"/>
          </a:xfrm>
          <a:prstGeom prst="rect">
            <a:avLst/>
          </a:prstGeom>
          <a:ln w="31750">
            <a:solidFill>
              <a:schemeClr val="tx1"/>
            </a:solidFill>
          </a:ln>
        </p:spPr>
      </p:pic>
    </p:spTree>
    <p:extLst>
      <p:ext uri="{BB962C8B-B14F-4D97-AF65-F5344CB8AC3E}">
        <p14:creationId xmlns:p14="http://schemas.microsoft.com/office/powerpoint/2010/main" val="113314685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086937F-7C0C-49CB-BD6D-8B96BF5963ED}"/>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D8C3A623-DDF1-4B22-A650-231C85FFFE7E}"/>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itle 1">
            <a:extLst>
              <a:ext uri="{FF2B5EF4-FFF2-40B4-BE49-F238E27FC236}">
                <a16:creationId xmlns:a16="http://schemas.microsoft.com/office/drawing/2014/main" id="{51BCFDE9-5FDE-4BA1-98F7-25F393DF1D53}"/>
              </a:ext>
            </a:extLst>
          </p:cNvPr>
          <p:cNvSpPr txBox="1">
            <a:spLocks/>
          </p:cNvSpPr>
          <p:nvPr/>
        </p:nvSpPr>
        <p:spPr>
          <a:xfrm>
            <a:off x="381000" y="1206017"/>
            <a:ext cx="8458200" cy="775183"/>
          </a:xfrm>
          <a:prstGeom prst="rect">
            <a:avLst/>
          </a:prstGeom>
        </p:spPr>
        <p:txBody>
          <a:bodyPr>
            <a:noAutofit/>
          </a:bodyPr>
          <a:lstStyle/>
          <a:p>
            <a:pPr algn="ctr">
              <a:spcBef>
                <a:spcPts val="1500"/>
              </a:spcBef>
              <a:tabLst>
                <a:tab pos="365760" algn="l"/>
              </a:tabLst>
            </a:pPr>
            <a:r>
              <a:rPr lang="en-US" dirty="0">
                <a:solidFill>
                  <a:srgbClr val="004B82"/>
                </a:solidFill>
                <a:latin typeface="+mn-lt"/>
              </a:rPr>
              <a:t>Result of importing 3D Feature Layers.</a:t>
            </a:r>
          </a:p>
        </p:txBody>
      </p:sp>
      <p:pic>
        <p:nvPicPr>
          <p:cNvPr id="8" name="Picture 7">
            <a:extLst>
              <a:ext uri="{FF2B5EF4-FFF2-40B4-BE49-F238E27FC236}">
                <a16:creationId xmlns:a16="http://schemas.microsoft.com/office/drawing/2014/main" id="{1C41F234-C171-4B3F-ABA7-2E45D6EF06BE}"/>
              </a:ext>
            </a:extLst>
          </p:cNvPr>
          <p:cNvPicPr>
            <a:picLocks noChangeAspect="1"/>
          </p:cNvPicPr>
          <p:nvPr/>
        </p:nvPicPr>
        <p:blipFill>
          <a:blip r:embed="rId3"/>
          <a:stretch>
            <a:fillRect/>
          </a:stretch>
        </p:blipFill>
        <p:spPr>
          <a:xfrm>
            <a:off x="1524052" y="1755648"/>
            <a:ext cx="6129163" cy="4434840"/>
          </a:xfrm>
          <a:prstGeom prst="rect">
            <a:avLst/>
          </a:prstGeom>
          <a:ln w="31750">
            <a:solidFill>
              <a:schemeClr val="tx1"/>
            </a:solidFill>
          </a:ln>
        </p:spPr>
      </p:pic>
    </p:spTree>
    <p:extLst>
      <p:ext uri="{BB962C8B-B14F-4D97-AF65-F5344CB8AC3E}">
        <p14:creationId xmlns:p14="http://schemas.microsoft.com/office/powerpoint/2010/main" val="277771318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B339159-B00E-4B76-B8B4-1CD5BC5AC695}"/>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C23F00E5-12FB-47AD-8CD1-F8EE82C75AFD}"/>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5B078BF6-0399-4E9C-836A-E09D0087E527}"/>
              </a:ext>
            </a:extLst>
          </p:cNvPr>
          <p:cNvPicPr>
            <a:picLocks noChangeAspect="1"/>
          </p:cNvPicPr>
          <p:nvPr/>
        </p:nvPicPr>
        <p:blipFill>
          <a:blip r:embed="rId3"/>
          <a:stretch>
            <a:fillRect/>
          </a:stretch>
        </p:blipFill>
        <p:spPr>
          <a:xfrm>
            <a:off x="381000" y="2971800"/>
            <a:ext cx="4005072" cy="2917358"/>
          </a:xfrm>
          <a:prstGeom prst="rect">
            <a:avLst/>
          </a:prstGeom>
          <a:ln w="34925">
            <a:solidFill>
              <a:schemeClr val="tx1"/>
            </a:solidFill>
          </a:ln>
        </p:spPr>
      </p:pic>
      <p:pic>
        <p:nvPicPr>
          <p:cNvPr id="9" name="Picture 8">
            <a:extLst>
              <a:ext uri="{FF2B5EF4-FFF2-40B4-BE49-F238E27FC236}">
                <a16:creationId xmlns:a16="http://schemas.microsoft.com/office/drawing/2014/main" id="{1A7095B7-868D-4E3F-970E-F794B70C4105}"/>
              </a:ext>
            </a:extLst>
          </p:cNvPr>
          <p:cNvPicPr>
            <a:picLocks noChangeAspect="1"/>
          </p:cNvPicPr>
          <p:nvPr/>
        </p:nvPicPr>
        <p:blipFill>
          <a:blip r:embed="rId4"/>
          <a:stretch>
            <a:fillRect/>
          </a:stretch>
        </p:blipFill>
        <p:spPr>
          <a:xfrm>
            <a:off x="4834128" y="2971800"/>
            <a:ext cx="4005072" cy="2925881"/>
          </a:xfrm>
          <a:prstGeom prst="rect">
            <a:avLst/>
          </a:prstGeom>
          <a:ln w="31750">
            <a:solidFill>
              <a:schemeClr val="tx1"/>
            </a:solidFill>
          </a:ln>
        </p:spPr>
      </p:pic>
      <p:sp>
        <p:nvSpPr>
          <p:cNvPr id="10" name="Title 1">
            <a:extLst>
              <a:ext uri="{FF2B5EF4-FFF2-40B4-BE49-F238E27FC236}">
                <a16:creationId xmlns:a16="http://schemas.microsoft.com/office/drawing/2014/main" id="{7784688E-6B8E-48E0-ACBA-3049707CFBA8}"/>
              </a:ext>
            </a:extLst>
          </p:cNvPr>
          <p:cNvSpPr txBox="1">
            <a:spLocks/>
          </p:cNvSpPr>
          <p:nvPr/>
        </p:nvSpPr>
        <p:spPr>
          <a:xfrm>
            <a:off x="381000" y="1206017"/>
            <a:ext cx="8458200" cy="1705290"/>
          </a:xfrm>
          <a:prstGeom prst="rect">
            <a:avLst/>
          </a:prstGeom>
        </p:spPr>
        <p:txBody>
          <a:bodyPr>
            <a:noAutofit/>
          </a:bodyPr>
          <a:lstStyle/>
          <a:p>
            <a:pPr algn="ctr">
              <a:spcBef>
                <a:spcPts val="1500"/>
              </a:spcBef>
              <a:tabLst>
                <a:tab pos="365760" algn="l"/>
              </a:tabLst>
            </a:pPr>
            <a:r>
              <a:rPr lang="en-US" dirty="0">
                <a:solidFill>
                  <a:srgbClr val="004B82"/>
                </a:solidFill>
                <a:latin typeface="+mn-lt"/>
              </a:rPr>
              <a:t>Left side image represents the 2D GIS data projected onto the ArcGIS Online DSM.</a:t>
            </a:r>
          </a:p>
          <a:p>
            <a:pPr algn="ctr">
              <a:spcBef>
                <a:spcPts val="1500"/>
              </a:spcBef>
              <a:tabLst>
                <a:tab pos="365760" algn="l"/>
              </a:tabLst>
            </a:pPr>
            <a:r>
              <a:rPr lang="en-US" dirty="0">
                <a:solidFill>
                  <a:srgbClr val="004B82"/>
                </a:solidFill>
                <a:latin typeface="+mn-lt"/>
              </a:rPr>
              <a:t>Right side image represents the 3D GIS data which had interpolated vertices computed every 5 feet superimposed onto the ArcGIS Online DSM.</a:t>
            </a:r>
          </a:p>
          <a:p>
            <a:pPr algn="ctr">
              <a:spcBef>
                <a:spcPts val="1500"/>
              </a:spcBef>
              <a:tabLst>
                <a:tab pos="365760" algn="l"/>
              </a:tabLst>
            </a:pPr>
            <a:r>
              <a:rPr lang="en-US" dirty="0">
                <a:solidFill>
                  <a:srgbClr val="004B82"/>
                </a:solidFill>
                <a:latin typeface="+mn-lt"/>
              </a:rPr>
              <a:t>3D GIS data better fits the DSM due to the interpolated vertices.</a:t>
            </a:r>
          </a:p>
        </p:txBody>
      </p:sp>
    </p:spTree>
    <p:extLst>
      <p:ext uri="{BB962C8B-B14F-4D97-AF65-F5344CB8AC3E}">
        <p14:creationId xmlns:p14="http://schemas.microsoft.com/office/powerpoint/2010/main" val="299937895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A8D5E73-B80A-4BF8-933B-F2F4197FA47C}"/>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E31B8369-0280-481A-900F-D2C4AD1FDD79}"/>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itle 1">
            <a:extLst>
              <a:ext uri="{FF2B5EF4-FFF2-40B4-BE49-F238E27FC236}">
                <a16:creationId xmlns:a16="http://schemas.microsoft.com/office/drawing/2014/main" id="{72C14754-FBFE-4021-B4B8-CD49E1BE5DA9}"/>
              </a:ext>
            </a:extLst>
          </p:cNvPr>
          <p:cNvSpPr txBox="1">
            <a:spLocks/>
          </p:cNvSpPr>
          <p:nvPr/>
        </p:nvSpPr>
        <p:spPr>
          <a:xfrm>
            <a:off x="291548" y="1318591"/>
            <a:ext cx="2091606" cy="4707563"/>
          </a:xfrm>
          <a:prstGeom prst="rect">
            <a:avLst/>
          </a:prstGeom>
        </p:spPr>
        <p:txBody>
          <a:bodyPr>
            <a:noAutofit/>
          </a:bodyPr>
          <a:lstStyle/>
          <a:p>
            <a:pPr algn="ctr">
              <a:spcBef>
                <a:spcPts val="1500"/>
              </a:spcBef>
              <a:tabLst>
                <a:tab pos="365760" algn="l"/>
              </a:tabLst>
            </a:pPr>
            <a:r>
              <a:rPr lang="en-US" dirty="0">
                <a:solidFill>
                  <a:srgbClr val="004B82"/>
                </a:solidFill>
                <a:latin typeface="+mn-lt"/>
              </a:rPr>
              <a:t>The Gold roadway represents the projected 2D GIS data while the Blue roadway denotes the 3D GIS data with interpolated vertices.</a:t>
            </a:r>
          </a:p>
          <a:p>
            <a:pPr algn="ctr">
              <a:spcBef>
                <a:spcPts val="1500"/>
              </a:spcBef>
              <a:tabLst>
                <a:tab pos="365760" algn="l"/>
              </a:tabLst>
            </a:pPr>
            <a:r>
              <a:rPr lang="en-US" dirty="0">
                <a:solidFill>
                  <a:srgbClr val="004B82"/>
                </a:solidFill>
                <a:latin typeface="+mn-lt"/>
              </a:rPr>
              <a:t>If a DSM is to be used in the 3D Model the GIS Data should be comprised of 3D features with interpolated vertices</a:t>
            </a:r>
          </a:p>
        </p:txBody>
      </p:sp>
      <p:pic>
        <p:nvPicPr>
          <p:cNvPr id="8" name="Picture 7">
            <a:extLst>
              <a:ext uri="{FF2B5EF4-FFF2-40B4-BE49-F238E27FC236}">
                <a16:creationId xmlns:a16="http://schemas.microsoft.com/office/drawing/2014/main" id="{66B55985-20D7-4A8A-9787-F0D271A03499}"/>
              </a:ext>
            </a:extLst>
          </p:cNvPr>
          <p:cNvPicPr>
            <a:picLocks noChangeAspect="1"/>
          </p:cNvPicPr>
          <p:nvPr/>
        </p:nvPicPr>
        <p:blipFill>
          <a:blip r:embed="rId3"/>
          <a:stretch>
            <a:fillRect/>
          </a:stretch>
        </p:blipFill>
        <p:spPr>
          <a:xfrm>
            <a:off x="2472606" y="1377954"/>
            <a:ext cx="6366593" cy="4648200"/>
          </a:xfrm>
          <a:prstGeom prst="rect">
            <a:avLst/>
          </a:prstGeom>
          <a:ln w="31750">
            <a:solidFill>
              <a:schemeClr val="tx1"/>
            </a:solidFill>
          </a:ln>
        </p:spPr>
      </p:pic>
    </p:spTree>
    <p:extLst>
      <p:ext uri="{BB962C8B-B14F-4D97-AF65-F5344CB8AC3E}">
        <p14:creationId xmlns:p14="http://schemas.microsoft.com/office/powerpoint/2010/main" val="138199655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905E6D3-2320-4271-9F07-EF7482524B9A}"/>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8E75B69C-6418-46B6-8AB6-D96443A67A97}"/>
              </a:ext>
            </a:extLst>
          </p:cNvPr>
          <p:cNvSpPr txBox="1">
            <a:spLocks/>
          </p:cNvSpPr>
          <p:nvPr/>
        </p:nvSpPr>
        <p:spPr>
          <a:xfrm>
            <a:off x="377651" y="1981200"/>
            <a:ext cx="8455152" cy="4121536"/>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City Engine was designed for procedural modeling (computer graphics terminology for creating 3D models and textures from a set of rules).</a:t>
            </a:r>
          </a:p>
          <a:p>
            <a:pPr marL="285750" indent="-285750">
              <a:spcBef>
                <a:spcPts val="1500"/>
              </a:spcBef>
              <a:buFont typeface="Arial"/>
              <a:buChar char="•"/>
              <a:tabLst>
                <a:tab pos="365760" algn="l"/>
              </a:tabLst>
            </a:pPr>
            <a:r>
              <a:rPr lang="en-US" dirty="0">
                <a:solidFill>
                  <a:srgbClr val="004B82"/>
                </a:solidFill>
                <a:latin typeface="+mn-lt"/>
              </a:rPr>
              <a:t>Computer Generated Architecture (CGA) shape grammar is a programming language.</a:t>
            </a:r>
          </a:p>
          <a:p>
            <a:pPr marL="285750" lvl="0" indent="-285750">
              <a:spcBef>
                <a:spcPts val="1500"/>
              </a:spcBef>
              <a:buFont typeface="Arial"/>
              <a:buChar char="•"/>
              <a:tabLst>
                <a:tab pos="365760" algn="l"/>
              </a:tabLst>
            </a:pPr>
            <a:r>
              <a:rPr lang="en-US" dirty="0">
                <a:solidFill>
                  <a:srgbClr val="004B82"/>
                </a:solidFill>
                <a:latin typeface="+mn-lt"/>
              </a:rPr>
              <a:t>Rule Files are written in CGA and contain one or more rules.</a:t>
            </a:r>
          </a:p>
          <a:p>
            <a:pPr marL="285750" lvl="0" indent="-285750">
              <a:spcBef>
                <a:spcPts val="1500"/>
              </a:spcBef>
              <a:buFont typeface="Arial"/>
              <a:buChar char="•"/>
              <a:tabLst>
                <a:tab pos="365760" algn="l"/>
              </a:tabLst>
            </a:pPr>
            <a:r>
              <a:rPr lang="en-US" dirty="0">
                <a:solidFill>
                  <a:srgbClr val="004B82"/>
                </a:solidFill>
                <a:latin typeface="+mn-lt"/>
              </a:rPr>
              <a:t>Each feature is assigned a Rule File and a Start Rule which denotes how the feature is modeled/displayed.</a:t>
            </a:r>
          </a:p>
          <a:p>
            <a:pPr marL="285750" lvl="0" indent="-285750">
              <a:spcBef>
                <a:spcPts val="1500"/>
              </a:spcBef>
              <a:buFont typeface="Arial"/>
              <a:buChar char="•"/>
              <a:tabLst>
                <a:tab pos="365760" algn="l"/>
              </a:tabLst>
            </a:pPr>
            <a:r>
              <a:rPr lang="en-US" dirty="0">
                <a:solidFill>
                  <a:srgbClr val="004B82"/>
                </a:solidFill>
                <a:latin typeface="+mn-lt"/>
              </a:rPr>
              <a:t>If a model contains 100 unique buildings there will be 100 rules.</a:t>
            </a:r>
          </a:p>
          <a:p>
            <a:pPr marL="285750" lvl="0" indent="-285750">
              <a:spcBef>
                <a:spcPts val="1500"/>
              </a:spcBef>
              <a:buFont typeface="Arial"/>
              <a:buChar char="•"/>
              <a:tabLst>
                <a:tab pos="365760" algn="l"/>
              </a:tabLst>
            </a:pPr>
            <a:r>
              <a:rPr lang="en-US" dirty="0" err="1">
                <a:solidFill>
                  <a:srgbClr val="004B82"/>
                </a:solidFill>
                <a:latin typeface="+mn-lt"/>
              </a:rPr>
              <a:t>Esri</a:t>
            </a:r>
            <a:r>
              <a:rPr lang="en-US" dirty="0">
                <a:solidFill>
                  <a:srgbClr val="004B82"/>
                </a:solidFill>
                <a:latin typeface="+mn-lt"/>
              </a:rPr>
              <a:t> has a Web Page containing City Engine Examples.  The Rules in these examples can be copied into other project folders for use and/or modification.</a:t>
            </a:r>
          </a:p>
          <a:p>
            <a:pPr marL="285750" lvl="0" indent="-285750">
              <a:spcBef>
                <a:spcPts val="1500"/>
              </a:spcBef>
              <a:buFont typeface="Arial"/>
              <a:buChar char="•"/>
              <a:tabLst>
                <a:tab pos="365760" algn="l"/>
              </a:tabLst>
            </a:pPr>
            <a:r>
              <a:rPr lang="en-US" dirty="0">
                <a:solidFill>
                  <a:srgbClr val="004B82"/>
                </a:solidFill>
                <a:latin typeface="+mn-lt"/>
              </a:rPr>
              <a:t>Models created in Maya, Rhino, 3DS or Sketchup can be used in City Engine.</a:t>
            </a:r>
          </a:p>
          <a:p>
            <a:pPr>
              <a:spcBef>
                <a:spcPts val="600"/>
              </a:spcBef>
              <a:tabLst>
                <a:tab pos="365760" algn="l"/>
              </a:tabLst>
            </a:pPr>
            <a:endParaRPr lang="en-US" dirty="0">
              <a:solidFill>
                <a:srgbClr val="004B82"/>
              </a:solidFill>
              <a:latin typeface="+mn-lt"/>
            </a:endParaRPr>
          </a:p>
        </p:txBody>
      </p:sp>
      <p:sp>
        <p:nvSpPr>
          <p:cNvPr id="6" name="TextBox 5">
            <a:extLst>
              <a:ext uri="{FF2B5EF4-FFF2-40B4-BE49-F238E27FC236}">
                <a16:creationId xmlns:a16="http://schemas.microsoft.com/office/drawing/2014/main" id="{F1794985-A274-4023-9DF1-6A266B7E7979}"/>
              </a:ext>
            </a:extLst>
          </p:cNvPr>
          <p:cNvSpPr txBox="1"/>
          <p:nvPr/>
        </p:nvSpPr>
        <p:spPr>
          <a:xfrm>
            <a:off x="387361" y="1361661"/>
            <a:ext cx="6092952" cy="400110"/>
          </a:xfrm>
          <a:prstGeom prst="rect">
            <a:avLst/>
          </a:prstGeom>
          <a:noFill/>
        </p:spPr>
        <p:txBody>
          <a:bodyPr wrap="square" rtlCol="0">
            <a:spAutoFit/>
          </a:bodyPr>
          <a:lstStyle/>
          <a:p>
            <a:r>
              <a:rPr lang="en-US" sz="2000" b="1" dirty="0">
                <a:solidFill>
                  <a:srgbClr val="004B82"/>
                </a:solidFill>
                <a:latin typeface="+mj-lt"/>
              </a:rPr>
              <a:t>Overview of Rule Files and Rules</a:t>
            </a:r>
          </a:p>
        </p:txBody>
      </p:sp>
      <p:sp>
        <p:nvSpPr>
          <p:cNvPr id="7" name="Title 1">
            <a:extLst>
              <a:ext uri="{FF2B5EF4-FFF2-40B4-BE49-F238E27FC236}">
                <a16:creationId xmlns:a16="http://schemas.microsoft.com/office/drawing/2014/main" id="{79284D53-122D-4EFC-9BE6-64725A42C31D}"/>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310077786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2AC5C42-09E4-4E1B-932C-ED88EB9C0AD6}"/>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5AEA08E1-FB65-4012-B3C9-36C6F4CE394C}"/>
              </a:ext>
            </a:extLst>
          </p:cNvPr>
          <p:cNvSpPr txBox="1">
            <a:spLocks/>
          </p:cNvSpPr>
          <p:nvPr/>
        </p:nvSpPr>
        <p:spPr>
          <a:xfrm>
            <a:off x="387361" y="2050665"/>
            <a:ext cx="3575039" cy="4121536"/>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Rules for a variety of different feature types.</a:t>
            </a:r>
          </a:p>
          <a:p>
            <a:pPr marL="285750" indent="-285750">
              <a:spcBef>
                <a:spcPts val="1200"/>
              </a:spcBef>
              <a:buFont typeface="Arial"/>
              <a:buChar char="•"/>
              <a:tabLst>
                <a:tab pos="365760" algn="l"/>
              </a:tabLst>
            </a:pPr>
            <a:r>
              <a:rPr lang="en-US" dirty="0">
                <a:solidFill>
                  <a:srgbClr val="004B82"/>
                </a:solidFill>
                <a:latin typeface="+mn-lt"/>
              </a:rPr>
              <a:t>Rules generally not associated with feature attributes but rather use random number generation to create different “looks”</a:t>
            </a:r>
          </a:p>
          <a:p>
            <a:pPr marL="285750" indent="-285750">
              <a:spcBef>
                <a:spcPts val="1200"/>
              </a:spcBef>
              <a:buFont typeface="Arial"/>
              <a:buChar char="•"/>
              <a:tabLst>
                <a:tab pos="365760" algn="l"/>
              </a:tabLst>
            </a:pPr>
            <a:r>
              <a:rPr lang="en-US" dirty="0">
                <a:solidFill>
                  <a:srgbClr val="004B82"/>
                </a:solidFill>
                <a:latin typeface="+mn-lt"/>
              </a:rPr>
              <a:t>Very useful in generating non-reality scenes</a:t>
            </a:r>
          </a:p>
          <a:p>
            <a:pPr marL="285750" indent="-285750">
              <a:spcBef>
                <a:spcPts val="1200"/>
              </a:spcBef>
              <a:buFont typeface="Arial"/>
              <a:buChar char="•"/>
              <a:tabLst>
                <a:tab pos="365760" algn="l"/>
              </a:tabLst>
            </a:pPr>
            <a:r>
              <a:rPr lang="en-US" dirty="0">
                <a:solidFill>
                  <a:srgbClr val="004B82"/>
                </a:solidFill>
                <a:latin typeface="+mn-lt"/>
              </a:rPr>
              <a:t>Need to be modified to represent real world conditions.</a:t>
            </a:r>
          </a:p>
          <a:p>
            <a:pPr>
              <a:spcBef>
                <a:spcPts val="600"/>
              </a:spcBef>
              <a:tabLst>
                <a:tab pos="365760" algn="l"/>
              </a:tabLst>
            </a:pPr>
            <a:endParaRPr lang="en-US" dirty="0">
              <a:solidFill>
                <a:srgbClr val="004B82"/>
              </a:solidFill>
              <a:latin typeface="+mn-lt"/>
            </a:endParaRPr>
          </a:p>
        </p:txBody>
      </p:sp>
      <p:sp>
        <p:nvSpPr>
          <p:cNvPr id="6" name="TextBox 5">
            <a:extLst>
              <a:ext uri="{FF2B5EF4-FFF2-40B4-BE49-F238E27FC236}">
                <a16:creationId xmlns:a16="http://schemas.microsoft.com/office/drawing/2014/main" id="{15199877-BF9F-40DE-9B09-6608A1B668B2}"/>
              </a:ext>
            </a:extLst>
          </p:cNvPr>
          <p:cNvSpPr txBox="1"/>
          <p:nvPr/>
        </p:nvSpPr>
        <p:spPr>
          <a:xfrm>
            <a:off x="387361" y="1361661"/>
            <a:ext cx="6092952" cy="400110"/>
          </a:xfrm>
          <a:prstGeom prst="rect">
            <a:avLst/>
          </a:prstGeom>
          <a:noFill/>
        </p:spPr>
        <p:txBody>
          <a:bodyPr wrap="square" rtlCol="0">
            <a:spAutoFit/>
          </a:bodyPr>
          <a:lstStyle/>
          <a:p>
            <a:r>
              <a:rPr lang="en-US" sz="2000" b="1" dirty="0" err="1">
                <a:solidFill>
                  <a:srgbClr val="004B82"/>
                </a:solidFill>
                <a:latin typeface="+mj-lt"/>
              </a:rPr>
              <a:t>Esri</a:t>
            </a:r>
            <a:r>
              <a:rPr lang="en-US" sz="2000" b="1" dirty="0">
                <a:solidFill>
                  <a:srgbClr val="004B82"/>
                </a:solidFill>
                <a:latin typeface="+mj-lt"/>
              </a:rPr>
              <a:t> Default Rule Files and Rules</a:t>
            </a:r>
          </a:p>
        </p:txBody>
      </p:sp>
      <p:sp>
        <p:nvSpPr>
          <p:cNvPr id="7" name="Title 1">
            <a:extLst>
              <a:ext uri="{FF2B5EF4-FFF2-40B4-BE49-F238E27FC236}">
                <a16:creationId xmlns:a16="http://schemas.microsoft.com/office/drawing/2014/main" id="{2029FAB6-DCE7-4A09-A92D-A0C61B89495A}"/>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9" name="Picture 8">
            <a:extLst>
              <a:ext uri="{FF2B5EF4-FFF2-40B4-BE49-F238E27FC236}">
                <a16:creationId xmlns:a16="http://schemas.microsoft.com/office/drawing/2014/main" id="{2B097951-756E-4901-BB2A-909C46F3B854}"/>
              </a:ext>
            </a:extLst>
          </p:cNvPr>
          <p:cNvPicPr>
            <a:picLocks noChangeAspect="1"/>
          </p:cNvPicPr>
          <p:nvPr/>
        </p:nvPicPr>
        <p:blipFill>
          <a:blip r:embed="rId3"/>
          <a:stretch>
            <a:fillRect/>
          </a:stretch>
        </p:blipFill>
        <p:spPr>
          <a:xfrm>
            <a:off x="4209826" y="2140975"/>
            <a:ext cx="4632687" cy="3074844"/>
          </a:xfrm>
          <a:prstGeom prst="rect">
            <a:avLst/>
          </a:prstGeom>
          <a:ln w="31750">
            <a:solidFill>
              <a:schemeClr val="tx1"/>
            </a:solidFill>
          </a:ln>
        </p:spPr>
      </p:pic>
    </p:spTree>
    <p:extLst>
      <p:ext uri="{BB962C8B-B14F-4D97-AF65-F5344CB8AC3E}">
        <p14:creationId xmlns:p14="http://schemas.microsoft.com/office/powerpoint/2010/main" val="259671083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9818D44-40A9-495E-8D72-AA07BADC1269}"/>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AD25CCDE-C3EA-4E7E-8792-D0A1A43E3894}"/>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D16375FC-F86E-4B68-A44B-44E4EEFAC470}"/>
              </a:ext>
            </a:extLst>
          </p:cNvPr>
          <p:cNvPicPr>
            <a:picLocks noChangeAspect="1"/>
          </p:cNvPicPr>
          <p:nvPr/>
        </p:nvPicPr>
        <p:blipFill>
          <a:blip r:embed="rId3"/>
          <a:stretch>
            <a:fillRect/>
          </a:stretch>
        </p:blipFill>
        <p:spPr>
          <a:xfrm>
            <a:off x="360903" y="1142199"/>
            <a:ext cx="4114800" cy="2731108"/>
          </a:xfrm>
          <a:prstGeom prst="rect">
            <a:avLst/>
          </a:prstGeom>
          <a:ln w="31750">
            <a:solidFill>
              <a:schemeClr val="tx1"/>
            </a:solidFill>
          </a:ln>
        </p:spPr>
      </p:pic>
      <p:pic>
        <p:nvPicPr>
          <p:cNvPr id="9" name="Picture 8">
            <a:extLst>
              <a:ext uri="{FF2B5EF4-FFF2-40B4-BE49-F238E27FC236}">
                <a16:creationId xmlns:a16="http://schemas.microsoft.com/office/drawing/2014/main" id="{EA194D49-23F2-4D60-9D71-82C7417EA9F3}"/>
              </a:ext>
            </a:extLst>
          </p:cNvPr>
          <p:cNvPicPr>
            <a:picLocks noChangeAspect="1"/>
          </p:cNvPicPr>
          <p:nvPr/>
        </p:nvPicPr>
        <p:blipFill>
          <a:blip r:embed="rId4"/>
          <a:stretch>
            <a:fillRect/>
          </a:stretch>
        </p:blipFill>
        <p:spPr>
          <a:xfrm>
            <a:off x="1981200" y="2362200"/>
            <a:ext cx="4114800" cy="2725925"/>
          </a:xfrm>
          <a:prstGeom prst="rect">
            <a:avLst/>
          </a:prstGeom>
          <a:ln w="31750">
            <a:solidFill>
              <a:schemeClr val="tx1"/>
            </a:solidFill>
          </a:ln>
        </p:spPr>
      </p:pic>
      <p:pic>
        <p:nvPicPr>
          <p:cNvPr id="11" name="Picture 10">
            <a:extLst>
              <a:ext uri="{FF2B5EF4-FFF2-40B4-BE49-F238E27FC236}">
                <a16:creationId xmlns:a16="http://schemas.microsoft.com/office/drawing/2014/main" id="{F58A136C-A3AF-4F14-A942-2FFC042DF0DE}"/>
              </a:ext>
            </a:extLst>
          </p:cNvPr>
          <p:cNvPicPr>
            <a:picLocks noChangeAspect="1"/>
          </p:cNvPicPr>
          <p:nvPr/>
        </p:nvPicPr>
        <p:blipFill>
          <a:blip r:embed="rId5"/>
          <a:stretch>
            <a:fillRect/>
          </a:stretch>
        </p:blipFill>
        <p:spPr>
          <a:xfrm>
            <a:off x="4724400" y="3485103"/>
            <a:ext cx="4114800" cy="2724245"/>
          </a:xfrm>
          <a:prstGeom prst="rect">
            <a:avLst/>
          </a:prstGeom>
          <a:ln w="31750">
            <a:solidFill>
              <a:schemeClr val="tx1"/>
            </a:solidFill>
          </a:ln>
        </p:spPr>
      </p:pic>
      <p:sp>
        <p:nvSpPr>
          <p:cNvPr id="12" name="TextBox 11">
            <a:extLst>
              <a:ext uri="{FF2B5EF4-FFF2-40B4-BE49-F238E27FC236}">
                <a16:creationId xmlns:a16="http://schemas.microsoft.com/office/drawing/2014/main" id="{19BB1C57-A928-4D6B-B333-BC6A0F60CFE9}"/>
              </a:ext>
            </a:extLst>
          </p:cNvPr>
          <p:cNvSpPr txBox="1"/>
          <p:nvPr/>
        </p:nvSpPr>
        <p:spPr>
          <a:xfrm>
            <a:off x="4648200" y="1139989"/>
            <a:ext cx="4191000" cy="1323439"/>
          </a:xfrm>
          <a:prstGeom prst="rect">
            <a:avLst/>
          </a:prstGeom>
          <a:noFill/>
        </p:spPr>
        <p:txBody>
          <a:bodyPr wrap="square" rtlCol="0">
            <a:spAutoFit/>
          </a:bodyPr>
          <a:lstStyle/>
          <a:p>
            <a:pPr algn="ctr"/>
            <a:r>
              <a:rPr lang="en-US" sz="2000" b="1" dirty="0" err="1">
                <a:solidFill>
                  <a:srgbClr val="004B82"/>
                </a:solidFill>
                <a:latin typeface="+mj-lt"/>
              </a:rPr>
              <a:t>Esri</a:t>
            </a:r>
            <a:r>
              <a:rPr lang="en-US" sz="2000" b="1" dirty="0">
                <a:solidFill>
                  <a:srgbClr val="004B82"/>
                </a:solidFill>
                <a:latin typeface="+mj-lt"/>
              </a:rPr>
              <a:t> Default Rule Files for</a:t>
            </a:r>
          </a:p>
          <a:p>
            <a:pPr algn="ctr"/>
            <a:r>
              <a:rPr lang="en-US" sz="2000" b="1" dirty="0">
                <a:solidFill>
                  <a:srgbClr val="004B82"/>
                </a:solidFill>
                <a:latin typeface="+mj-lt"/>
              </a:rPr>
              <a:t>Buildings</a:t>
            </a:r>
          </a:p>
          <a:p>
            <a:pPr algn="ctr"/>
            <a:r>
              <a:rPr lang="en-US" sz="2000" b="1" dirty="0">
                <a:solidFill>
                  <a:srgbClr val="004B82"/>
                </a:solidFill>
                <a:latin typeface="+mj-lt"/>
              </a:rPr>
              <a:t>Plants</a:t>
            </a:r>
          </a:p>
          <a:p>
            <a:pPr algn="ctr"/>
            <a:r>
              <a:rPr lang="en-US" sz="2000" b="1" dirty="0">
                <a:solidFill>
                  <a:srgbClr val="004B82"/>
                </a:solidFill>
                <a:latin typeface="+mj-lt"/>
              </a:rPr>
              <a:t>Streets</a:t>
            </a:r>
          </a:p>
        </p:txBody>
      </p:sp>
    </p:spTree>
    <p:extLst>
      <p:ext uri="{BB962C8B-B14F-4D97-AF65-F5344CB8AC3E}">
        <p14:creationId xmlns:p14="http://schemas.microsoft.com/office/powerpoint/2010/main" val="160924787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E42FC5-D006-4570-AABC-FD6A459FFBE4}"/>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25FE1B52-064B-4483-8DD6-D511F2E1B87D}"/>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8" name="Title 1">
            <a:extLst>
              <a:ext uri="{FF2B5EF4-FFF2-40B4-BE49-F238E27FC236}">
                <a16:creationId xmlns:a16="http://schemas.microsoft.com/office/drawing/2014/main" id="{2A65CC77-18EE-40CD-A6FB-DDF9C44A4B72}"/>
              </a:ext>
            </a:extLst>
          </p:cNvPr>
          <p:cNvSpPr txBox="1">
            <a:spLocks/>
          </p:cNvSpPr>
          <p:nvPr/>
        </p:nvSpPr>
        <p:spPr>
          <a:xfrm>
            <a:off x="381000" y="1286187"/>
            <a:ext cx="1679713" cy="5206698"/>
          </a:xfrm>
          <a:prstGeom prst="rect">
            <a:avLst/>
          </a:prstGeom>
        </p:spPr>
        <p:txBody>
          <a:bodyPr>
            <a:noAutofit/>
          </a:bodyPr>
          <a:lstStyle/>
          <a:p>
            <a:pPr>
              <a:spcBef>
                <a:spcPts val="1200"/>
              </a:spcBef>
              <a:tabLst>
                <a:tab pos="365760" algn="l"/>
              </a:tabLst>
            </a:pPr>
            <a:r>
              <a:rPr lang="en-US" dirty="0">
                <a:solidFill>
                  <a:srgbClr val="004B82"/>
                </a:solidFill>
                <a:latin typeface="+mn-lt"/>
              </a:rPr>
              <a:t>Example of assigning the </a:t>
            </a:r>
            <a:r>
              <a:rPr lang="en-US" dirty="0" err="1">
                <a:solidFill>
                  <a:srgbClr val="004B82"/>
                </a:solidFill>
                <a:latin typeface="+mn-lt"/>
              </a:rPr>
              <a:t>Esri</a:t>
            </a:r>
            <a:r>
              <a:rPr lang="en-US" dirty="0">
                <a:solidFill>
                  <a:srgbClr val="004B82"/>
                </a:solidFill>
                <a:latin typeface="+mn-lt"/>
              </a:rPr>
              <a:t> Building from Footprint and Street Modern Standard Rules.</a:t>
            </a:r>
          </a:p>
          <a:p>
            <a:pPr>
              <a:spcBef>
                <a:spcPts val="1200"/>
              </a:spcBef>
              <a:tabLst>
                <a:tab pos="365760" algn="l"/>
              </a:tabLst>
            </a:pPr>
            <a:r>
              <a:rPr lang="en-US" dirty="0">
                <a:solidFill>
                  <a:srgbClr val="004B82"/>
                </a:solidFill>
                <a:latin typeface="+mn-lt"/>
              </a:rPr>
              <a:t>A random generator assigns building heights and styles.  For streets, different street markings are assigned.</a:t>
            </a:r>
          </a:p>
        </p:txBody>
      </p:sp>
      <p:pic>
        <p:nvPicPr>
          <p:cNvPr id="10" name="Picture 9">
            <a:extLst>
              <a:ext uri="{FF2B5EF4-FFF2-40B4-BE49-F238E27FC236}">
                <a16:creationId xmlns:a16="http://schemas.microsoft.com/office/drawing/2014/main" id="{C2A9BFB8-4A17-4588-A8AF-F979EFF3F4FC}"/>
              </a:ext>
            </a:extLst>
          </p:cNvPr>
          <p:cNvPicPr>
            <a:picLocks noChangeAspect="1"/>
          </p:cNvPicPr>
          <p:nvPr/>
        </p:nvPicPr>
        <p:blipFill>
          <a:blip r:embed="rId3"/>
          <a:stretch>
            <a:fillRect/>
          </a:stretch>
        </p:blipFill>
        <p:spPr>
          <a:xfrm>
            <a:off x="2176438" y="1295399"/>
            <a:ext cx="6662761" cy="4837043"/>
          </a:xfrm>
          <a:prstGeom prst="rect">
            <a:avLst/>
          </a:prstGeom>
          <a:ln w="31750">
            <a:solidFill>
              <a:schemeClr val="tx1"/>
            </a:solidFill>
          </a:ln>
        </p:spPr>
      </p:pic>
    </p:spTree>
    <p:extLst>
      <p:ext uri="{BB962C8B-B14F-4D97-AF65-F5344CB8AC3E}">
        <p14:creationId xmlns:p14="http://schemas.microsoft.com/office/powerpoint/2010/main" val="3960116823"/>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16C649-2FCF-4054-AF9F-E7CED184F914}"/>
              </a:ext>
            </a:extLst>
          </p:cNvPr>
          <p:cNvPicPr>
            <a:picLocks noChangeAspect="1"/>
          </p:cNvPicPr>
          <p:nvPr/>
        </p:nvPicPr>
        <p:blipFill>
          <a:blip r:embed="rId3"/>
          <a:stretch>
            <a:fillRect/>
          </a:stretch>
        </p:blipFill>
        <p:spPr>
          <a:xfrm>
            <a:off x="2258781" y="1295400"/>
            <a:ext cx="6580419" cy="4798337"/>
          </a:xfrm>
          <a:prstGeom prst="rect">
            <a:avLst/>
          </a:prstGeom>
          <a:ln w="31750">
            <a:solidFill>
              <a:schemeClr val="tx1"/>
            </a:solidFill>
          </a:ln>
        </p:spPr>
      </p:pic>
      <p:cxnSp>
        <p:nvCxnSpPr>
          <p:cNvPr id="6" name="Straight Connector 5">
            <a:extLst>
              <a:ext uri="{FF2B5EF4-FFF2-40B4-BE49-F238E27FC236}">
                <a16:creationId xmlns:a16="http://schemas.microsoft.com/office/drawing/2014/main" id="{EAB693EA-B4E1-45E7-A347-2F72883D2E88}"/>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2A62929C-6D51-4035-9E9D-B293E0D47A19}"/>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9" name="Title 1">
            <a:extLst>
              <a:ext uri="{FF2B5EF4-FFF2-40B4-BE49-F238E27FC236}">
                <a16:creationId xmlns:a16="http://schemas.microsoft.com/office/drawing/2014/main" id="{DE2CDDF0-A525-42EE-8A7F-924EA92AAAE6}"/>
              </a:ext>
            </a:extLst>
          </p:cNvPr>
          <p:cNvSpPr txBox="1">
            <a:spLocks/>
          </p:cNvSpPr>
          <p:nvPr/>
        </p:nvSpPr>
        <p:spPr>
          <a:xfrm>
            <a:off x="381000" y="1219200"/>
            <a:ext cx="1752600" cy="2464656"/>
          </a:xfrm>
          <a:prstGeom prst="rect">
            <a:avLst/>
          </a:prstGeom>
        </p:spPr>
        <p:txBody>
          <a:bodyPr>
            <a:noAutofit/>
          </a:bodyPr>
          <a:lstStyle/>
          <a:p>
            <a:pPr>
              <a:spcBef>
                <a:spcPts val="1200"/>
              </a:spcBef>
              <a:tabLst>
                <a:tab pos="365760" algn="l"/>
              </a:tabLst>
            </a:pPr>
            <a:r>
              <a:rPr lang="en-US" dirty="0">
                <a:solidFill>
                  <a:srgbClr val="004B82"/>
                </a:solidFill>
                <a:latin typeface="+mn-lt"/>
              </a:rPr>
              <a:t>Example of assigning the </a:t>
            </a:r>
            <a:r>
              <a:rPr lang="en-US" dirty="0" err="1">
                <a:solidFill>
                  <a:srgbClr val="004B82"/>
                </a:solidFill>
                <a:latin typeface="+mn-lt"/>
              </a:rPr>
              <a:t>Esri</a:t>
            </a:r>
            <a:r>
              <a:rPr lang="en-US" dirty="0">
                <a:solidFill>
                  <a:srgbClr val="004B82"/>
                </a:solidFill>
                <a:latin typeface="+mn-lt"/>
              </a:rPr>
              <a:t> Building from Open </a:t>
            </a:r>
            <a:r>
              <a:rPr lang="en-US" dirty="0" err="1">
                <a:solidFill>
                  <a:srgbClr val="004B82"/>
                </a:solidFill>
                <a:latin typeface="+mn-lt"/>
              </a:rPr>
              <a:t>StreetMap</a:t>
            </a:r>
            <a:r>
              <a:rPr lang="en-US" dirty="0">
                <a:solidFill>
                  <a:srgbClr val="004B82"/>
                </a:solidFill>
                <a:latin typeface="+mn-lt"/>
              </a:rPr>
              <a:t> Rule using the </a:t>
            </a:r>
            <a:r>
              <a:rPr lang="en-US" dirty="0" err="1">
                <a:solidFill>
                  <a:srgbClr val="004B82"/>
                </a:solidFill>
                <a:latin typeface="+mn-lt"/>
              </a:rPr>
              <a:t>GenericMediumTown</a:t>
            </a:r>
            <a:r>
              <a:rPr lang="en-US" dirty="0">
                <a:solidFill>
                  <a:srgbClr val="004B82"/>
                </a:solidFill>
                <a:latin typeface="+mn-lt"/>
              </a:rPr>
              <a:t> style.</a:t>
            </a:r>
          </a:p>
        </p:txBody>
      </p:sp>
      <p:pic>
        <p:nvPicPr>
          <p:cNvPr id="11" name="Picture 10">
            <a:extLst>
              <a:ext uri="{FF2B5EF4-FFF2-40B4-BE49-F238E27FC236}">
                <a16:creationId xmlns:a16="http://schemas.microsoft.com/office/drawing/2014/main" id="{94756253-1D1B-4992-8A19-F722FD79487C}"/>
              </a:ext>
            </a:extLst>
          </p:cNvPr>
          <p:cNvPicPr>
            <a:picLocks noChangeAspect="1"/>
          </p:cNvPicPr>
          <p:nvPr/>
        </p:nvPicPr>
        <p:blipFill>
          <a:blip r:embed="rId4"/>
          <a:stretch>
            <a:fillRect/>
          </a:stretch>
        </p:blipFill>
        <p:spPr>
          <a:xfrm>
            <a:off x="530156" y="3970321"/>
            <a:ext cx="1417443" cy="2004234"/>
          </a:xfrm>
          <a:prstGeom prst="rect">
            <a:avLst/>
          </a:prstGeom>
          <a:ln w="31750">
            <a:solidFill>
              <a:schemeClr val="tx1"/>
            </a:solidFill>
          </a:ln>
        </p:spPr>
      </p:pic>
    </p:spTree>
    <p:extLst>
      <p:ext uri="{BB962C8B-B14F-4D97-AF65-F5344CB8AC3E}">
        <p14:creationId xmlns:p14="http://schemas.microsoft.com/office/powerpoint/2010/main" val="335347814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387361" y="2050665"/>
            <a:ext cx="8455152" cy="3925668"/>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Example Complete Streets Features 2015 released by ESRI Redlands.</a:t>
            </a:r>
          </a:p>
          <a:p>
            <a:pPr marL="285750" indent="-285750">
              <a:spcBef>
                <a:spcPts val="1500"/>
              </a:spcBef>
              <a:buFont typeface="Arial"/>
              <a:buChar char="•"/>
              <a:tabLst>
                <a:tab pos="365760" algn="l"/>
              </a:tabLst>
            </a:pPr>
            <a:r>
              <a:rPr lang="en-US" dirty="0">
                <a:solidFill>
                  <a:srgbClr val="004B82"/>
                </a:solidFill>
                <a:latin typeface="+mn-lt"/>
              </a:rPr>
              <a:t>Comprised of the following Start Rules:</a:t>
            </a:r>
          </a:p>
          <a:p>
            <a:pPr>
              <a:spcBef>
                <a:spcPts val="1500"/>
              </a:spcBef>
              <a:tabLst>
                <a:tab pos="365760" algn="l"/>
              </a:tabLst>
            </a:pPr>
            <a:r>
              <a:rPr lang="en-US" dirty="0">
                <a:solidFill>
                  <a:srgbClr val="004B82"/>
                </a:solidFill>
                <a:latin typeface="+mn-lt"/>
              </a:rPr>
              <a:t>			Street								Junction</a:t>
            </a:r>
          </a:p>
          <a:p>
            <a:pPr>
              <a:spcBef>
                <a:spcPts val="600"/>
              </a:spcBef>
              <a:tabLst>
                <a:tab pos="365760" algn="l"/>
              </a:tabLst>
            </a:pPr>
            <a:r>
              <a:rPr lang="en-US" dirty="0">
                <a:solidFill>
                  <a:srgbClr val="004B82"/>
                </a:solidFill>
                <a:latin typeface="+mn-lt"/>
              </a:rPr>
              <a:t>			Bridge Crossing						</a:t>
            </a:r>
            <a:r>
              <a:rPr lang="en-US" dirty="0" err="1">
                <a:solidFill>
                  <a:srgbClr val="004B82"/>
                </a:solidFill>
                <a:latin typeface="+mn-lt"/>
              </a:rPr>
              <a:t>Median_TreeSplit</a:t>
            </a:r>
            <a:endParaRPr lang="en-US" dirty="0">
              <a:solidFill>
                <a:srgbClr val="004B82"/>
              </a:solidFill>
              <a:latin typeface="+mn-lt"/>
            </a:endParaRPr>
          </a:p>
          <a:p>
            <a:pPr>
              <a:spcBef>
                <a:spcPts val="600"/>
              </a:spcBef>
              <a:tabLst>
                <a:tab pos="365760" algn="l"/>
              </a:tabLst>
            </a:pPr>
            <a:r>
              <a:rPr lang="en-US" dirty="0">
                <a:solidFill>
                  <a:srgbClr val="004B82"/>
                </a:solidFill>
                <a:latin typeface="+mn-lt"/>
              </a:rPr>
              <a:t>			Crossing								Roundabout</a:t>
            </a:r>
          </a:p>
          <a:p>
            <a:pPr>
              <a:spcBef>
                <a:spcPts val="600"/>
              </a:spcBef>
              <a:tabLst>
                <a:tab pos="365760" algn="l"/>
              </a:tabLst>
            </a:pPr>
            <a:r>
              <a:rPr lang="en-US" dirty="0">
                <a:solidFill>
                  <a:srgbClr val="004B82"/>
                </a:solidFill>
                <a:latin typeface="+mn-lt"/>
              </a:rPr>
              <a:t>			Freeway								</a:t>
            </a:r>
            <a:r>
              <a:rPr lang="en-US" dirty="0" err="1">
                <a:solidFill>
                  <a:srgbClr val="004B82"/>
                </a:solidFill>
                <a:latin typeface="+mn-lt"/>
              </a:rPr>
              <a:t>RoundaboutIsland</a:t>
            </a:r>
            <a:endParaRPr lang="en-US" dirty="0">
              <a:solidFill>
                <a:srgbClr val="004B82"/>
              </a:solidFill>
              <a:latin typeface="+mn-lt"/>
            </a:endParaRPr>
          </a:p>
          <a:p>
            <a:pPr>
              <a:spcBef>
                <a:spcPts val="600"/>
              </a:spcBef>
              <a:tabLst>
                <a:tab pos="365760" algn="l"/>
              </a:tabLst>
            </a:pPr>
            <a:r>
              <a:rPr lang="en-US" dirty="0">
                <a:solidFill>
                  <a:srgbClr val="004B82"/>
                </a:solidFill>
                <a:latin typeface="+mn-lt"/>
              </a:rPr>
              <a:t>			Freeway Entry							Sidewalk</a:t>
            </a:r>
          </a:p>
          <a:p>
            <a:pPr>
              <a:spcBef>
                <a:spcPts val="600"/>
              </a:spcBef>
              <a:tabLst>
                <a:tab pos="365760" algn="l"/>
              </a:tabLst>
            </a:pPr>
            <a:r>
              <a:rPr lang="en-US" dirty="0">
                <a:solidFill>
                  <a:srgbClr val="004B82"/>
                </a:solidFill>
                <a:latin typeface="+mn-lt"/>
              </a:rPr>
              <a:t>			Joint</a:t>
            </a:r>
          </a:p>
          <a:p>
            <a:pPr marL="285750" lvl="0" indent="-285750">
              <a:spcBef>
                <a:spcPts val="1500"/>
              </a:spcBef>
              <a:buFont typeface="Arial"/>
              <a:buChar char="•"/>
              <a:tabLst>
                <a:tab pos="365760" algn="l"/>
              </a:tabLst>
            </a:pPr>
            <a:r>
              <a:rPr lang="en-US" dirty="0">
                <a:solidFill>
                  <a:srgbClr val="004B82"/>
                </a:solidFill>
                <a:latin typeface="Calibri"/>
              </a:rPr>
              <a:t>Based on the Rule different look and different set of parameters.</a:t>
            </a:r>
          </a:p>
          <a:p>
            <a:pPr marL="285750" lvl="0" indent="-285750">
              <a:spcBef>
                <a:spcPts val="1500"/>
              </a:spcBef>
              <a:buFont typeface="Arial"/>
              <a:buChar char="•"/>
              <a:tabLst>
                <a:tab pos="365760" algn="l"/>
              </a:tabLst>
            </a:pPr>
            <a:r>
              <a:rPr lang="en-US" dirty="0">
                <a:solidFill>
                  <a:srgbClr val="004B82"/>
                </a:solidFill>
                <a:latin typeface="Calibri"/>
              </a:rPr>
              <a:t>The Streets Rule has an extensive set of parameters as shown in the next 2 slides.</a:t>
            </a:r>
          </a:p>
          <a:p>
            <a:pPr>
              <a:spcBef>
                <a:spcPts val="600"/>
              </a:spcBef>
              <a:tabLst>
                <a:tab pos="365760" algn="l"/>
              </a:tabLst>
            </a:pPr>
            <a:endParaRPr lang="en-US" dirty="0">
              <a:solidFill>
                <a:srgbClr val="004B82"/>
              </a:solidFill>
              <a:latin typeface="+mn-lt"/>
            </a:endParaRPr>
          </a:p>
        </p:txBody>
      </p:sp>
      <p:sp>
        <p:nvSpPr>
          <p:cNvPr id="10" name="TextBox 9"/>
          <p:cNvSpPr txBox="1"/>
          <p:nvPr/>
        </p:nvSpPr>
        <p:spPr>
          <a:xfrm>
            <a:off x="387361" y="1361661"/>
            <a:ext cx="6092952" cy="400110"/>
          </a:xfrm>
          <a:prstGeom prst="rect">
            <a:avLst/>
          </a:prstGeom>
          <a:noFill/>
        </p:spPr>
        <p:txBody>
          <a:bodyPr wrap="square" rtlCol="0">
            <a:spAutoFit/>
          </a:bodyPr>
          <a:lstStyle/>
          <a:p>
            <a:r>
              <a:rPr lang="en-US" sz="2000" b="1" dirty="0" err="1">
                <a:solidFill>
                  <a:srgbClr val="004B82"/>
                </a:solidFill>
                <a:latin typeface="+mj-lt"/>
              </a:rPr>
              <a:t>Esri</a:t>
            </a:r>
            <a:r>
              <a:rPr lang="en-US" sz="2000" b="1" dirty="0">
                <a:solidFill>
                  <a:srgbClr val="004B82"/>
                </a:solidFill>
                <a:latin typeface="+mj-lt"/>
              </a:rPr>
              <a:t> Rule File for Streets – </a:t>
            </a:r>
            <a:r>
              <a:rPr lang="en-US" sz="2000" b="1" dirty="0" err="1">
                <a:solidFill>
                  <a:srgbClr val="004B82"/>
                </a:solidFill>
                <a:latin typeface="+mj-lt"/>
              </a:rPr>
              <a:t>Complete_Street.cga</a:t>
            </a:r>
            <a:endParaRPr lang="en-US" sz="2000" b="1" dirty="0">
              <a:solidFill>
                <a:srgbClr val="004B82"/>
              </a:solidFill>
              <a:latin typeface="+mj-lt"/>
            </a:endParaRPr>
          </a:p>
        </p:txBody>
      </p:sp>
      <p:sp>
        <p:nvSpPr>
          <p:cNvPr id="6" name="Title 1">
            <a:extLst>
              <a:ext uri="{FF2B5EF4-FFF2-40B4-BE49-F238E27FC236}">
                <a16:creationId xmlns:a16="http://schemas.microsoft.com/office/drawing/2014/main" id="{2ED6F9D8-3238-44C4-8329-11DBED4E380E}"/>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73382308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6" name="Title 1">
            <a:extLst>
              <a:ext uri="{FF2B5EF4-FFF2-40B4-BE49-F238E27FC236}">
                <a16:creationId xmlns:a16="http://schemas.microsoft.com/office/drawing/2014/main" id="{AEDA0DFA-7EB9-455C-9EAC-4FA2A819753D}"/>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F1E74414-7531-47DF-A4ED-B843C5E72968}"/>
              </a:ext>
            </a:extLst>
          </p:cNvPr>
          <p:cNvPicPr>
            <a:picLocks noChangeAspect="1"/>
          </p:cNvPicPr>
          <p:nvPr/>
        </p:nvPicPr>
        <p:blipFill>
          <a:blip r:embed="rId3"/>
          <a:stretch>
            <a:fillRect/>
          </a:stretch>
        </p:blipFill>
        <p:spPr>
          <a:xfrm>
            <a:off x="377687" y="1097280"/>
            <a:ext cx="2296947" cy="5135358"/>
          </a:xfrm>
          <a:prstGeom prst="rect">
            <a:avLst/>
          </a:prstGeom>
        </p:spPr>
      </p:pic>
      <p:pic>
        <p:nvPicPr>
          <p:cNvPr id="9" name="Picture 8">
            <a:extLst>
              <a:ext uri="{FF2B5EF4-FFF2-40B4-BE49-F238E27FC236}">
                <a16:creationId xmlns:a16="http://schemas.microsoft.com/office/drawing/2014/main" id="{303DD936-DF22-4680-ADA5-D5341EF2A32F}"/>
              </a:ext>
            </a:extLst>
          </p:cNvPr>
          <p:cNvPicPr>
            <a:picLocks noChangeAspect="1"/>
          </p:cNvPicPr>
          <p:nvPr/>
        </p:nvPicPr>
        <p:blipFill>
          <a:blip r:embed="rId4"/>
          <a:stretch>
            <a:fillRect/>
          </a:stretch>
        </p:blipFill>
        <p:spPr>
          <a:xfrm>
            <a:off x="3531692" y="1097279"/>
            <a:ext cx="2246495" cy="5138928"/>
          </a:xfrm>
          <a:prstGeom prst="rect">
            <a:avLst/>
          </a:prstGeom>
        </p:spPr>
      </p:pic>
      <p:pic>
        <p:nvPicPr>
          <p:cNvPr id="13" name="Picture 12">
            <a:extLst>
              <a:ext uri="{FF2B5EF4-FFF2-40B4-BE49-F238E27FC236}">
                <a16:creationId xmlns:a16="http://schemas.microsoft.com/office/drawing/2014/main" id="{7D959876-4E92-40AF-94C2-9F61484B4E46}"/>
              </a:ext>
            </a:extLst>
          </p:cNvPr>
          <p:cNvPicPr>
            <a:picLocks noChangeAspect="1"/>
          </p:cNvPicPr>
          <p:nvPr/>
        </p:nvPicPr>
        <p:blipFill>
          <a:blip r:embed="rId5"/>
          <a:stretch>
            <a:fillRect/>
          </a:stretch>
        </p:blipFill>
        <p:spPr>
          <a:xfrm>
            <a:off x="6545566" y="1097279"/>
            <a:ext cx="2313953" cy="5138928"/>
          </a:xfrm>
          <a:prstGeom prst="rect">
            <a:avLst/>
          </a:prstGeom>
        </p:spPr>
      </p:pic>
    </p:spTree>
    <p:extLst>
      <p:ext uri="{BB962C8B-B14F-4D97-AF65-F5344CB8AC3E}">
        <p14:creationId xmlns:p14="http://schemas.microsoft.com/office/powerpoint/2010/main" val="28297451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DEB54A2C-49DB-42A9-852C-418F1225FC07}"/>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3" name="Picture 2">
            <a:extLst>
              <a:ext uri="{FF2B5EF4-FFF2-40B4-BE49-F238E27FC236}">
                <a16:creationId xmlns:a16="http://schemas.microsoft.com/office/drawing/2014/main" id="{64863CD3-B85A-4D04-8B02-BA74733952E6}"/>
              </a:ext>
            </a:extLst>
          </p:cNvPr>
          <p:cNvPicPr>
            <a:picLocks noChangeAspect="1"/>
          </p:cNvPicPr>
          <p:nvPr/>
        </p:nvPicPr>
        <p:blipFill>
          <a:blip r:embed="rId3"/>
          <a:stretch>
            <a:fillRect/>
          </a:stretch>
        </p:blipFill>
        <p:spPr>
          <a:xfrm>
            <a:off x="381000" y="1097279"/>
            <a:ext cx="2302469" cy="5138928"/>
          </a:xfrm>
          <a:prstGeom prst="rect">
            <a:avLst/>
          </a:prstGeom>
        </p:spPr>
      </p:pic>
      <p:pic>
        <p:nvPicPr>
          <p:cNvPr id="6" name="Picture 5">
            <a:extLst>
              <a:ext uri="{FF2B5EF4-FFF2-40B4-BE49-F238E27FC236}">
                <a16:creationId xmlns:a16="http://schemas.microsoft.com/office/drawing/2014/main" id="{F2894CED-5E63-4F59-B052-EE249B75A2A5}"/>
              </a:ext>
            </a:extLst>
          </p:cNvPr>
          <p:cNvPicPr>
            <a:picLocks noChangeAspect="1"/>
          </p:cNvPicPr>
          <p:nvPr/>
        </p:nvPicPr>
        <p:blipFill>
          <a:blip r:embed="rId4"/>
          <a:stretch>
            <a:fillRect/>
          </a:stretch>
        </p:blipFill>
        <p:spPr>
          <a:xfrm>
            <a:off x="3529584" y="1093966"/>
            <a:ext cx="2297336" cy="5138928"/>
          </a:xfrm>
          <a:prstGeom prst="rect">
            <a:avLst/>
          </a:prstGeom>
        </p:spPr>
      </p:pic>
      <p:pic>
        <p:nvPicPr>
          <p:cNvPr id="12" name="Picture 11">
            <a:extLst>
              <a:ext uri="{FF2B5EF4-FFF2-40B4-BE49-F238E27FC236}">
                <a16:creationId xmlns:a16="http://schemas.microsoft.com/office/drawing/2014/main" id="{270EE232-E73A-43C7-A27A-84FC7A13C9F2}"/>
              </a:ext>
            </a:extLst>
          </p:cNvPr>
          <p:cNvPicPr>
            <a:picLocks noChangeAspect="1"/>
          </p:cNvPicPr>
          <p:nvPr/>
        </p:nvPicPr>
        <p:blipFill>
          <a:blip r:embed="rId5"/>
          <a:stretch>
            <a:fillRect/>
          </a:stretch>
        </p:blipFill>
        <p:spPr>
          <a:xfrm>
            <a:off x="6543083" y="1093966"/>
            <a:ext cx="2296117" cy="5138928"/>
          </a:xfrm>
          <a:prstGeom prst="rect">
            <a:avLst/>
          </a:prstGeom>
        </p:spPr>
      </p:pic>
      <p:sp>
        <p:nvSpPr>
          <p:cNvPr id="2" name="Arrow: Right 1">
            <a:extLst>
              <a:ext uri="{FF2B5EF4-FFF2-40B4-BE49-F238E27FC236}">
                <a16:creationId xmlns:a16="http://schemas.microsoft.com/office/drawing/2014/main" id="{84A3DD1D-346F-4C9B-A649-E03AFE616F4C}"/>
              </a:ext>
            </a:extLst>
          </p:cNvPr>
          <p:cNvSpPr/>
          <p:nvPr/>
        </p:nvSpPr>
        <p:spPr>
          <a:xfrm>
            <a:off x="2942903" y="2514600"/>
            <a:ext cx="457200" cy="3048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104420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1" name="Title 1">
            <a:extLst>
              <a:ext uri="{FF2B5EF4-FFF2-40B4-BE49-F238E27FC236}">
                <a16:creationId xmlns:a16="http://schemas.microsoft.com/office/drawing/2014/main" id="{04B17AA3-04DA-4488-9418-48E1ECF1501E}"/>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3" name="Picture 2">
            <a:extLst>
              <a:ext uri="{FF2B5EF4-FFF2-40B4-BE49-F238E27FC236}">
                <a16:creationId xmlns:a16="http://schemas.microsoft.com/office/drawing/2014/main" id="{62DFA22B-5DD0-43B6-9098-ADBD04AA7DC5}"/>
              </a:ext>
            </a:extLst>
          </p:cNvPr>
          <p:cNvPicPr>
            <a:picLocks noChangeAspect="1"/>
          </p:cNvPicPr>
          <p:nvPr/>
        </p:nvPicPr>
        <p:blipFill>
          <a:blip r:embed="rId3"/>
          <a:stretch>
            <a:fillRect/>
          </a:stretch>
        </p:blipFill>
        <p:spPr>
          <a:xfrm>
            <a:off x="381000" y="1600200"/>
            <a:ext cx="1295512" cy="4587638"/>
          </a:xfrm>
          <a:prstGeom prst="rect">
            <a:avLst/>
          </a:prstGeom>
        </p:spPr>
      </p:pic>
      <p:pic>
        <p:nvPicPr>
          <p:cNvPr id="6" name="Picture 5">
            <a:extLst>
              <a:ext uri="{FF2B5EF4-FFF2-40B4-BE49-F238E27FC236}">
                <a16:creationId xmlns:a16="http://schemas.microsoft.com/office/drawing/2014/main" id="{22FA138D-6BDB-4CEA-A5C9-9C511F07C709}"/>
              </a:ext>
            </a:extLst>
          </p:cNvPr>
          <p:cNvPicPr>
            <a:picLocks noChangeAspect="1"/>
          </p:cNvPicPr>
          <p:nvPr/>
        </p:nvPicPr>
        <p:blipFill>
          <a:blip r:embed="rId4"/>
          <a:stretch>
            <a:fillRect/>
          </a:stretch>
        </p:blipFill>
        <p:spPr>
          <a:xfrm>
            <a:off x="1993790" y="1600200"/>
            <a:ext cx="1280271" cy="4587638"/>
          </a:xfrm>
          <a:prstGeom prst="rect">
            <a:avLst/>
          </a:prstGeom>
        </p:spPr>
      </p:pic>
      <p:pic>
        <p:nvPicPr>
          <p:cNvPr id="12" name="Picture 11">
            <a:extLst>
              <a:ext uri="{FF2B5EF4-FFF2-40B4-BE49-F238E27FC236}">
                <a16:creationId xmlns:a16="http://schemas.microsoft.com/office/drawing/2014/main" id="{31F707D4-936C-4AD5-AFB8-42C0F88EB76E}"/>
              </a:ext>
            </a:extLst>
          </p:cNvPr>
          <p:cNvPicPr>
            <a:picLocks noChangeAspect="1"/>
          </p:cNvPicPr>
          <p:nvPr/>
        </p:nvPicPr>
        <p:blipFill>
          <a:blip r:embed="rId5"/>
          <a:stretch>
            <a:fillRect/>
          </a:stretch>
        </p:blipFill>
        <p:spPr>
          <a:xfrm>
            <a:off x="3751007" y="1600200"/>
            <a:ext cx="1409822" cy="4595258"/>
          </a:xfrm>
          <a:prstGeom prst="rect">
            <a:avLst/>
          </a:prstGeom>
        </p:spPr>
      </p:pic>
      <p:pic>
        <p:nvPicPr>
          <p:cNvPr id="14" name="Picture 13">
            <a:extLst>
              <a:ext uri="{FF2B5EF4-FFF2-40B4-BE49-F238E27FC236}">
                <a16:creationId xmlns:a16="http://schemas.microsoft.com/office/drawing/2014/main" id="{E8729748-EAD4-4096-9887-D22F0C87837F}"/>
              </a:ext>
            </a:extLst>
          </p:cNvPr>
          <p:cNvPicPr>
            <a:picLocks noChangeAspect="1"/>
          </p:cNvPicPr>
          <p:nvPr/>
        </p:nvPicPr>
        <p:blipFill>
          <a:blip r:embed="rId6"/>
          <a:stretch>
            <a:fillRect/>
          </a:stretch>
        </p:blipFill>
        <p:spPr>
          <a:xfrm>
            <a:off x="5674239" y="1584959"/>
            <a:ext cx="1265030" cy="4602879"/>
          </a:xfrm>
          <a:prstGeom prst="rect">
            <a:avLst/>
          </a:prstGeom>
        </p:spPr>
      </p:pic>
      <p:pic>
        <p:nvPicPr>
          <p:cNvPr id="18" name="Picture 17">
            <a:extLst>
              <a:ext uri="{FF2B5EF4-FFF2-40B4-BE49-F238E27FC236}">
                <a16:creationId xmlns:a16="http://schemas.microsoft.com/office/drawing/2014/main" id="{3EAC1D39-0074-4E8E-8F69-C51F0CBEE504}"/>
              </a:ext>
            </a:extLst>
          </p:cNvPr>
          <p:cNvPicPr>
            <a:picLocks noChangeAspect="1"/>
          </p:cNvPicPr>
          <p:nvPr/>
        </p:nvPicPr>
        <p:blipFill>
          <a:blip r:embed="rId7"/>
          <a:stretch>
            <a:fillRect/>
          </a:stretch>
        </p:blipFill>
        <p:spPr>
          <a:xfrm>
            <a:off x="7467600" y="1568394"/>
            <a:ext cx="1287892" cy="4595258"/>
          </a:xfrm>
          <a:prstGeom prst="rect">
            <a:avLst/>
          </a:prstGeom>
        </p:spPr>
      </p:pic>
      <p:sp>
        <p:nvSpPr>
          <p:cNvPr id="19" name="TextBox 18">
            <a:extLst>
              <a:ext uri="{FF2B5EF4-FFF2-40B4-BE49-F238E27FC236}">
                <a16:creationId xmlns:a16="http://schemas.microsoft.com/office/drawing/2014/main" id="{BB5F499A-420D-431F-9A05-388B5C4B59C4}"/>
              </a:ext>
            </a:extLst>
          </p:cNvPr>
          <p:cNvSpPr txBox="1"/>
          <p:nvPr/>
        </p:nvSpPr>
        <p:spPr>
          <a:xfrm>
            <a:off x="384048" y="1042136"/>
            <a:ext cx="8455152" cy="400110"/>
          </a:xfrm>
          <a:prstGeom prst="rect">
            <a:avLst/>
          </a:prstGeom>
          <a:noFill/>
        </p:spPr>
        <p:txBody>
          <a:bodyPr wrap="square" rtlCol="0">
            <a:spAutoFit/>
          </a:bodyPr>
          <a:lstStyle/>
          <a:p>
            <a:r>
              <a:rPr lang="en-US" sz="2000" b="1" dirty="0" err="1">
                <a:solidFill>
                  <a:srgbClr val="004B82"/>
                </a:solidFill>
                <a:latin typeface="+mj-lt"/>
              </a:rPr>
              <a:t>Esri</a:t>
            </a:r>
            <a:r>
              <a:rPr lang="en-US" sz="2000" b="1" dirty="0">
                <a:solidFill>
                  <a:srgbClr val="004B82"/>
                </a:solidFill>
                <a:latin typeface="+mj-lt"/>
              </a:rPr>
              <a:t> Rule File for Streets – </a:t>
            </a:r>
            <a:r>
              <a:rPr lang="en-US" sz="2000" b="1" dirty="0" err="1">
                <a:solidFill>
                  <a:srgbClr val="004B82"/>
                </a:solidFill>
                <a:latin typeface="+mj-lt"/>
              </a:rPr>
              <a:t>Complete_Street.cga</a:t>
            </a:r>
            <a:r>
              <a:rPr lang="en-US" sz="2000" b="1" dirty="0">
                <a:solidFill>
                  <a:srgbClr val="004B82"/>
                </a:solidFill>
                <a:latin typeface="+mj-lt"/>
              </a:rPr>
              <a:t> – Available Tree Names</a:t>
            </a:r>
          </a:p>
        </p:txBody>
      </p:sp>
    </p:spTree>
    <p:extLst>
      <p:ext uri="{BB962C8B-B14F-4D97-AF65-F5344CB8AC3E}">
        <p14:creationId xmlns:p14="http://schemas.microsoft.com/office/powerpoint/2010/main" val="290699347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81000" y="1197097"/>
            <a:ext cx="2831481" cy="400110"/>
          </a:xfrm>
          <a:prstGeom prst="rect">
            <a:avLst/>
          </a:prstGeom>
          <a:noFill/>
        </p:spPr>
        <p:txBody>
          <a:bodyPr wrap="none" rtlCol="0">
            <a:spAutoFit/>
          </a:bodyPr>
          <a:lstStyle/>
          <a:p>
            <a:r>
              <a:rPr lang="en-US" sz="2000" b="1" dirty="0">
                <a:solidFill>
                  <a:srgbClr val="004B82"/>
                </a:solidFill>
                <a:latin typeface="+mj-lt"/>
              </a:rPr>
              <a:t>Various Design Scenarios</a:t>
            </a:r>
          </a:p>
        </p:txBody>
      </p:sp>
      <p:sp>
        <p:nvSpPr>
          <p:cNvPr id="7" name="Title 1">
            <a:extLst>
              <a:ext uri="{FF2B5EF4-FFF2-40B4-BE49-F238E27FC236}">
                <a16:creationId xmlns:a16="http://schemas.microsoft.com/office/drawing/2014/main" id="{99DE3809-DD9F-4C31-AB09-7EA593E108ED}"/>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3" name="Picture 2">
            <a:extLst>
              <a:ext uri="{FF2B5EF4-FFF2-40B4-BE49-F238E27FC236}">
                <a16:creationId xmlns:a16="http://schemas.microsoft.com/office/drawing/2014/main" id="{056E1C10-5C93-4C01-AF62-95D865F82DEE}"/>
              </a:ext>
            </a:extLst>
          </p:cNvPr>
          <p:cNvPicPr>
            <a:picLocks noChangeAspect="1"/>
          </p:cNvPicPr>
          <p:nvPr/>
        </p:nvPicPr>
        <p:blipFill>
          <a:blip r:embed="rId3"/>
          <a:stretch>
            <a:fillRect/>
          </a:stretch>
        </p:blipFill>
        <p:spPr>
          <a:xfrm>
            <a:off x="384048" y="2819400"/>
            <a:ext cx="2595102" cy="3257839"/>
          </a:xfrm>
          <a:prstGeom prst="rect">
            <a:avLst/>
          </a:prstGeom>
          <a:ln w="31750">
            <a:solidFill>
              <a:schemeClr val="tx1"/>
            </a:solidFill>
          </a:ln>
        </p:spPr>
      </p:pic>
      <p:pic>
        <p:nvPicPr>
          <p:cNvPr id="6" name="Picture 5">
            <a:extLst>
              <a:ext uri="{FF2B5EF4-FFF2-40B4-BE49-F238E27FC236}">
                <a16:creationId xmlns:a16="http://schemas.microsoft.com/office/drawing/2014/main" id="{D1DB33F6-ED6A-4417-AC8B-4696CCAE2FE1}"/>
              </a:ext>
            </a:extLst>
          </p:cNvPr>
          <p:cNvPicPr>
            <a:picLocks noChangeAspect="1"/>
          </p:cNvPicPr>
          <p:nvPr/>
        </p:nvPicPr>
        <p:blipFill>
          <a:blip r:embed="rId4"/>
          <a:stretch>
            <a:fillRect/>
          </a:stretch>
        </p:blipFill>
        <p:spPr>
          <a:xfrm>
            <a:off x="3276600" y="2819399"/>
            <a:ext cx="2623438" cy="3257839"/>
          </a:xfrm>
          <a:prstGeom prst="rect">
            <a:avLst/>
          </a:prstGeom>
          <a:ln w="31750">
            <a:solidFill>
              <a:schemeClr val="tx1"/>
            </a:solidFill>
          </a:ln>
        </p:spPr>
      </p:pic>
      <p:pic>
        <p:nvPicPr>
          <p:cNvPr id="12" name="Picture 11">
            <a:extLst>
              <a:ext uri="{FF2B5EF4-FFF2-40B4-BE49-F238E27FC236}">
                <a16:creationId xmlns:a16="http://schemas.microsoft.com/office/drawing/2014/main" id="{4DB7AF95-D4AA-468B-82CF-B8D1F1BBAD66}"/>
              </a:ext>
            </a:extLst>
          </p:cNvPr>
          <p:cNvPicPr>
            <a:picLocks noChangeAspect="1"/>
          </p:cNvPicPr>
          <p:nvPr/>
        </p:nvPicPr>
        <p:blipFill>
          <a:blip r:embed="rId5"/>
          <a:stretch>
            <a:fillRect/>
          </a:stretch>
        </p:blipFill>
        <p:spPr>
          <a:xfrm>
            <a:off x="6191975" y="2819401"/>
            <a:ext cx="2647226" cy="3257838"/>
          </a:xfrm>
          <a:prstGeom prst="rect">
            <a:avLst/>
          </a:prstGeom>
          <a:ln w="31750">
            <a:solidFill>
              <a:schemeClr val="tx1"/>
            </a:solidFill>
          </a:ln>
        </p:spPr>
      </p:pic>
      <p:sp>
        <p:nvSpPr>
          <p:cNvPr id="14" name="Title 1">
            <a:extLst>
              <a:ext uri="{FF2B5EF4-FFF2-40B4-BE49-F238E27FC236}">
                <a16:creationId xmlns:a16="http://schemas.microsoft.com/office/drawing/2014/main" id="{B5D40F58-80FE-468B-8BA5-6A84A169EA0B}"/>
              </a:ext>
            </a:extLst>
          </p:cNvPr>
          <p:cNvSpPr txBox="1">
            <a:spLocks/>
          </p:cNvSpPr>
          <p:nvPr/>
        </p:nvSpPr>
        <p:spPr>
          <a:xfrm>
            <a:off x="384049" y="1710320"/>
            <a:ext cx="8455152" cy="855721"/>
          </a:xfrm>
          <a:prstGeom prst="rect">
            <a:avLst/>
          </a:prstGeom>
        </p:spPr>
        <p:txBody>
          <a:bodyPr>
            <a:noAutofit/>
          </a:bodyPr>
          <a:lstStyle/>
          <a:p>
            <a:pPr algn="ctr">
              <a:tabLst>
                <a:tab pos="365760" algn="l"/>
              </a:tabLst>
            </a:pPr>
            <a:r>
              <a:rPr lang="en-US" dirty="0">
                <a:solidFill>
                  <a:srgbClr val="004B82"/>
                </a:solidFill>
                <a:latin typeface="+mn-lt"/>
              </a:rPr>
              <a:t>By adjusting the values of the Complete Street parameters the user is able to quickly generate various design scenarios.  In this example, (a) no median, (b) median with planting and (c) a median with barrier and shoulder and side street parking are shown.</a:t>
            </a:r>
          </a:p>
        </p:txBody>
      </p:sp>
    </p:spTree>
    <p:extLst>
      <p:ext uri="{BB962C8B-B14F-4D97-AF65-F5344CB8AC3E}">
        <p14:creationId xmlns:p14="http://schemas.microsoft.com/office/powerpoint/2010/main" val="252964454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8342719-CA74-441A-8F19-E4C1D733EA51}"/>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43CDD1B-1EBB-45ED-BEA4-95479EB40955}"/>
              </a:ext>
            </a:extLst>
          </p:cNvPr>
          <p:cNvSpPr txBox="1">
            <a:spLocks/>
          </p:cNvSpPr>
          <p:nvPr/>
        </p:nvSpPr>
        <p:spPr>
          <a:xfrm>
            <a:off x="387361" y="2050665"/>
            <a:ext cx="8455152" cy="3925668"/>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Example Redlands Redevelopment 2015 released by ESRI Redlands.</a:t>
            </a:r>
          </a:p>
          <a:p>
            <a:pPr marL="285750" indent="-285750">
              <a:spcBef>
                <a:spcPts val="1500"/>
              </a:spcBef>
              <a:buFont typeface="Arial"/>
              <a:buChar char="•"/>
              <a:tabLst>
                <a:tab pos="365760" algn="l"/>
              </a:tabLst>
            </a:pPr>
            <a:r>
              <a:rPr lang="en-US" dirty="0">
                <a:solidFill>
                  <a:srgbClr val="004B82"/>
                </a:solidFill>
                <a:latin typeface="+mn-lt"/>
              </a:rPr>
              <a:t>Comprised of a number of Rule Files</a:t>
            </a:r>
          </a:p>
          <a:p>
            <a:pPr marL="285750" lvl="0" indent="-285750">
              <a:spcBef>
                <a:spcPts val="1500"/>
              </a:spcBef>
              <a:buFont typeface="Arial"/>
              <a:buChar char="•"/>
              <a:tabLst>
                <a:tab pos="365760" algn="l"/>
              </a:tabLst>
            </a:pPr>
            <a:r>
              <a:rPr lang="en-US" dirty="0">
                <a:solidFill>
                  <a:srgbClr val="004B82"/>
                </a:solidFill>
                <a:latin typeface="Calibri"/>
              </a:rPr>
              <a:t>Based on the Rule different look and different set of parameters.</a:t>
            </a:r>
          </a:p>
          <a:p>
            <a:pPr marL="285750" lvl="0" indent="-285750">
              <a:spcBef>
                <a:spcPts val="1500"/>
              </a:spcBef>
              <a:buFont typeface="Arial"/>
              <a:buChar char="•"/>
              <a:tabLst>
                <a:tab pos="365760" algn="l"/>
              </a:tabLst>
            </a:pPr>
            <a:r>
              <a:rPr lang="en-US" dirty="0">
                <a:solidFill>
                  <a:srgbClr val="004B82"/>
                </a:solidFill>
                <a:latin typeface="Calibri"/>
              </a:rPr>
              <a:t>Included with the Redlands Redevelopment Example.</a:t>
            </a:r>
          </a:p>
          <a:p>
            <a:pPr marL="285750" lvl="0" indent="-285750">
              <a:spcBef>
                <a:spcPts val="1500"/>
              </a:spcBef>
              <a:buFont typeface="Arial"/>
              <a:buChar char="•"/>
              <a:tabLst>
                <a:tab pos="365760" algn="l"/>
              </a:tabLst>
            </a:pPr>
            <a:r>
              <a:rPr lang="en-US" dirty="0">
                <a:solidFill>
                  <a:srgbClr val="004B82"/>
                </a:solidFill>
                <a:latin typeface="Calibri"/>
              </a:rPr>
              <a:t>Comprised of the following Start Rules:</a:t>
            </a:r>
          </a:p>
          <a:p>
            <a:pPr lvl="0">
              <a:spcBef>
                <a:spcPts val="1500"/>
              </a:spcBef>
              <a:tabLst>
                <a:tab pos="365760" algn="l"/>
              </a:tabLst>
            </a:pPr>
            <a:r>
              <a:rPr lang="en-US" dirty="0">
                <a:solidFill>
                  <a:srgbClr val="004B82"/>
                </a:solidFill>
                <a:latin typeface="Calibri"/>
              </a:rPr>
              <a:t>			Footprint				Parcel			Lot</a:t>
            </a:r>
          </a:p>
          <a:p>
            <a:pPr marL="285750" indent="-285750">
              <a:spcBef>
                <a:spcPts val="1500"/>
              </a:spcBef>
              <a:buFont typeface="Arial" panose="020B0604020202020204" pitchFamily="34" charset="0"/>
              <a:buChar char="•"/>
              <a:tabLst>
                <a:tab pos="365760" algn="l"/>
              </a:tabLst>
            </a:pPr>
            <a:r>
              <a:rPr lang="en-US" dirty="0">
                <a:solidFill>
                  <a:srgbClr val="004B82"/>
                </a:solidFill>
                <a:latin typeface="Calibri"/>
              </a:rPr>
              <a:t>The Building Construction Rule has an extensive set of parameters as shown in the next 2 slides. </a:t>
            </a:r>
          </a:p>
          <a:p>
            <a:pPr>
              <a:spcBef>
                <a:spcPts val="600"/>
              </a:spcBef>
              <a:tabLst>
                <a:tab pos="365760" algn="l"/>
              </a:tabLst>
            </a:pPr>
            <a:endParaRPr lang="en-US" dirty="0">
              <a:solidFill>
                <a:srgbClr val="004B82"/>
              </a:solidFill>
              <a:latin typeface="+mn-lt"/>
            </a:endParaRPr>
          </a:p>
        </p:txBody>
      </p:sp>
      <p:sp>
        <p:nvSpPr>
          <p:cNvPr id="9" name="TextBox 8">
            <a:extLst>
              <a:ext uri="{FF2B5EF4-FFF2-40B4-BE49-F238E27FC236}">
                <a16:creationId xmlns:a16="http://schemas.microsoft.com/office/drawing/2014/main" id="{BF0EDAD3-9286-4F11-B7A6-BB6D265D9CA7}"/>
              </a:ext>
            </a:extLst>
          </p:cNvPr>
          <p:cNvSpPr txBox="1"/>
          <p:nvPr/>
        </p:nvSpPr>
        <p:spPr>
          <a:xfrm>
            <a:off x="387361" y="1361661"/>
            <a:ext cx="6092952" cy="400110"/>
          </a:xfrm>
          <a:prstGeom prst="rect">
            <a:avLst/>
          </a:prstGeom>
          <a:noFill/>
        </p:spPr>
        <p:txBody>
          <a:bodyPr wrap="square" rtlCol="0">
            <a:spAutoFit/>
          </a:bodyPr>
          <a:lstStyle/>
          <a:p>
            <a:r>
              <a:rPr lang="en-US" sz="2000" b="1" dirty="0" err="1">
                <a:solidFill>
                  <a:srgbClr val="004B82"/>
                </a:solidFill>
                <a:latin typeface="+mj-lt"/>
              </a:rPr>
              <a:t>Esri</a:t>
            </a:r>
            <a:r>
              <a:rPr lang="en-US" sz="2000" b="1" dirty="0">
                <a:solidFill>
                  <a:srgbClr val="004B82"/>
                </a:solidFill>
                <a:latin typeface="+mj-lt"/>
              </a:rPr>
              <a:t> Rule File for Buildings – 3D_City_Design_Rules</a:t>
            </a:r>
          </a:p>
        </p:txBody>
      </p:sp>
      <p:sp>
        <p:nvSpPr>
          <p:cNvPr id="12" name="Title 1">
            <a:extLst>
              <a:ext uri="{FF2B5EF4-FFF2-40B4-BE49-F238E27FC236}">
                <a16:creationId xmlns:a16="http://schemas.microsoft.com/office/drawing/2014/main" id="{8670DE77-288B-45B6-B220-B66EA9D79A34}"/>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25630347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2A6FA6-986C-4F1E-8C86-9329211BC0D6}"/>
              </a:ext>
            </a:extLst>
          </p:cNvPr>
          <p:cNvPicPr>
            <a:picLocks noChangeAspect="1"/>
          </p:cNvPicPr>
          <p:nvPr/>
        </p:nvPicPr>
        <p:blipFill>
          <a:blip r:embed="rId3"/>
          <a:stretch>
            <a:fillRect/>
          </a:stretch>
        </p:blipFill>
        <p:spPr>
          <a:xfrm>
            <a:off x="381000" y="1097280"/>
            <a:ext cx="2320252" cy="5138928"/>
          </a:xfrm>
          <a:prstGeom prst="rect">
            <a:avLst/>
          </a:prstGeom>
          <a:ln w="31750">
            <a:solidFill>
              <a:schemeClr val="tx1"/>
            </a:solidFill>
          </a:ln>
        </p:spPr>
      </p:pic>
      <p:cxnSp>
        <p:nvCxnSpPr>
          <p:cNvPr id="11" name="Straight Connector 10">
            <a:extLst>
              <a:ext uri="{FF2B5EF4-FFF2-40B4-BE49-F238E27FC236}">
                <a16:creationId xmlns:a16="http://schemas.microsoft.com/office/drawing/2014/main" id="{31FB1F2F-5C9E-4A6F-BF60-9834FF2C350C}"/>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12" name="Title 1">
            <a:extLst>
              <a:ext uri="{FF2B5EF4-FFF2-40B4-BE49-F238E27FC236}">
                <a16:creationId xmlns:a16="http://schemas.microsoft.com/office/drawing/2014/main" id="{C1277879-1AAB-4AA5-A5DA-23FAC549370B}"/>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6" name="Picture 5">
            <a:extLst>
              <a:ext uri="{FF2B5EF4-FFF2-40B4-BE49-F238E27FC236}">
                <a16:creationId xmlns:a16="http://schemas.microsoft.com/office/drawing/2014/main" id="{DBD3E4A0-AFB7-4A81-A866-25C9F2973101}"/>
              </a:ext>
            </a:extLst>
          </p:cNvPr>
          <p:cNvPicPr>
            <a:picLocks noChangeAspect="1"/>
          </p:cNvPicPr>
          <p:nvPr/>
        </p:nvPicPr>
        <p:blipFill>
          <a:blip r:embed="rId4"/>
          <a:stretch>
            <a:fillRect/>
          </a:stretch>
        </p:blipFill>
        <p:spPr>
          <a:xfrm>
            <a:off x="3449974" y="1097280"/>
            <a:ext cx="2320252" cy="5138928"/>
          </a:xfrm>
          <a:prstGeom prst="rect">
            <a:avLst/>
          </a:prstGeom>
          <a:ln w="31750">
            <a:solidFill>
              <a:schemeClr val="tx1"/>
            </a:solidFill>
          </a:ln>
        </p:spPr>
      </p:pic>
      <p:pic>
        <p:nvPicPr>
          <p:cNvPr id="13" name="Picture 12">
            <a:extLst>
              <a:ext uri="{FF2B5EF4-FFF2-40B4-BE49-F238E27FC236}">
                <a16:creationId xmlns:a16="http://schemas.microsoft.com/office/drawing/2014/main" id="{31478D80-94A8-41D0-B63D-C0ECE7C4096C}"/>
              </a:ext>
            </a:extLst>
          </p:cNvPr>
          <p:cNvPicPr>
            <a:picLocks noChangeAspect="1"/>
          </p:cNvPicPr>
          <p:nvPr/>
        </p:nvPicPr>
        <p:blipFill>
          <a:blip r:embed="rId5"/>
          <a:stretch>
            <a:fillRect/>
          </a:stretch>
        </p:blipFill>
        <p:spPr>
          <a:xfrm>
            <a:off x="6553323" y="1097280"/>
            <a:ext cx="2285877" cy="5138928"/>
          </a:xfrm>
          <a:prstGeom prst="rect">
            <a:avLst/>
          </a:prstGeom>
          <a:ln w="31750">
            <a:solidFill>
              <a:schemeClr val="tx1"/>
            </a:solidFill>
          </a:ln>
        </p:spPr>
      </p:pic>
      <p:sp>
        <p:nvSpPr>
          <p:cNvPr id="7" name="Arrow: Right 6">
            <a:extLst>
              <a:ext uri="{FF2B5EF4-FFF2-40B4-BE49-F238E27FC236}">
                <a16:creationId xmlns:a16="http://schemas.microsoft.com/office/drawing/2014/main" id="{C75D1381-4E3D-42B7-879F-346EA5374A9E}"/>
              </a:ext>
            </a:extLst>
          </p:cNvPr>
          <p:cNvSpPr/>
          <p:nvPr/>
        </p:nvSpPr>
        <p:spPr>
          <a:xfrm>
            <a:off x="2828989" y="3200400"/>
            <a:ext cx="457200" cy="3048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5523460"/>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5DE4EDD-405F-4E39-A639-4155E6C4C6A7}"/>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51B3778-F1F2-4481-9C08-7A685DE5F501}"/>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5" name="Picture 4">
            <a:extLst>
              <a:ext uri="{FF2B5EF4-FFF2-40B4-BE49-F238E27FC236}">
                <a16:creationId xmlns:a16="http://schemas.microsoft.com/office/drawing/2014/main" id="{21722E3D-C3B4-407B-89F2-48093841E039}"/>
              </a:ext>
            </a:extLst>
          </p:cNvPr>
          <p:cNvPicPr>
            <a:picLocks noChangeAspect="1"/>
          </p:cNvPicPr>
          <p:nvPr/>
        </p:nvPicPr>
        <p:blipFill>
          <a:blip r:embed="rId3"/>
          <a:stretch>
            <a:fillRect/>
          </a:stretch>
        </p:blipFill>
        <p:spPr>
          <a:xfrm>
            <a:off x="381000" y="1097280"/>
            <a:ext cx="2308793" cy="5138928"/>
          </a:xfrm>
          <a:prstGeom prst="rect">
            <a:avLst/>
          </a:prstGeom>
          <a:ln w="31750">
            <a:solidFill>
              <a:schemeClr val="tx1"/>
            </a:solidFill>
          </a:ln>
        </p:spPr>
      </p:pic>
      <p:pic>
        <p:nvPicPr>
          <p:cNvPr id="9" name="Picture 8">
            <a:extLst>
              <a:ext uri="{FF2B5EF4-FFF2-40B4-BE49-F238E27FC236}">
                <a16:creationId xmlns:a16="http://schemas.microsoft.com/office/drawing/2014/main" id="{3051B4AF-6D20-494B-A528-F1B029008F63}"/>
              </a:ext>
            </a:extLst>
          </p:cNvPr>
          <p:cNvPicPr>
            <a:picLocks noChangeAspect="1"/>
          </p:cNvPicPr>
          <p:nvPr/>
        </p:nvPicPr>
        <p:blipFill>
          <a:blip r:embed="rId4"/>
          <a:stretch>
            <a:fillRect/>
          </a:stretch>
        </p:blipFill>
        <p:spPr>
          <a:xfrm>
            <a:off x="3478894" y="1097280"/>
            <a:ext cx="2297336" cy="5138928"/>
          </a:xfrm>
          <a:prstGeom prst="rect">
            <a:avLst/>
          </a:prstGeom>
          <a:ln w="31750">
            <a:solidFill>
              <a:schemeClr val="tx1"/>
            </a:solidFill>
          </a:ln>
        </p:spPr>
      </p:pic>
      <p:pic>
        <p:nvPicPr>
          <p:cNvPr id="12" name="Picture 11">
            <a:extLst>
              <a:ext uri="{FF2B5EF4-FFF2-40B4-BE49-F238E27FC236}">
                <a16:creationId xmlns:a16="http://schemas.microsoft.com/office/drawing/2014/main" id="{CB3F9661-33D7-4476-8592-8CB93418BEFC}"/>
              </a:ext>
            </a:extLst>
          </p:cNvPr>
          <p:cNvPicPr>
            <a:picLocks noChangeAspect="1"/>
          </p:cNvPicPr>
          <p:nvPr/>
        </p:nvPicPr>
        <p:blipFill>
          <a:blip r:embed="rId5"/>
          <a:stretch>
            <a:fillRect/>
          </a:stretch>
        </p:blipFill>
        <p:spPr>
          <a:xfrm>
            <a:off x="6518949" y="1097280"/>
            <a:ext cx="2320251" cy="5138928"/>
          </a:xfrm>
          <a:prstGeom prst="rect">
            <a:avLst/>
          </a:prstGeom>
          <a:ln w="31750">
            <a:solidFill>
              <a:schemeClr val="tx1"/>
            </a:solidFill>
          </a:ln>
        </p:spPr>
      </p:pic>
    </p:spTree>
    <p:extLst>
      <p:ext uri="{BB962C8B-B14F-4D97-AF65-F5344CB8AC3E}">
        <p14:creationId xmlns:p14="http://schemas.microsoft.com/office/powerpoint/2010/main" val="13909559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E78434A2-E6B6-4B3C-A355-81A4199EB8A6}"/>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F8E417A-13B9-47F5-A9CC-599997EB724F}"/>
              </a:ext>
            </a:extLst>
          </p:cNvPr>
          <p:cNvSpPr txBox="1">
            <a:spLocks/>
          </p:cNvSpPr>
          <p:nvPr/>
        </p:nvSpPr>
        <p:spPr>
          <a:xfrm>
            <a:off x="387361" y="2050665"/>
            <a:ext cx="4260839" cy="1454535"/>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Offers 14 Building Styles.</a:t>
            </a:r>
          </a:p>
          <a:p>
            <a:pPr marL="285750" indent="-285750">
              <a:spcBef>
                <a:spcPts val="1500"/>
              </a:spcBef>
              <a:buFont typeface="Arial"/>
              <a:buChar char="•"/>
              <a:tabLst>
                <a:tab pos="365760" algn="l"/>
              </a:tabLst>
            </a:pPr>
            <a:r>
              <a:rPr lang="en-US" dirty="0">
                <a:solidFill>
                  <a:srgbClr val="004B82"/>
                </a:solidFill>
                <a:latin typeface="+mn-lt"/>
              </a:rPr>
              <a:t>Mixed Use, Residential and Office</a:t>
            </a:r>
          </a:p>
          <a:p>
            <a:pPr marL="285750" lvl="0" indent="-285750">
              <a:spcBef>
                <a:spcPts val="1500"/>
              </a:spcBef>
              <a:buFont typeface="Arial"/>
              <a:buChar char="•"/>
              <a:tabLst>
                <a:tab pos="365760" algn="l"/>
              </a:tabLst>
            </a:pPr>
            <a:r>
              <a:rPr lang="en-US" dirty="0">
                <a:solidFill>
                  <a:srgbClr val="004B82"/>
                </a:solidFill>
                <a:latin typeface="Calibri"/>
              </a:rPr>
              <a:t>Accounts for Green construction.</a:t>
            </a:r>
          </a:p>
          <a:p>
            <a:pPr>
              <a:spcBef>
                <a:spcPts val="600"/>
              </a:spcBef>
              <a:tabLst>
                <a:tab pos="365760" algn="l"/>
              </a:tabLst>
            </a:pPr>
            <a:endParaRPr lang="en-US" dirty="0">
              <a:solidFill>
                <a:srgbClr val="004B82"/>
              </a:solidFill>
              <a:latin typeface="+mn-lt"/>
            </a:endParaRPr>
          </a:p>
        </p:txBody>
      </p:sp>
      <p:sp>
        <p:nvSpPr>
          <p:cNvPr id="9" name="TextBox 8">
            <a:extLst>
              <a:ext uri="{FF2B5EF4-FFF2-40B4-BE49-F238E27FC236}">
                <a16:creationId xmlns:a16="http://schemas.microsoft.com/office/drawing/2014/main" id="{3733B104-4903-4360-9C4A-8B22BD8DBADD}"/>
              </a:ext>
            </a:extLst>
          </p:cNvPr>
          <p:cNvSpPr txBox="1"/>
          <p:nvPr/>
        </p:nvSpPr>
        <p:spPr>
          <a:xfrm>
            <a:off x="387360" y="1361661"/>
            <a:ext cx="8451839" cy="400110"/>
          </a:xfrm>
          <a:prstGeom prst="rect">
            <a:avLst/>
          </a:prstGeom>
          <a:noFill/>
        </p:spPr>
        <p:txBody>
          <a:bodyPr wrap="square" rtlCol="0">
            <a:spAutoFit/>
          </a:bodyPr>
          <a:lstStyle/>
          <a:p>
            <a:r>
              <a:rPr lang="en-US" sz="2000" b="1" dirty="0">
                <a:solidFill>
                  <a:srgbClr val="004B82"/>
                </a:solidFill>
                <a:latin typeface="+mj-lt"/>
              </a:rPr>
              <a:t>Facade Construction Parameter for the Building Construction Rule </a:t>
            </a:r>
          </a:p>
        </p:txBody>
      </p:sp>
      <p:sp>
        <p:nvSpPr>
          <p:cNvPr id="11" name="Title 1">
            <a:extLst>
              <a:ext uri="{FF2B5EF4-FFF2-40B4-BE49-F238E27FC236}">
                <a16:creationId xmlns:a16="http://schemas.microsoft.com/office/drawing/2014/main" id="{47241AA3-6A74-429A-94CF-1A9E3928075C}"/>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5" name="Picture 4">
            <a:extLst>
              <a:ext uri="{FF2B5EF4-FFF2-40B4-BE49-F238E27FC236}">
                <a16:creationId xmlns:a16="http://schemas.microsoft.com/office/drawing/2014/main" id="{9B03C0AA-B4DF-4E65-B750-477352657795}"/>
              </a:ext>
            </a:extLst>
          </p:cNvPr>
          <p:cNvPicPr>
            <a:picLocks noChangeAspect="1"/>
          </p:cNvPicPr>
          <p:nvPr/>
        </p:nvPicPr>
        <p:blipFill>
          <a:blip r:embed="rId3"/>
          <a:stretch>
            <a:fillRect/>
          </a:stretch>
        </p:blipFill>
        <p:spPr>
          <a:xfrm>
            <a:off x="6934200" y="2077169"/>
            <a:ext cx="1638442" cy="2621507"/>
          </a:xfrm>
          <a:prstGeom prst="rect">
            <a:avLst/>
          </a:prstGeom>
          <a:ln w="31750">
            <a:solidFill>
              <a:schemeClr val="tx1"/>
            </a:solidFill>
          </a:ln>
        </p:spPr>
      </p:pic>
    </p:spTree>
    <p:extLst>
      <p:ext uri="{BB962C8B-B14F-4D97-AF65-F5344CB8AC3E}">
        <p14:creationId xmlns:p14="http://schemas.microsoft.com/office/powerpoint/2010/main" val="157564188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37C799F-B256-48CE-92FA-39084F8150D1}"/>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96775C6-C027-4B99-A369-BE0B07BE53C1}"/>
              </a:ext>
            </a:extLst>
          </p:cNvPr>
          <p:cNvSpPr txBox="1"/>
          <p:nvPr/>
        </p:nvSpPr>
        <p:spPr>
          <a:xfrm>
            <a:off x="387360" y="1361661"/>
            <a:ext cx="8451839" cy="400110"/>
          </a:xfrm>
          <a:prstGeom prst="rect">
            <a:avLst/>
          </a:prstGeom>
          <a:noFill/>
        </p:spPr>
        <p:txBody>
          <a:bodyPr wrap="square" rtlCol="0">
            <a:spAutoFit/>
          </a:bodyPr>
          <a:lstStyle/>
          <a:p>
            <a:r>
              <a:rPr lang="en-US" sz="2000" b="1" dirty="0">
                <a:solidFill>
                  <a:srgbClr val="004B82"/>
                </a:solidFill>
                <a:latin typeface="+mj-lt"/>
              </a:rPr>
              <a:t>Facade Building Styles 1 through 5 for the Building Construction Rule </a:t>
            </a:r>
          </a:p>
        </p:txBody>
      </p:sp>
      <p:sp>
        <p:nvSpPr>
          <p:cNvPr id="9" name="Title 1">
            <a:extLst>
              <a:ext uri="{FF2B5EF4-FFF2-40B4-BE49-F238E27FC236}">
                <a16:creationId xmlns:a16="http://schemas.microsoft.com/office/drawing/2014/main" id="{B9C0F8DA-0E84-49A2-89FA-2344A46F0843}"/>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5" name="Picture 4">
            <a:extLst>
              <a:ext uri="{FF2B5EF4-FFF2-40B4-BE49-F238E27FC236}">
                <a16:creationId xmlns:a16="http://schemas.microsoft.com/office/drawing/2014/main" id="{BFA7C609-F30C-4396-A2FD-523D6A73AA63}"/>
              </a:ext>
            </a:extLst>
          </p:cNvPr>
          <p:cNvPicPr>
            <a:picLocks noChangeAspect="1"/>
          </p:cNvPicPr>
          <p:nvPr/>
        </p:nvPicPr>
        <p:blipFill>
          <a:blip r:embed="rId3"/>
          <a:stretch>
            <a:fillRect/>
          </a:stretch>
        </p:blipFill>
        <p:spPr>
          <a:xfrm>
            <a:off x="387361" y="2000270"/>
            <a:ext cx="8451839" cy="2885648"/>
          </a:xfrm>
          <a:prstGeom prst="rect">
            <a:avLst/>
          </a:prstGeom>
          <a:ln w="31750">
            <a:solidFill>
              <a:schemeClr val="tx1"/>
            </a:solidFill>
          </a:ln>
        </p:spPr>
      </p:pic>
      <p:sp>
        <p:nvSpPr>
          <p:cNvPr id="12" name="Title 1">
            <a:extLst>
              <a:ext uri="{FF2B5EF4-FFF2-40B4-BE49-F238E27FC236}">
                <a16:creationId xmlns:a16="http://schemas.microsoft.com/office/drawing/2014/main" id="{1D8CF283-2CB2-4EEC-B97E-2DB4F1304EFE}"/>
              </a:ext>
            </a:extLst>
          </p:cNvPr>
          <p:cNvSpPr txBox="1">
            <a:spLocks/>
          </p:cNvSpPr>
          <p:nvPr/>
        </p:nvSpPr>
        <p:spPr>
          <a:xfrm>
            <a:off x="7581900" y="5029200"/>
            <a:ext cx="1257300" cy="1033649"/>
          </a:xfrm>
          <a:prstGeom prst="rect">
            <a:avLst/>
          </a:prstGeom>
        </p:spPr>
        <p:txBody>
          <a:bodyPr>
            <a:noAutofit/>
          </a:bodyPr>
          <a:lstStyle/>
          <a:p>
            <a:pPr>
              <a:spcBef>
                <a:spcPts val="600"/>
              </a:spcBef>
              <a:tabLst>
                <a:tab pos="365760" algn="l"/>
              </a:tabLst>
            </a:pPr>
            <a:r>
              <a:rPr lang="en-US" dirty="0">
                <a:solidFill>
                  <a:srgbClr val="004B82"/>
                </a:solidFill>
                <a:latin typeface="+mn-lt"/>
              </a:rPr>
              <a:t>Redlands_Mixed_Use_Eco_2</a:t>
            </a:r>
          </a:p>
        </p:txBody>
      </p:sp>
      <p:sp>
        <p:nvSpPr>
          <p:cNvPr id="13" name="Title 1">
            <a:extLst>
              <a:ext uri="{FF2B5EF4-FFF2-40B4-BE49-F238E27FC236}">
                <a16:creationId xmlns:a16="http://schemas.microsoft.com/office/drawing/2014/main" id="{BBCD4234-FFEA-49ED-BEDD-A743BAF94A7B}"/>
              </a:ext>
            </a:extLst>
          </p:cNvPr>
          <p:cNvSpPr txBox="1">
            <a:spLocks/>
          </p:cNvSpPr>
          <p:nvPr/>
        </p:nvSpPr>
        <p:spPr>
          <a:xfrm>
            <a:off x="754480" y="5029200"/>
            <a:ext cx="1295400" cy="838200"/>
          </a:xfrm>
          <a:prstGeom prst="rect">
            <a:avLst/>
          </a:prstGeom>
        </p:spPr>
        <p:txBody>
          <a:bodyPr>
            <a:noAutofit/>
          </a:bodyPr>
          <a:lstStyle/>
          <a:p>
            <a:pPr>
              <a:spcBef>
                <a:spcPts val="600"/>
              </a:spcBef>
              <a:tabLst>
                <a:tab pos="365760" algn="l"/>
              </a:tabLst>
            </a:pPr>
            <a:r>
              <a:rPr lang="en-US" dirty="0">
                <a:solidFill>
                  <a:srgbClr val="004B82"/>
                </a:solidFill>
                <a:latin typeface="+mn-lt"/>
              </a:rPr>
              <a:t>Redlands_Mixed_Use_1</a:t>
            </a:r>
          </a:p>
        </p:txBody>
      </p:sp>
      <p:sp>
        <p:nvSpPr>
          <p:cNvPr id="14" name="Title 1">
            <a:extLst>
              <a:ext uri="{FF2B5EF4-FFF2-40B4-BE49-F238E27FC236}">
                <a16:creationId xmlns:a16="http://schemas.microsoft.com/office/drawing/2014/main" id="{A90EBA02-FCC3-44A0-866B-17D1E48128A0}"/>
              </a:ext>
            </a:extLst>
          </p:cNvPr>
          <p:cNvSpPr txBox="1">
            <a:spLocks/>
          </p:cNvSpPr>
          <p:nvPr/>
        </p:nvSpPr>
        <p:spPr>
          <a:xfrm>
            <a:off x="2786137" y="5029200"/>
            <a:ext cx="1295400" cy="1295400"/>
          </a:xfrm>
          <a:prstGeom prst="rect">
            <a:avLst/>
          </a:prstGeom>
        </p:spPr>
        <p:txBody>
          <a:bodyPr>
            <a:noAutofit/>
          </a:bodyPr>
          <a:lstStyle/>
          <a:p>
            <a:pPr>
              <a:spcBef>
                <a:spcPts val="600"/>
              </a:spcBef>
              <a:tabLst>
                <a:tab pos="365760" algn="l"/>
              </a:tabLst>
            </a:pPr>
            <a:r>
              <a:rPr lang="en-US" dirty="0">
                <a:solidFill>
                  <a:srgbClr val="004B82"/>
                </a:solidFill>
                <a:latin typeface="+mn-lt"/>
              </a:rPr>
              <a:t>Redlands_Mixed_Use_Green_Building_1</a:t>
            </a:r>
          </a:p>
        </p:txBody>
      </p:sp>
      <p:sp>
        <p:nvSpPr>
          <p:cNvPr id="15" name="Title 1">
            <a:extLst>
              <a:ext uri="{FF2B5EF4-FFF2-40B4-BE49-F238E27FC236}">
                <a16:creationId xmlns:a16="http://schemas.microsoft.com/office/drawing/2014/main" id="{F89518B5-F7CC-4F03-9CD9-8331C05CEC56}"/>
              </a:ext>
            </a:extLst>
          </p:cNvPr>
          <p:cNvSpPr txBox="1">
            <a:spLocks/>
          </p:cNvSpPr>
          <p:nvPr/>
        </p:nvSpPr>
        <p:spPr>
          <a:xfrm>
            <a:off x="4447761" y="5029200"/>
            <a:ext cx="1330187" cy="1033649"/>
          </a:xfrm>
          <a:prstGeom prst="rect">
            <a:avLst/>
          </a:prstGeom>
        </p:spPr>
        <p:txBody>
          <a:bodyPr>
            <a:noAutofit/>
          </a:bodyPr>
          <a:lstStyle/>
          <a:p>
            <a:pPr>
              <a:spcBef>
                <a:spcPts val="600"/>
              </a:spcBef>
              <a:tabLst>
                <a:tab pos="365760" algn="l"/>
              </a:tabLst>
            </a:pPr>
            <a:r>
              <a:rPr lang="en-US" dirty="0">
                <a:solidFill>
                  <a:srgbClr val="004B82"/>
                </a:solidFill>
                <a:latin typeface="+mn-lt"/>
              </a:rPr>
              <a:t>Redlands_Mixed_Use_2</a:t>
            </a:r>
          </a:p>
        </p:txBody>
      </p:sp>
      <p:sp>
        <p:nvSpPr>
          <p:cNvPr id="16" name="Title 1">
            <a:extLst>
              <a:ext uri="{FF2B5EF4-FFF2-40B4-BE49-F238E27FC236}">
                <a16:creationId xmlns:a16="http://schemas.microsoft.com/office/drawing/2014/main" id="{3E6A83C2-BD28-43C5-983B-C7C0912D15BB}"/>
              </a:ext>
            </a:extLst>
          </p:cNvPr>
          <p:cNvSpPr txBox="1">
            <a:spLocks/>
          </p:cNvSpPr>
          <p:nvPr/>
        </p:nvSpPr>
        <p:spPr>
          <a:xfrm>
            <a:off x="5994952" y="5029200"/>
            <a:ext cx="1331843" cy="1033649"/>
          </a:xfrm>
          <a:prstGeom prst="rect">
            <a:avLst/>
          </a:prstGeom>
        </p:spPr>
        <p:txBody>
          <a:bodyPr>
            <a:noAutofit/>
          </a:bodyPr>
          <a:lstStyle/>
          <a:p>
            <a:pPr>
              <a:spcBef>
                <a:spcPts val="600"/>
              </a:spcBef>
              <a:tabLst>
                <a:tab pos="365760" algn="l"/>
              </a:tabLst>
            </a:pPr>
            <a:r>
              <a:rPr lang="en-US" dirty="0">
                <a:solidFill>
                  <a:srgbClr val="004B82"/>
                </a:solidFill>
                <a:latin typeface="+mn-lt"/>
              </a:rPr>
              <a:t>Redlands_Mixed_Use_3</a:t>
            </a:r>
          </a:p>
        </p:txBody>
      </p:sp>
    </p:spTree>
    <p:extLst>
      <p:ext uri="{BB962C8B-B14F-4D97-AF65-F5344CB8AC3E}">
        <p14:creationId xmlns:p14="http://schemas.microsoft.com/office/powerpoint/2010/main" val="184783385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53C8F7B-F088-4771-8F4C-13AF41FA5BEB}"/>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51948FA-64E2-45A6-B476-3BD4164ABD63}"/>
              </a:ext>
            </a:extLst>
          </p:cNvPr>
          <p:cNvSpPr txBox="1"/>
          <p:nvPr/>
        </p:nvSpPr>
        <p:spPr>
          <a:xfrm>
            <a:off x="387360" y="1361661"/>
            <a:ext cx="8451839" cy="400110"/>
          </a:xfrm>
          <a:prstGeom prst="rect">
            <a:avLst/>
          </a:prstGeom>
          <a:noFill/>
        </p:spPr>
        <p:txBody>
          <a:bodyPr wrap="square" rtlCol="0">
            <a:spAutoFit/>
          </a:bodyPr>
          <a:lstStyle/>
          <a:p>
            <a:r>
              <a:rPr lang="en-US" sz="2000" b="1" dirty="0">
                <a:solidFill>
                  <a:srgbClr val="004B82"/>
                </a:solidFill>
                <a:latin typeface="+mj-lt"/>
              </a:rPr>
              <a:t>Facade Building Styles 6 through 11 for the Building Construction Rule </a:t>
            </a:r>
          </a:p>
        </p:txBody>
      </p:sp>
      <p:sp>
        <p:nvSpPr>
          <p:cNvPr id="9" name="Title 1">
            <a:extLst>
              <a:ext uri="{FF2B5EF4-FFF2-40B4-BE49-F238E27FC236}">
                <a16:creationId xmlns:a16="http://schemas.microsoft.com/office/drawing/2014/main" id="{F48B9563-54EB-4876-87E9-7BB46F036701}"/>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5" name="Picture 4">
            <a:extLst>
              <a:ext uri="{FF2B5EF4-FFF2-40B4-BE49-F238E27FC236}">
                <a16:creationId xmlns:a16="http://schemas.microsoft.com/office/drawing/2014/main" id="{E2527D22-1494-4A32-9CDD-87E37284918B}"/>
              </a:ext>
            </a:extLst>
          </p:cNvPr>
          <p:cNvPicPr>
            <a:picLocks noChangeAspect="1"/>
          </p:cNvPicPr>
          <p:nvPr/>
        </p:nvPicPr>
        <p:blipFill>
          <a:blip r:embed="rId3"/>
          <a:stretch>
            <a:fillRect/>
          </a:stretch>
        </p:blipFill>
        <p:spPr>
          <a:xfrm>
            <a:off x="380999" y="2193057"/>
            <a:ext cx="8458201" cy="2494357"/>
          </a:xfrm>
          <a:prstGeom prst="rect">
            <a:avLst/>
          </a:prstGeom>
          <a:ln w="31750">
            <a:solidFill>
              <a:schemeClr val="tx1"/>
            </a:solidFill>
          </a:ln>
        </p:spPr>
      </p:pic>
      <p:sp>
        <p:nvSpPr>
          <p:cNvPr id="12" name="Title 1">
            <a:extLst>
              <a:ext uri="{FF2B5EF4-FFF2-40B4-BE49-F238E27FC236}">
                <a16:creationId xmlns:a16="http://schemas.microsoft.com/office/drawing/2014/main" id="{19219A5D-7886-46C3-A3C4-9C9BD8DEBF04}"/>
              </a:ext>
            </a:extLst>
          </p:cNvPr>
          <p:cNvSpPr txBox="1">
            <a:spLocks/>
          </p:cNvSpPr>
          <p:nvPr/>
        </p:nvSpPr>
        <p:spPr>
          <a:xfrm>
            <a:off x="7603434" y="5029200"/>
            <a:ext cx="1235766" cy="979365"/>
          </a:xfrm>
          <a:prstGeom prst="rect">
            <a:avLst/>
          </a:prstGeom>
        </p:spPr>
        <p:txBody>
          <a:bodyPr>
            <a:noAutofit/>
          </a:bodyPr>
          <a:lstStyle/>
          <a:p>
            <a:pPr>
              <a:spcBef>
                <a:spcPts val="600"/>
              </a:spcBef>
              <a:tabLst>
                <a:tab pos="365760" algn="l"/>
              </a:tabLst>
            </a:pPr>
            <a:r>
              <a:rPr lang="en-US" dirty="0">
                <a:solidFill>
                  <a:srgbClr val="004B82"/>
                </a:solidFill>
                <a:latin typeface="+mn-lt"/>
              </a:rPr>
              <a:t>Redlands_Residential_3</a:t>
            </a:r>
          </a:p>
        </p:txBody>
      </p:sp>
      <p:sp>
        <p:nvSpPr>
          <p:cNvPr id="13" name="Title 1">
            <a:extLst>
              <a:ext uri="{FF2B5EF4-FFF2-40B4-BE49-F238E27FC236}">
                <a16:creationId xmlns:a16="http://schemas.microsoft.com/office/drawing/2014/main" id="{C649379C-C2BF-421A-9C56-A047CE254353}"/>
              </a:ext>
            </a:extLst>
          </p:cNvPr>
          <p:cNvSpPr txBox="1">
            <a:spLocks/>
          </p:cNvSpPr>
          <p:nvPr/>
        </p:nvSpPr>
        <p:spPr>
          <a:xfrm>
            <a:off x="390674" y="5029200"/>
            <a:ext cx="1209526" cy="1219200"/>
          </a:xfrm>
          <a:prstGeom prst="rect">
            <a:avLst/>
          </a:prstGeom>
        </p:spPr>
        <p:txBody>
          <a:bodyPr>
            <a:noAutofit/>
          </a:bodyPr>
          <a:lstStyle/>
          <a:p>
            <a:pPr>
              <a:spcBef>
                <a:spcPts val="600"/>
              </a:spcBef>
              <a:tabLst>
                <a:tab pos="365760" algn="l"/>
              </a:tabLst>
            </a:pPr>
            <a:r>
              <a:rPr lang="en-US" dirty="0">
                <a:solidFill>
                  <a:srgbClr val="004B82"/>
                </a:solidFill>
                <a:latin typeface="+mn-lt"/>
              </a:rPr>
              <a:t>Redlands_Residential_1</a:t>
            </a:r>
          </a:p>
        </p:txBody>
      </p:sp>
      <p:sp>
        <p:nvSpPr>
          <p:cNvPr id="14" name="Title 1">
            <a:extLst>
              <a:ext uri="{FF2B5EF4-FFF2-40B4-BE49-F238E27FC236}">
                <a16:creationId xmlns:a16="http://schemas.microsoft.com/office/drawing/2014/main" id="{7142BEE5-11A2-4DC3-888F-63718756261D}"/>
              </a:ext>
            </a:extLst>
          </p:cNvPr>
          <p:cNvSpPr txBox="1">
            <a:spLocks/>
          </p:cNvSpPr>
          <p:nvPr/>
        </p:nvSpPr>
        <p:spPr>
          <a:xfrm>
            <a:off x="5181600" y="5029200"/>
            <a:ext cx="1066800" cy="1005456"/>
          </a:xfrm>
          <a:prstGeom prst="rect">
            <a:avLst/>
          </a:prstGeom>
        </p:spPr>
        <p:txBody>
          <a:bodyPr>
            <a:noAutofit/>
          </a:bodyPr>
          <a:lstStyle/>
          <a:p>
            <a:pPr>
              <a:spcBef>
                <a:spcPts val="600"/>
              </a:spcBef>
              <a:tabLst>
                <a:tab pos="365760" algn="l"/>
              </a:tabLst>
            </a:pPr>
            <a:r>
              <a:rPr lang="en-US" dirty="0">
                <a:solidFill>
                  <a:srgbClr val="004B82"/>
                </a:solidFill>
                <a:latin typeface="+mn-lt"/>
              </a:rPr>
              <a:t>Redlands_Office_1</a:t>
            </a:r>
          </a:p>
        </p:txBody>
      </p:sp>
      <p:sp>
        <p:nvSpPr>
          <p:cNvPr id="15" name="Title 1">
            <a:extLst>
              <a:ext uri="{FF2B5EF4-FFF2-40B4-BE49-F238E27FC236}">
                <a16:creationId xmlns:a16="http://schemas.microsoft.com/office/drawing/2014/main" id="{068751A3-86A9-430A-970F-BCB95C7D8E3B}"/>
              </a:ext>
            </a:extLst>
          </p:cNvPr>
          <p:cNvSpPr txBox="1">
            <a:spLocks/>
          </p:cNvSpPr>
          <p:nvPr/>
        </p:nvSpPr>
        <p:spPr>
          <a:xfrm>
            <a:off x="6248400" y="5029200"/>
            <a:ext cx="1295400" cy="1351763"/>
          </a:xfrm>
          <a:prstGeom prst="rect">
            <a:avLst/>
          </a:prstGeom>
        </p:spPr>
        <p:txBody>
          <a:bodyPr>
            <a:noAutofit/>
          </a:bodyPr>
          <a:lstStyle/>
          <a:p>
            <a:pPr>
              <a:spcBef>
                <a:spcPts val="600"/>
              </a:spcBef>
              <a:tabLst>
                <a:tab pos="365760" algn="l"/>
              </a:tabLst>
            </a:pPr>
            <a:r>
              <a:rPr lang="en-US" dirty="0" err="1">
                <a:solidFill>
                  <a:srgbClr val="004B82"/>
                </a:solidFill>
                <a:latin typeface="+mn-lt"/>
              </a:rPr>
              <a:t>Redlands_Mixed_Use_Green_Building</a:t>
            </a:r>
            <a:endParaRPr lang="en-US" dirty="0">
              <a:solidFill>
                <a:srgbClr val="004B82"/>
              </a:solidFill>
              <a:latin typeface="+mn-lt"/>
            </a:endParaRPr>
          </a:p>
        </p:txBody>
      </p:sp>
      <p:sp>
        <p:nvSpPr>
          <p:cNvPr id="16" name="Title 1">
            <a:extLst>
              <a:ext uri="{FF2B5EF4-FFF2-40B4-BE49-F238E27FC236}">
                <a16:creationId xmlns:a16="http://schemas.microsoft.com/office/drawing/2014/main" id="{EE89DB7F-F5CD-47AC-89CF-AD293ED85DDE}"/>
              </a:ext>
            </a:extLst>
          </p:cNvPr>
          <p:cNvSpPr txBox="1">
            <a:spLocks/>
          </p:cNvSpPr>
          <p:nvPr/>
        </p:nvSpPr>
        <p:spPr>
          <a:xfrm>
            <a:off x="3725517" y="5029200"/>
            <a:ext cx="1066800" cy="1064868"/>
          </a:xfrm>
          <a:prstGeom prst="rect">
            <a:avLst/>
          </a:prstGeom>
        </p:spPr>
        <p:txBody>
          <a:bodyPr>
            <a:noAutofit/>
          </a:bodyPr>
          <a:lstStyle/>
          <a:p>
            <a:pPr>
              <a:spcBef>
                <a:spcPts val="600"/>
              </a:spcBef>
              <a:tabLst>
                <a:tab pos="365760" algn="l"/>
              </a:tabLst>
            </a:pPr>
            <a:r>
              <a:rPr lang="en-US" dirty="0">
                <a:solidFill>
                  <a:srgbClr val="004B82"/>
                </a:solidFill>
                <a:latin typeface="+mn-lt"/>
              </a:rPr>
              <a:t>Redlands_Office_Eco_1</a:t>
            </a:r>
          </a:p>
        </p:txBody>
      </p:sp>
      <p:sp>
        <p:nvSpPr>
          <p:cNvPr id="19" name="Title 1">
            <a:extLst>
              <a:ext uri="{FF2B5EF4-FFF2-40B4-BE49-F238E27FC236}">
                <a16:creationId xmlns:a16="http://schemas.microsoft.com/office/drawing/2014/main" id="{6D45292E-D180-4285-872E-10A107323C9D}"/>
              </a:ext>
            </a:extLst>
          </p:cNvPr>
          <p:cNvSpPr txBox="1">
            <a:spLocks/>
          </p:cNvSpPr>
          <p:nvPr/>
        </p:nvSpPr>
        <p:spPr>
          <a:xfrm>
            <a:off x="2057400" y="5029200"/>
            <a:ext cx="1230796" cy="1088649"/>
          </a:xfrm>
          <a:prstGeom prst="rect">
            <a:avLst/>
          </a:prstGeom>
        </p:spPr>
        <p:txBody>
          <a:bodyPr>
            <a:noAutofit/>
          </a:bodyPr>
          <a:lstStyle/>
          <a:p>
            <a:pPr>
              <a:spcBef>
                <a:spcPts val="600"/>
              </a:spcBef>
              <a:tabLst>
                <a:tab pos="365760" algn="l"/>
              </a:tabLst>
            </a:pPr>
            <a:r>
              <a:rPr lang="en-US" dirty="0">
                <a:solidFill>
                  <a:srgbClr val="004B82"/>
                </a:solidFill>
                <a:latin typeface="+mn-lt"/>
              </a:rPr>
              <a:t>Redlands_Residential_2</a:t>
            </a:r>
          </a:p>
        </p:txBody>
      </p:sp>
    </p:spTree>
    <p:extLst>
      <p:ext uri="{BB962C8B-B14F-4D97-AF65-F5344CB8AC3E}">
        <p14:creationId xmlns:p14="http://schemas.microsoft.com/office/powerpoint/2010/main" val="12629037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79E1670-C691-40FF-BA72-BEE7B5F5843E}"/>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F7E97B0-72C3-4FB6-9077-4C281A469F1C}"/>
              </a:ext>
            </a:extLst>
          </p:cNvPr>
          <p:cNvSpPr txBox="1"/>
          <p:nvPr/>
        </p:nvSpPr>
        <p:spPr>
          <a:xfrm>
            <a:off x="387361" y="1361661"/>
            <a:ext cx="8451840" cy="400110"/>
          </a:xfrm>
          <a:prstGeom prst="rect">
            <a:avLst/>
          </a:prstGeom>
          <a:noFill/>
        </p:spPr>
        <p:txBody>
          <a:bodyPr wrap="square" rtlCol="0">
            <a:spAutoFit/>
          </a:bodyPr>
          <a:lstStyle/>
          <a:p>
            <a:r>
              <a:rPr lang="en-US" sz="2000" b="1" dirty="0">
                <a:solidFill>
                  <a:srgbClr val="004B82"/>
                </a:solidFill>
                <a:latin typeface="+mj-lt"/>
              </a:rPr>
              <a:t>Facade Building Styles 12 through 14 for the Building Construction Rule </a:t>
            </a:r>
          </a:p>
        </p:txBody>
      </p:sp>
      <p:sp>
        <p:nvSpPr>
          <p:cNvPr id="9" name="Title 1">
            <a:extLst>
              <a:ext uri="{FF2B5EF4-FFF2-40B4-BE49-F238E27FC236}">
                <a16:creationId xmlns:a16="http://schemas.microsoft.com/office/drawing/2014/main" id="{B39C3AC3-76D5-4D20-A5A7-8F7784B3E858}"/>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4" name="Picture 3">
            <a:extLst>
              <a:ext uri="{FF2B5EF4-FFF2-40B4-BE49-F238E27FC236}">
                <a16:creationId xmlns:a16="http://schemas.microsoft.com/office/drawing/2014/main" id="{A8CA068D-0E43-4AF9-9852-72DB74176805}"/>
              </a:ext>
            </a:extLst>
          </p:cNvPr>
          <p:cNvPicPr>
            <a:picLocks noChangeAspect="1"/>
          </p:cNvPicPr>
          <p:nvPr/>
        </p:nvPicPr>
        <p:blipFill>
          <a:blip r:embed="rId3"/>
          <a:stretch>
            <a:fillRect/>
          </a:stretch>
        </p:blipFill>
        <p:spPr>
          <a:xfrm>
            <a:off x="381001" y="2040204"/>
            <a:ext cx="8458200" cy="2802844"/>
          </a:xfrm>
          <a:prstGeom prst="rect">
            <a:avLst/>
          </a:prstGeom>
          <a:ln w="31750">
            <a:solidFill>
              <a:schemeClr val="tx1"/>
            </a:solidFill>
          </a:ln>
        </p:spPr>
      </p:pic>
      <p:sp>
        <p:nvSpPr>
          <p:cNvPr id="12" name="Title 1">
            <a:extLst>
              <a:ext uri="{FF2B5EF4-FFF2-40B4-BE49-F238E27FC236}">
                <a16:creationId xmlns:a16="http://schemas.microsoft.com/office/drawing/2014/main" id="{9F22CE14-B691-4207-AF27-CA6899841E14}"/>
              </a:ext>
            </a:extLst>
          </p:cNvPr>
          <p:cNvSpPr txBox="1">
            <a:spLocks/>
          </p:cNvSpPr>
          <p:nvPr/>
        </p:nvSpPr>
        <p:spPr>
          <a:xfrm>
            <a:off x="2895600" y="5029200"/>
            <a:ext cx="1981200" cy="454855"/>
          </a:xfrm>
          <a:prstGeom prst="rect">
            <a:avLst/>
          </a:prstGeom>
        </p:spPr>
        <p:txBody>
          <a:bodyPr>
            <a:noAutofit/>
          </a:bodyPr>
          <a:lstStyle/>
          <a:p>
            <a:pPr>
              <a:spcBef>
                <a:spcPts val="600"/>
              </a:spcBef>
              <a:tabLst>
                <a:tab pos="365760" algn="l"/>
              </a:tabLst>
            </a:pPr>
            <a:r>
              <a:rPr lang="en-US" dirty="0">
                <a:solidFill>
                  <a:srgbClr val="004B82"/>
                </a:solidFill>
                <a:latin typeface="+mn-lt"/>
              </a:rPr>
              <a:t>Redlands_Office_2</a:t>
            </a:r>
          </a:p>
        </p:txBody>
      </p:sp>
      <p:sp>
        <p:nvSpPr>
          <p:cNvPr id="13" name="Title 1">
            <a:extLst>
              <a:ext uri="{FF2B5EF4-FFF2-40B4-BE49-F238E27FC236}">
                <a16:creationId xmlns:a16="http://schemas.microsoft.com/office/drawing/2014/main" id="{68E0BD0B-E4A8-48E3-A59F-A91231DCAA19}"/>
              </a:ext>
            </a:extLst>
          </p:cNvPr>
          <p:cNvSpPr txBox="1">
            <a:spLocks/>
          </p:cNvSpPr>
          <p:nvPr/>
        </p:nvSpPr>
        <p:spPr>
          <a:xfrm>
            <a:off x="387361" y="5029200"/>
            <a:ext cx="2401957" cy="454855"/>
          </a:xfrm>
          <a:prstGeom prst="rect">
            <a:avLst/>
          </a:prstGeom>
        </p:spPr>
        <p:txBody>
          <a:bodyPr>
            <a:noAutofit/>
          </a:bodyPr>
          <a:lstStyle/>
          <a:p>
            <a:pPr>
              <a:spcBef>
                <a:spcPts val="600"/>
              </a:spcBef>
              <a:tabLst>
                <a:tab pos="365760" algn="l"/>
              </a:tabLst>
            </a:pPr>
            <a:r>
              <a:rPr lang="en-US" dirty="0">
                <a:solidFill>
                  <a:srgbClr val="004B82"/>
                </a:solidFill>
                <a:latin typeface="+mn-lt"/>
              </a:rPr>
              <a:t>Redlands_Residential_4</a:t>
            </a:r>
          </a:p>
        </p:txBody>
      </p:sp>
      <p:sp>
        <p:nvSpPr>
          <p:cNvPr id="14" name="Title 1">
            <a:extLst>
              <a:ext uri="{FF2B5EF4-FFF2-40B4-BE49-F238E27FC236}">
                <a16:creationId xmlns:a16="http://schemas.microsoft.com/office/drawing/2014/main" id="{6A53ECA5-39FE-47CA-A191-BC258CD0C13C}"/>
              </a:ext>
            </a:extLst>
          </p:cNvPr>
          <p:cNvSpPr txBox="1">
            <a:spLocks/>
          </p:cNvSpPr>
          <p:nvPr/>
        </p:nvSpPr>
        <p:spPr>
          <a:xfrm>
            <a:off x="6096000" y="5029200"/>
            <a:ext cx="2438400" cy="454855"/>
          </a:xfrm>
          <a:prstGeom prst="rect">
            <a:avLst/>
          </a:prstGeom>
        </p:spPr>
        <p:txBody>
          <a:bodyPr>
            <a:noAutofit/>
          </a:bodyPr>
          <a:lstStyle/>
          <a:p>
            <a:pPr>
              <a:spcBef>
                <a:spcPts val="600"/>
              </a:spcBef>
              <a:tabLst>
                <a:tab pos="365760" algn="l"/>
              </a:tabLst>
            </a:pPr>
            <a:r>
              <a:rPr lang="en-US" dirty="0">
                <a:solidFill>
                  <a:srgbClr val="004B82"/>
                </a:solidFill>
                <a:latin typeface="+mn-lt"/>
              </a:rPr>
              <a:t>Redlands_Residential_5</a:t>
            </a:r>
          </a:p>
        </p:txBody>
      </p:sp>
    </p:spTree>
    <p:extLst>
      <p:ext uri="{BB962C8B-B14F-4D97-AF65-F5344CB8AC3E}">
        <p14:creationId xmlns:p14="http://schemas.microsoft.com/office/powerpoint/2010/main" val="29352906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B6FC12B-04F8-4C68-BDCA-8BC8C476BA2B}"/>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BA354FE-77DF-4DB3-8F64-19F00FC58206}"/>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5" name="Picture 4">
            <a:extLst>
              <a:ext uri="{FF2B5EF4-FFF2-40B4-BE49-F238E27FC236}">
                <a16:creationId xmlns:a16="http://schemas.microsoft.com/office/drawing/2014/main" id="{E14D30DF-FA74-4F3F-9173-B8828A639B85}"/>
              </a:ext>
            </a:extLst>
          </p:cNvPr>
          <p:cNvPicPr>
            <a:picLocks noChangeAspect="1"/>
          </p:cNvPicPr>
          <p:nvPr/>
        </p:nvPicPr>
        <p:blipFill>
          <a:blip r:embed="rId3"/>
          <a:stretch>
            <a:fillRect/>
          </a:stretch>
        </p:blipFill>
        <p:spPr>
          <a:xfrm>
            <a:off x="381000" y="1143000"/>
            <a:ext cx="6858000" cy="5001700"/>
          </a:xfrm>
          <a:prstGeom prst="rect">
            <a:avLst/>
          </a:prstGeom>
          <a:ln w="31750">
            <a:solidFill>
              <a:schemeClr val="tx1"/>
            </a:solidFill>
          </a:ln>
        </p:spPr>
      </p:pic>
      <p:sp>
        <p:nvSpPr>
          <p:cNvPr id="11" name="Title 1">
            <a:extLst>
              <a:ext uri="{FF2B5EF4-FFF2-40B4-BE49-F238E27FC236}">
                <a16:creationId xmlns:a16="http://schemas.microsoft.com/office/drawing/2014/main" id="{1415E8F6-737E-41B5-A20D-2C4667A6E20E}"/>
              </a:ext>
            </a:extLst>
          </p:cNvPr>
          <p:cNvSpPr txBox="1">
            <a:spLocks/>
          </p:cNvSpPr>
          <p:nvPr/>
        </p:nvSpPr>
        <p:spPr>
          <a:xfrm>
            <a:off x="7315200" y="1143000"/>
            <a:ext cx="1600200" cy="5001700"/>
          </a:xfrm>
          <a:prstGeom prst="rect">
            <a:avLst/>
          </a:prstGeom>
        </p:spPr>
        <p:txBody>
          <a:bodyPr>
            <a:noAutofit/>
          </a:bodyPr>
          <a:lstStyle/>
          <a:p>
            <a:pPr>
              <a:spcBef>
                <a:spcPts val="600"/>
              </a:spcBef>
              <a:tabLst>
                <a:tab pos="365760" algn="l"/>
              </a:tabLst>
            </a:pPr>
            <a:r>
              <a:rPr lang="en-US" dirty="0">
                <a:solidFill>
                  <a:srgbClr val="004B82"/>
                </a:solidFill>
                <a:latin typeface="+mn-lt"/>
              </a:rPr>
              <a:t>Three Building Rule Files displayed in this view:</a:t>
            </a:r>
          </a:p>
          <a:p>
            <a:pPr>
              <a:spcBef>
                <a:spcPts val="600"/>
              </a:spcBef>
              <a:tabLst>
                <a:tab pos="365760" algn="l"/>
              </a:tabLst>
            </a:pPr>
            <a:endParaRPr lang="en-US" dirty="0">
              <a:solidFill>
                <a:srgbClr val="004B82"/>
              </a:solidFill>
              <a:latin typeface="+mn-lt"/>
            </a:endParaRPr>
          </a:p>
          <a:p>
            <a:pPr>
              <a:spcBef>
                <a:spcPts val="600"/>
              </a:spcBef>
              <a:tabLst>
                <a:tab pos="365760" algn="l"/>
              </a:tabLst>
            </a:pPr>
            <a:r>
              <a:rPr lang="en-US" dirty="0">
                <a:solidFill>
                  <a:srgbClr val="004B82"/>
                </a:solidFill>
                <a:latin typeface="+mn-lt"/>
              </a:rPr>
              <a:t>Generic Modern Buildings</a:t>
            </a:r>
          </a:p>
          <a:p>
            <a:pPr>
              <a:spcBef>
                <a:spcPts val="600"/>
              </a:spcBef>
              <a:tabLst>
                <a:tab pos="365760" algn="l"/>
              </a:tabLst>
            </a:pPr>
            <a:endParaRPr lang="en-US" dirty="0">
              <a:solidFill>
                <a:srgbClr val="004B82"/>
              </a:solidFill>
              <a:latin typeface="+mn-lt"/>
            </a:endParaRPr>
          </a:p>
          <a:p>
            <a:pPr>
              <a:spcBef>
                <a:spcPts val="600"/>
              </a:spcBef>
              <a:tabLst>
                <a:tab pos="365760" algn="l"/>
              </a:tabLst>
            </a:pPr>
            <a:r>
              <a:rPr lang="en-US" dirty="0">
                <a:solidFill>
                  <a:srgbClr val="004B82"/>
                </a:solidFill>
                <a:latin typeface="+mn-lt"/>
              </a:rPr>
              <a:t>Building</a:t>
            </a:r>
          </a:p>
          <a:p>
            <a:pPr>
              <a:spcBef>
                <a:spcPts val="600"/>
              </a:spcBef>
              <a:tabLst>
                <a:tab pos="365760" algn="l"/>
              </a:tabLst>
            </a:pPr>
            <a:endParaRPr lang="en-US" dirty="0">
              <a:solidFill>
                <a:srgbClr val="004B82"/>
              </a:solidFill>
              <a:latin typeface="+mn-lt"/>
            </a:endParaRPr>
          </a:p>
          <a:p>
            <a:pPr>
              <a:spcBef>
                <a:spcPts val="600"/>
              </a:spcBef>
              <a:tabLst>
                <a:tab pos="365760" algn="l"/>
              </a:tabLst>
            </a:pPr>
            <a:r>
              <a:rPr lang="en-US" dirty="0">
                <a:solidFill>
                  <a:srgbClr val="004B82"/>
                </a:solidFill>
                <a:latin typeface="+mn-lt"/>
              </a:rPr>
              <a:t>Building Construction</a:t>
            </a:r>
          </a:p>
        </p:txBody>
      </p:sp>
    </p:spTree>
    <p:extLst>
      <p:ext uri="{BB962C8B-B14F-4D97-AF65-F5344CB8AC3E}">
        <p14:creationId xmlns:p14="http://schemas.microsoft.com/office/powerpoint/2010/main" val="25957535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1102094-0BF3-4FE5-8E5F-BBB05978CC44}"/>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F4A1B6A-6DD2-4BBF-AEE1-275F7615BDBA}"/>
              </a:ext>
            </a:extLst>
          </p:cNvPr>
          <p:cNvSpPr txBox="1">
            <a:spLocks/>
          </p:cNvSpPr>
          <p:nvPr/>
        </p:nvSpPr>
        <p:spPr>
          <a:xfrm>
            <a:off x="387361" y="1981200"/>
            <a:ext cx="6089639" cy="4121535"/>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Create a Rule for every </a:t>
            </a:r>
            <a:r>
              <a:rPr lang="en-US" i="1" dirty="0">
                <a:solidFill>
                  <a:srgbClr val="004B82"/>
                </a:solidFill>
                <a:latin typeface="+mn-lt"/>
              </a:rPr>
              <a:t>Building</a:t>
            </a:r>
            <a:r>
              <a:rPr lang="en-US" dirty="0">
                <a:solidFill>
                  <a:srgbClr val="004B82"/>
                </a:solidFill>
                <a:latin typeface="+mn-lt"/>
              </a:rPr>
              <a:t>.</a:t>
            </a:r>
          </a:p>
          <a:p>
            <a:pPr>
              <a:spcBef>
                <a:spcPts val="1200"/>
              </a:spcBef>
              <a:tabLst>
                <a:tab pos="365760" algn="l"/>
              </a:tabLst>
            </a:pPr>
            <a:r>
              <a:rPr lang="en-US" dirty="0">
                <a:solidFill>
                  <a:srgbClr val="004B82"/>
                </a:solidFill>
                <a:latin typeface="+mn-lt"/>
              </a:rPr>
              <a:t>			Yields a very detailed and realistic model</a:t>
            </a:r>
          </a:p>
          <a:p>
            <a:pPr>
              <a:spcBef>
                <a:spcPts val="1200"/>
              </a:spcBef>
              <a:tabLst>
                <a:tab pos="365760" algn="l"/>
              </a:tabLst>
            </a:pPr>
            <a:r>
              <a:rPr lang="en-US" dirty="0">
                <a:solidFill>
                  <a:srgbClr val="004B82"/>
                </a:solidFill>
                <a:latin typeface="+mn-lt"/>
              </a:rPr>
              <a:t>			Very time consuming and expensive</a:t>
            </a:r>
          </a:p>
          <a:p>
            <a:pPr marL="285750" indent="-285750">
              <a:spcBef>
                <a:spcPts val="1500"/>
              </a:spcBef>
              <a:buFont typeface="Arial"/>
              <a:buChar char="•"/>
              <a:tabLst>
                <a:tab pos="365760" algn="l"/>
              </a:tabLst>
            </a:pPr>
            <a:r>
              <a:rPr lang="en-US" dirty="0">
                <a:solidFill>
                  <a:srgbClr val="004B82"/>
                </a:solidFill>
                <a:latin typeface="+mn-lt"/>
              </a:rPr>
              <a:t>Create a Rule for every </a:t>
            </a:r>
            <a:r>
              <a:rPr lang="en-US" i="1" dirty="0">
                <a:solidFill>
                  <a:srgbClr val="004B82"/>
                </a:solidFill>
                <a:latin typeface="+mn-lt"/>
              </a:rPr>
              <a:t>Type of Building</a:t>
            </a:r>
            <a:r>
              <a:rPr lang="en-US" dirty="0">
                <a:solidFill>
                  <a:srgbClr val="004B82"/>
                </a:solidFill>
                <a:latin typeface="+mn-lt"/>
              </a:rPr>
              <a:t>.</a:t>
            </a:r>
          </a:p>
          <a:p>
            <a:pPr>
              <a:spcBef>
                <a:spcPts val="1500"/>
              </a:spcBef>
              <a:tabLst>
                <a:tab pos="365760" algn="l"/>
              </a:tabLst>
            </a:pPr>
            <a:r>
              <a:rPr lang="en-US" dirty="0">
                <a:solidFill>
                  <a:srgbClr val="004B82"/>
                </a:solidFill>
                <a:latin typeface="+mn-lt"/>
              </a:rPr>
              <a:t>			Yields an accurate model based upon use</a:t>
            </a:r>
          </a:p>
          <a:p>
            <a:pPr>
              <a:spcBef>
                <a:spcPts val="1500"/>
              </a:spcBef>
              <a:tabLst>
                <a:tab pos="365760" algn="l"/>
              </a:tabLst>
            </a:pPr>
            <a:r>
              <a:rPr lang="en-US" dirty="0">
                <a:solidFill>
                  <a:srgbClr val="004B82"/>
                </a:solidFill>
                <a:latin typeface="+mn-lt"/>
              </a:rPr>
              <a:t>			Cost-effective</a:t>
            </a:r>
          </a:p>
          <a:p>
            <a:pPr marL="285750" indent="-285750">
              <a:spcBef>
                <a:spcPts val="1500"/>
              </a:spcBef>
              <a:buFont typeface="Arial" panose="020B0604020202020204" pitchFamily="34" charset="0"/>
              <a:buChar char="•"/>
              <a:tabLst>
                <a:tab pos="365760" algn="l"/>
              </a:tabLst>
            </a:pPr>
            <a:r>
              <a:rPr lang="en-US" dirty="0">
                <a:solidFill>
                  <a:srgbClr val="004B82"/>
                </a:solidFill>
                <a:latin typeface="+mn-lt"/>
              </a:rPr>
              <a:t>Utilize Digital Photos as building facade texturing.</a:t>
            </a:r>
          </a:p>
          <a:p>
            <a:pPr lvl="0">
              <a:spcBef>
                <a:spcPts val="1200"/>
              </a:spcBef>
              <a:tabLst>
                <a:tab pos="365760" algn="l"/>
              </a:tabLst>
            </a:pPr>
            <a:r>
              <a:rPr lang="en-US" dirty="0">
                <a:solidFill>
                  <a:srgbClr val="004B82"/>
                </a:solidFill>
                <a:latin typeface="Calibri"/>
              </a:rPr>
              <a:t>			Yields a very detailed and realistic model</a:t>
            </a:r>
          </a:p>
          <a:p>
            <a:pPr lvl="0">
              <a:spcBef>
                <a:spcPts val="1200"/>
              </a:spcBef>
              <a:tabLst>
                <a:tab pos="365760" algn="l"/>
              </a:tabLst>
            </a:pPr>
            <a:r>
              <a:rPr lang="en-US" dirty="0">
                <a:solidFill>
                  <a:srgbClr val="004B82"/>
                </a:solidFill>
                <a:latin typeface="Calibri"/>
              </a:rPr>
              <a:t>			Very time consuming and expensive</a:t>
            </a:r>
          </a:p>
        </p:txBody>
      </p:sp>
      <p:sp>
        <p:nvSpPr>
          <p:cNvPr id="9" name="TextBox 8">
            <a:extLst>
              <a:ext uri="{FF2B5EF4-FFF2-40B4-BE49-F238E27FC236}">
                <a16:creationId xmlns:a16="http://schemas.microsoft.com/office/drawing/2014/main" id="{C8471F22-88B9-434C-B38D-7E080DB3EC80}"/>
              </a:ext>
            </a:extLst>
          </p:cNvPr>
          <p:cNvSpPr txBox="1"/>
          <p:nvPr/>
        </p:nvSpPr>
        <p:spPr>
          <a:xfrm>
            <a:off x="387360" y="1361661"/>
            <a:ext cx="8451839" cy="400110"/>
          </a:xfrm>
          <a:prstGeom prst="rect">
            <a:avLst/>
          </a:prstGeom>
          <a:noFill/>
        </p:spPr>
        <p:txBody>
          <a:bodyPr wrap="square" rtlCol="0">
            <a:spAutoFit/>
          </a:bodyPr>
          <a:lstStyle/>
          <a:p>
            <a:r>
              <a:rPr lang="en-US" sz="2000" b="1" dirty="0">
                <a:solidFill>
                  <a:srgbClr val="004B82"/>
                </a:solidFill>
                <a:latin typeface="+mj-lt"/>
              </a:rPr>
              <a:t>Buildings – Modeling Approaches</a:t>
            </a:r>
          </a:p>
        </p:txBody>
      </p:sp>
      <p:sp>
        <p:nvSpPr>
          <p:cNvPr id="11" name="Title 1">
            <a:extLst>
              <a:ext uri="{FF2B5EF4-FFF2-40B4-BE49-F238E27FC236}">
                <a16:creationId xmlns:a16="http://schemas.microsoft.com/office/drawing/2014/main" id="{1CAAA32A-6F44-45E6-9D70-5437507839DB}"/>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33784833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37F6C7-95FA-4CC1-A5AD-BD66038D3982}"/>
              </a:ext>
            </a:extLst>
          </p:cNvPr>
          <p:cNvPicPr>
            <a:picLocks noChangeAspect="1"/>
          </p:cNvPicPr>
          <p:nvPr/>
        </p:nvPicPr>
        <p:blipFill>
          <a:blip r:embed="rId3"/>
          <a:stretch>
            <a:fillRect/>
          </a:stretch>
        </p:blipFill>
        <p:spPr>
          <a:xfrm>
            <a:off x="1066800" y="1197429"/>
            <a:ext cx="7074039" cy="4919336"/>
          </a:xfrm>
          <a:prstGeom prst="rect">
            <a:avLst/>
          </a:prstGeom>
          <a:ln w="31750">
            <a:solidFill>
              <a:schemeClr val="tx1"/>
            </a:solidFill>
          </a:ln>
        </p:spPr>
      </p:pic>
      <p:cxnSp>
        <p:nvCxnSpPr>
          <p:cNvPr id="6" name="Straight Connector 5">
            <a:extLst>
              <a:ext uri="{FF2B5EF4-FFF2-40B4-BE49-F238E27FC236}">
                <a16:creationId xmlns:a16="http://schemas.microsoft.com/office/drawing/2014/main" id="{E30B384E-86F1-478F-AB89-80444C1232F3}"/>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A5B2B4C-22BF-4838-9BDB-10D0E2A407DA}"/>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Tree>
    <p:extLst>
      <p:ext uri="{BB962C8B-B14F-4D97-AF65-F5344CB8AC3E}">
        <p14:creationId xmlns:p14="http://schemas.microsoft.com/office/powerpoint/2010/main" val="2968947607"/>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3F13454-4F5F-48E0-97C2-6940D376950A}"/>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316120A7-BB57-4066-B50D-B178C8E57FB1}"/>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sp>
        <p:nvSpPr>
          <p:cNvPr id="6" name="TextBox 5">
            <a:extLst>
              <a:ext uri="{FF2B5EF4-FFF2-40B4-BE49-F238E27FC236}">
                <a16:creationId xmlns:a16="http://schemas.microsoft.com/office/drawing/2014/main" id="{BB568FD1-AD75-4829-9C81-1A97CD23908B}"/>
              </a:ext>
            </a:extLst>
          </p:cNvPr>
          <p:cNvSpPr txBox="1"/>
          <p:nvPr/>
        </p:nvSpPr>
        <p:spPr>
          <a:xfrm>
            <a:off x="387360" y="1361661"/>
            <a:ext cx="8451839" cy="400110"/>
          </a:xfrm>
          <a:prstGeom prst="rect">
            <a:avLst/>
          </a:prstGeom>
          <a:noFill/>
        </p:spPr>
        <p:txBody>
          <a:bodyPr wrap="square" rtlCol="0">
            <a:spAutoFit/>
          </a:bodyPr>
          <a:lstStyle/>
          <a:p>
            <a:r>
              <a:rPr lang="en-US" sz="2000" b="1" dirty="0">
                <a:solidFill>
                  <a:srgbClr val="004B82"/>
                </a:solidFill>
                <a:latin typeface="+mj-lt"/>
              </a:rPr>
              <a:t>Creating a Web Scene for Viewing in a Browser (Chrome, Firefox, IE, etc.)</a:t>
            </a:r>
          </a:p>
        </p:txBody>
      </p:sp>
      <p:sp>
        <p:nvSpPr>
          <p:cNvPr id="7" name="Title 1">
            <a:extLst>
              <a:ext uri="{FF2B5EF4-FFF2-40B4-BE49-F238E27FC236}">
                <a16:creationId xmlns:a16="http://schemas.microsoft.com/office/drawing/2014/main" id="{91148CEB-0B0E-4B9B-8E77-082EDF8909DB}"/>
              </a:ext>
            </a:extLst>
          </p:cNvPr>
          <p:cNvSpPr txBox="1">
            <a:spLocks/>
          </p:cNvSpPr>
          <p:nvPr/>
        </p:nvSpPr>
        <p:spPr>
          <a:xfrm>
            <a:off x="387361" y="1981200"/>
            <a:ext cx="2831067" cy="4121535"/>
          </a:xfrm>
          <a:prstGeom prst="rect">
            <a:avLst/>
          </a:prstGeom>
        </p:spPr>
        <p:txBody>
          <a:bodyPr>
            <a:noAutofit/>
          </a:bodyPr>
          <a:lstStyle/>
          <a:p>
            <a:pPr marL="285750" indent="-285750">
              <a:spcBef>
                <a:spcPts val="1200"/>
              </a:spcBef>
              <a:buFont typeface="Arial"/>
              <a:buChar char="•"/>
              <a:tabLst>
                <a:tab pos="365760" algn="l"/>
              </a:tabLst>
            </a:pPr>
            <a:r>
              <a:rPr lang="en-US" dirty="0">
                <a:solidFill>
                  <a:srgbClr val="004B82"/>
                </a:solidFill>
                <a:latin typeface="+mn-lt"/>
              </a:rPr>
              <a:t>Two Step Process.</a:t>
            </a:r>
          </a:p>
          <a:p>
            <a:pPr marL="285750" indent="-285750">
              <a:spcBef>
                <a:spcPts val="3000"/>
              </a:spcBef>
              <a:buFont typeface="Arial"/>
              <a:buChar char="•"/>
              <a:tabLst>
                <a:tab pos="365760" algn="l"/>
              </a:tabLst>
            </a:pPr>
            <a:r>
              <a:rPr lang="en-US" dirty="0">
                <a:solidFill>
                  <a:srgbClr val="004B82"/>
                </a:solidFill>
                <a:latin typeface="+mn-lt"/>
              </a:rPr>
              <a:t>Create a City Engine Web Scene (3ws).  Note, must select objects to be exported first.</a:t>
            </a:r>
          </a:p>
          <a:p>
            <a:pPr marL="285750" indent="-285750">
              <a:spcBef>
                <a:spcPts val="3000"/>
              </a:spcBef>
              <a:buFont typeface="Arial"/>
              <a:buChar char="•"/>
              <a:tabLst>
                <a:tab pos="365760" algn="l"/>
              </a:tabLst>
            </a:pPr>
            <a:r>
              <a:rPr lang="en-US" dirty="0">
                <a:solidFill>
                  <a:srgbClr val="004B82"/>
                </a:solidFill>
                <a:latin typeface="+mn-lt"/>
              </a:rPr>
              <a:t>Once the 3ws File is created upload the file to ArcGIS Online or to an internal Server for hosting.</a:t>
            </a:r>
          </a:p>
        </p:txBody>
      </p:sp>
      <p:pic>
        <p:nvPicPr>
          <p:cNvPr id="9" name="Picture 8">
            <a:extLst>
              <a:ext uri="{FF2B5EF4-FFF2-40B4-BE49-F238E27FC236}">
                <a16:creationId xmlns:a16="http://schemas.microsoft.com/office/drawing/2014/main" id="{55EBA1B4-21D1-4437-9D70-39B3D87DC5E8}"/>
              </a:ext>
            </a:extLst>
          </p:cNvPr>
          <p:cNvPicPr>
            <a:picLocks noChangeAspect="1"/>
          </p:cNvPicPr>
          <p:nvPr/>
        </p:nvPicPr>
        <p:blipFill>
          <a:blip r:embed="rId3"/>
          <a:stretch>
            <a:fillRect/>
          </a:stretch>
        </p:blipFill>
        <p:spPr>
          <a:xfrm>
            <a:off x="3581400" y="1991248"/>
            <a:ext cx="2455201" cy="3227277"/>
          </a:xfrm>
          <a:prstGeom prst="rect">
            <a:avLst/>
          </a:prstGeom>
          <a:ln w="31750">
            <a:solidFill>
              <a:schemeClr val="tx1"/>
            </a:solidFill>
          </a:ln>
        </p:spPr>
      </p:pic>
      <p:pic>
        <p:nvPicPr>
          <p:cNvPr id="11" name="Picture 10">
            <a:extLst>
              <a:ext uri="{FF2B5EF4-FFF2-40B4-BE49-F238E27FC236}">
                <a16:creationId xmlns:a16="http://schemas.microsoft.com/office/drawing/2014/main" id="{1086AFA7-FD61-4C93-BD13-0B13B32B8497}"/>
              </a:ext>
            </a:extLst>
          </p:cNvPr>
          <p:cNvPicPr>
            <a:picLocks noChangeAspect="1"/>
          </p:cNvPicPr>
          <p:nvPr/>
        </p:nvPicPr>
        <p:blipFill>
          <a:blip r:embed="rId4"/>
          <a:stretch>
            <a:fillRect/>
          </a:stretch>
        </p:blipFill>
        <p:spPr>
          <a:xfrm>
            <a:off x="6399573" y="2057400"/>
            <a:ext cx="2439626" cy="4115031"/>
          </a:xfrm>
          <a:prstGeom prst="rect">
            <a:avLst/>
          </a:prstGeom>
          <a:ln w="31750">
            <a:solidFill>
              <a:schemeClr val="tx1"/>
            </a:solidFill>
          </a:ln>
        </p:spPr>
      </p:pic>
    </p:spTree>
    <p:extLst>
      <p:ext uri="{BB962C8B-B14F-4D97-AF65-F5344CB8AC3E}">
        <p14:creationId xmlns:p14="http://schemas.microsoft.com/office/powerpoint/2010/main" val="3746073743"/>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4E90E79-9F87-4460-99B5-A3F4AFBCCABC}"/>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D9C926F9-D4D2-4190-94A3-5BE046FC4DF2}"/>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7" name="Picture 6">
            <a:extLst>
              <a:ext uri="{FF2B5EF4-FFF2-40B4-BE49-F238E27FC236}">
                <a16:creationId xmlns:a16="http://schemas.microsoft.com/office/drawing/2014/main" id="{4854004F-F6B2-4D33-BA37-1A67ABE4F929}"/>
              </a:ext>
            </a:extLst>
          </p:cNvPr>
          <p:cNvPicPr>
            <a:picLocks noChangeAspect="1"/>
          </p:cNvPicPr>
          <p:nvPr/>
        </p:nvPicPr>
        <p:blipFill>
          <a:blip r:embed="rId3"/>
          <a:stretch>
            <a:fillRect/>
          </a:stretch>
        </p:blipFill>
        <p:spPr>
          <a:xfrm>
            <a:off x="381000" y="1219199"/>
            <a:ext cx="2743200" cy="4080559"/>
          </a:xfrm>
          <a:prstGeom prst="rect">
            <a:avLst/>
          </a:prstGeom>
          <a:ln w="31750">
            <a:solidFill>
              <a:schemeClr val="tx1"/>
            </a:solidFill>
          </a:ln>
        </p:spPr>
      </p:pic>
      <p:pic>
        <p:nvPicPr>
          <p:cNvPr id="3" name="Picture 2">
            <a:extLst>
              <a:ext uri="{FF2B5EF4-FFF2-40B4-BE49-F238E27FC236}">
                <a16:creationId xmlns:a16="http://schemas.microsoft.com/office/drawing/2014/main" id="{088AE132-CDDE-42F4-9C9D-184714A22921}"/>
              </a:ext>
            </a:extLst>
          </p:cNvPr>
          <p:cNvPicPr>
            <a:picLocks noChangeAspect="1"/>
          </p:cNvPicPr>
          <p:nvPr/>
        </p:nvPicPr>
        <p:blipFill>
          <a:blip r:embed="rId4"/>
          <a:stretch>
            <a:fillRect/>
          </a:stretch>
        </p:blipFill>
        <p:spPr>
          <a:xfrm>
            <a:off x="3352799" y="1524000"/>
            <a:ext cx="5427843" cy="4572000"/>
          </a:xfrm>
          <a:prstGeom prst="rect">
            <a:avLst/>
          </a:prstGeom>
          <a:ln w="31750">
            <a:solidFill>
              <a:schemeClr val="tx1"/>
            </a:solidFill>
          </a:ln>
        </p:spPr>
      </p:pic>
    </p:spTree>
    <p:extLst>
      <p:ext uri="{BB962C8B-B14F-4D97-AF65-F5344CB8AC3E}">
        <p14:creationId xmlns:p14="http://schemas.microsoft.com/office/powerpoint/2010/main" val="2435179263"/>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24EBD6-E6CB-42B1-92C0-3545CA6A582C}"/>
              </a:ext>
            </a:extLst>
          </p:cNvPr>
          <p:cNvPicPr>
            <a:picLocks noChangeAspect="1"/>
          </p:cNvPicPr>
          <p:nvPr/>
        </p:nvPicPr>
        <p:blipFill>
          <a:blip r:embed="rId3"/>
          <a:stretch>
            <a:fillRect/>
          </a:stretch>
        </p:blipFill>
        <p:spPr>
          <a:xfrm>
            <a:off x="826340" y="2438401"/>
            <a:ext cx="8007143" cy="3729984"/>
          </a:xfrm>
          <a:prstGeom prst="rect">
            <a:avLst/>
          </a:prstGeom>
          <a:ln w="31750">
            <a:solidFill>
              <a:schemeClr val="tx1"/>
            </a:solidFill>
          </a:ln>
        </p:spPr>
      </p:pic>
      <p:cxnSp>
        <p:nvCxnSpPr>
          <p:cNvPr id="8" name="Straight Connector 7">
            <a:extLst>
              <a:ext uri="{FF2B5EF4-FFF2-40B4-BE49-F238E27FC236}">
                <a16:creationId xmlns:a16="http://schemas.microsoft.com/office/drawing/2014/main" id="{15BE5BCB-DC88-4A9C-9A2C-7DC4C3A6D5FB}"/>
              </a:ext>
            </a:extLst>
          </p:cNvPr>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63DA24E-0FD7-4E96-BA16-04227C329A30}"/>
              </a:ext>
            </a:extLst>
          </p:cNvPr>
          <p:cNvSpPr txBox="1">
            <a:spLocks/>
          </p:cNvSpPr>
          <p:nvPr/>
        </p:nvSpPr>
        <p:spPr bwMode="auto">
          <a:xfrm>
            <a:off x="381000" y="344429"/>
            <a:ext cx="8458200" cy="511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ＭＳ Ｐゴシック" pitchFamily="-105" charset="-128"/>
                <a:cs typeface="+mj-cs"/>
              </a:defRPr>
            </a:lvl1pPr>
            <a:lvl2pPr algn="ctr" defTabSz="457200" rtl="0" fontAlgn="base">
              <a:spcBef>
                <a:spcPct val="0"/>
              </a:spcBef>
              <a:spcAft>
                <a:spcPct val="0"/>
              </a:spcAft>
              <a:defRPr sz="4400">
                <a:solidFill>
                  <a:schemeClr val="tx1"/>
                </a:solidFill>
                <a:latin typeface="Calibri" pitchFamily="-105" charset="0"/>
                <a:ea typeface="ＭＳ Ｐゴシック" pitchFamily="-105" charset="-128"/>
              </a:defRPr>
            </a:lvl2pPr>
            <a:lvl3pPr algn="ctr" defTabSz="457200" rtl="0" fontAlgn="base">
              <a:spcBef>
                <a:spcPct val="0"/>
              </a:spcBef>
              <a:spcAft>
                <a:spcPct val="0"/>
              </a:spcAft>
              <a:defRPr sz="4400">
                <a:solidFill>
                  <a:schemeClr val="tx1"/>
                </a:solidFill>
                <a:latin typeface="Calibri" pitchFamily="-105" charset="0"/>
                <a:ea typeface="ＭＳ Ｐゴシック" pitchFamily="-105" charset="-128"/>
              </a:defRPr>
            </a:lvl3pPr>
            <a:lvl4pPr algn="ctr" defTabSz="457200" rtl="0" fontAlgn="base">
              <a:spcBef>
                <a:spcPct val="0"/>
              </a:spcBef>
              <a:spcAft>
                <a:spcPct val="0"/>
              </a:spcAft>
              <a:defRPr sz="4400">
                <a:solidFill>
                  <a:schemeClr val="tx1"/>
                </a:solidFill>
                <a:latin typeface="Calibri" pitchFamily="-105" charset="0"/>
                <a:ea typeface="ＭＳ Ｐゴシック" pitchFamily="-105" charset="-128"/>
              </a:defRPr>
            </a:lvl4pPr>
            <a:lvl5pPr algn="ctr" defTabSz="457200" rtl="0" fontAlgn="base">
              <a:spcBef>
                <a:spcPct val="0"/>
              </a:spcBef>
              <a:spcAft>
                <a:spcPct val="0"/>
              </a:spcAft>
              <a:defRPr sz="4400">
                <a:solidFill>
                  <a:schemeClr val="tx1"/>
                </a:solidFill>
                <a:latin typeface="Calibri" pitchFamily="-105" charset="0"/>
                <a:ea typeface="ＭＳ Ｐゴシック" pitchFamily="-105" charset="-128"/>
              </a:defRPr>
            </a:lvl5pPr>
            <a:lvl6pPr marL="457200" algn="ctr" defTabSz="457200" rtl="0" fontAlgn="base">
              <a:spcBef>
                <a:spcPct val="0"/>
              </a:spcBef>
              <a:spcAft>
                <a:spcPct val="0"/>
              </a:spcAft>
              <a:defRPr sz="4400">
                <a:solidFill>
                  <a:schemeClr val="tx1"/>
                </a:solidFill>
                <a:latin typeface="Calibri" pitchFamily="-105" charset="0"/>
                <a:ea typeface="ＭＳ Ｐゴシック" pitchFamily="-105" charset="-128"/>
              </a:defRPr>
            </a:lvl6pPr>
            <a:lvl7pPr marL="914400" algn="ctr" defTabSz="457200" rtl="0" fontAlgn="base">
              <a:spcBef>
                <a:spcPct val="0"/>
              </a:spcBef>
              <a:spcAft>
                <a:spcPct val="0"/>
              </a:spcAft>
              <a:defRPr sz="4400">
                <a:solidFill>
                  <a:schemeClr val="tx1"/>
                </a:solidFill>
                <a:latin typeface="Calibri" pitchFamily="-105" charset="0"/>
                <a:ea typeface="ＭＳ Ｐゴシック" pitchFamily="-105" charset="-128"/>
              </a:defRPr>
            </a:lvl7pPr>
            <a:lvl8pPr marL="1371600" algn="ctr" defTabSz="457200" rtl="0" fontAlgn="base">
              <a:spcBef>
                <a:spcPct val="0"/>
              </a:spcBef>
              <a:spcAft>
                <a:spcPct val="0"/>
              </a:spcAft>
              <a:defRPr sz="4400">
                <a:solidFill>
                  <a:schemeClr val="tx1"/>
                </a:solidFill>
                <a:latin typeface="Calibri" pitchFamily="-105" charset="0"/>
                <a:ea typeface="ＭＳ Ｐゴシック" pitchFamily="-105" charset="-128"/>
              </a:defRPr>
            </a:lvl8pPr>
            <a:lvl9pPr marL="1828800" algn="ctr" defTabSz="457200" rtl="0" fontAlgn="base">
              <a:spcBef>
                <a:spcPct val="0"/>
              </a:spcBef>
              <a:spcAft>
                <a:spcPct val="0"/>
              </a:spcAft>
              <a:defRPr sz="4400">
                <a:solidFill>
                  <a:schemeClr val="tx1"/>
                </a:solidFill>
                <a:latin typeface="Calibri" pitchFamily="-105" charset="0"/>
                <a:ea typeface="ＭＳ Ｐゴシック" pitchFamily="-105" charset="-128"/>
              </a:defRPr>
            </a:lvl9pPr>
          </a:lstStyle>
          <a:p>
            <a:r>
              <a:rPr lang="en-US" sz="2000" dirty="0">
                <a:solidFill>
                  <a:srgbClr val="004B82"/>
                </a:solidFill>
                <a:latin typeface="Calibri" panose="020F0502020204030204" pitchFamily="34" charset="0"/>
                <a:cs typeface="Calibri" panose="020F0502020204030204" pitchFamily="34" charset="0"/>
              </a:rPr>
              <a:t>3D GIS Implementation using City Engine</a:t>
            </a:r>
          </a:p>
        </p:txBody>
      </p:sp>
      <p:pic>
        <p:nvPicPr>
          <p:cNvPr id="5" name="Picture 4">
            <a:extLst>
              <a:ext uri="{FF2B5EF4-FFF2-40B4-BE49-F238E27FC236}">
                <a16:creationId xmlns:a16="http://schemas.microsoft.com/office/drawing/2014/main" id="{3BF9C7BC-7CFD-483E-B1C5-5566AB0F8E95}"/>
              </a:ext>
            </a:extLst>
          </p:cNvPr>
          <p:cNvPicPr>
            <a:picLocks noChangeAspect="1"/>
          </p:cNvPicPr>
          <p:nvPr/>
        </p:nvPicPr>
        <p:blipFill>
          <a:blip r:embed="rId4"/>
          <a:stretch>
            <a:fillRect/>
          </a:stretch>
        </p:blipFill>
        <p:spPr>
          <a:xfrm>
            <a:off x="395235" y="1447800"/>
            <a:ext cx="3296070" cy="3505200"/>
          </a:xfrm>
          <a:prstGeom prst="rect">
            <a:avLst/>
          </a:prstGeom>
          <a:ln w="31750">
            <a:solidFill>
              <a:schemeClr val="tx1"/>
            </a:solidFill>
          </a:ln>
        </p:spPr>
      </p:pic>
      <p:sp>
        <p:nvSpPr>
          <p:cNvPr id="10" name="TextBox 9">
            <a:extLst>
              <a:ext uri="{FF2B5EF4-FFF2-40B4-BE49-F238E27FC236}">
                <a16:creationId xmlns:a16="http://schemas.microsoft.com/office/drawing/2014/main" id="{15F300E3-55BD-4B36-AC50-2D5D20C1226B}"/>
              </a:ext>
            </a:extLst>
          </p:cNvPr>
          <p:cNvSpPr txBox="1"/>
          <p:nvPr/>
        </p:nvSpPr>
        <p:spPr>
          <a:xfrm>
            <a:off x="3970082" y="1262758"/>
            <a:ext cx="4876799" cy="707886"/>
          </a:xfrm>
          <a:prstGeom prst="rect">
            <a:avLst/>
          </a:prstGeom>
          <a:noFill/>
        </p:spPr>
        <p:txBody>
          <a:bodyPr wrap="square" rtlCol="0">
            <a:spAutoFit/>
          </a:bodyPr>
          <a:lstStyle/>
          <a:p>
            <a:pPr algn="ctr"/>
            <a:r>
              <a:rPr lang="en-US" sz="2000" b="1" dirty="0">
                <a:solidFill>
                  <a:srgbClr val="004B82"/>
                </a:solidFill>
                <a:latin typeface="+mj-lt"/>
              </a:rPr>
              <a:t>Previewing the Web Scene File</a:t>
            </a:r>
          </a:p>
          <a:p>
            <a:pPr algn="ctr"/>
            <a:r>
              <a:rPr lang="en-US" sz="2000" b="1" dirty="0">
                <a:solidFill>
                  <a:srgbClr val="004B82"/>
                </a:solidFill>
                <a:latin typeface="+mj-lt"/>
              </a:rPr>
              <a:t>from within City Engine</a:t>
            </a:r>
          </a:p>
        </p:txBody>
      </p:sp>
    </p:spTree>
    <p:extLst>
      <p:ext uri="{BB962C8B-B14F-4D97-AF65-F5344CB8AC3E}">
        <p14:creationId xmlns:p14="http://schemas.microsoft.com/office/powerpoint/2010/main" val="962452638"/>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74733"/>
            <a:ext cx="8458200" cy="952500"/>
          </a:xfrm>
        </p:spPr>
        <p:txBody>
          <a:bodyPr anchor="t"/>
          <a:lstStyle/>
          <a:p>
            <a:r>
              <a:rPr lang="en-US" sz="2000" dirty="0">
                <a:solidFill>
                  <a:srgbClr val="004B82"/>
                </a:solidFill>
                <a:latin typeface="Calibri" panose="020F0502020204030204" pitchFamily="34" charset="0"/>
                <a:cs typeface="Calibri" panose="020F0502020204030204" pitchFamily="34" charset="0"/>
              </a:rPr>
              <a:t>The Research Foundation for The State University of New York</a:t>
            </a:r>
            <a:br>
              <a:rPr lang="en-US" sz="2000" dirty="0">
                <a:solidFill>
                  <a:srgbClr val="004B82"/>
                </a:solidFill>
                <a:latin typeface="Calibri" panose="020F0502020204030204" pitchFamily="34" charset="0"/>
                <a:cs typeface="Calibri" panose="020F0502020204030204" pitchFamily="34" charset="0"/>
              </a:rPr>
            </a:br>
            <a:r>
              <a:rPr lang="en-US" sz="2000" dirty="0">
                <a:solidFill>
                  <a:srgbClr val="004B82"/>
                </a:solidFill>
                <a:latin typeface="Calibri" panose="020F0502020204030204" pitchFamily="34" charset="0"/>
                <a:cs typeface="Calibri" panose="020F0502020204030204" pitchFamily="34" charset="0"/>
              </a:rPr>
              <a:t>Online GIS-based Invasive Species Data Management System</a:t>
            </a:r>
          </a:p>
        </p:txBody>
      </p:sp>
      <p:cxnSp>
        <p:nvCxnSpPr>
          <p:cNvPr id="10" name="Straight Connector 9"/>
          <p:cNvCxnSpPr/>
          <p:nvPr/>
        </p:nvCxnSpPr>
        <p:spPr>
          <a:xfrm>
            <a:off x="381000" y="914400"/>
            <a:ext cx="8458200" cy="1588"/>
          </a:xfrm>
          <a:prstGeom prst="line">
            <a:avLst/>
          </a:prstGeom>
          <a:ln>
            <a:solidFill>
              <a:srgbClr val="004B8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1371600" y="1374611"/>
            <a:ext cx="6471775" cy="1938992"/>
          </a:xfrm>
          <a:prstGeom prst="rect">
            <a:avLst/>
          </a:prstGeom>
          <a:noFill/>
        </p:spPr>
        <p:txBody>
          <a:bodyPr wrap="square" rtlCol="0">
            <a:spAutoFit/>
          </a:bodyPr>
          <a:lstStyle/>
          <a:p>
            <a:pPr algn="ctr"/>
            <a:r>
              <a:rPr lang="en-US" sz="2400" b="1" dirty="0">
                <a:solidFill>
                  <a:srgbClr val="004B82"/>
                </a:solidFill>
                <a:latin typeface="Calibri" panose="020F0502020204030204" pitchFamily="34" charset="0"/>
                <a:cs typeface="Calibri" panose="020F0502020204030204" pitchFamily="34" charset="0"/>
              </a:rPr>
              <a:t>End of</a:t>
            </a:r>
            <a:br>
              <a:rPr lang="en-US" sz="2400" b="1" dirty="0">
                <a:solidFill>
                  <a:srgbClr val="004B82"/>
                </a:solidFill>
                <a:latin typeface="Calibri" panose="020F0502020204030204" pitchFamily="34" charset="0"/>
                <a:cs typeface="Calibri" panose="020F0502020204030204" pitchFamily="34" charset="0"/>
              </a:rPr>
            </a:br>
            <a:r>
              <a:rPr lang="en-US" sz="2400" b="1" dirty="0">
                <a:solidFill>
                  <a:srgbClr val="004B82"/>
                </a:solidFill>
                <a:latin typeface="Calibri" panose="020F0502020204030204" pitchFamily="34" charset="0"/>
                <a:cs typeface="Calibri" panose="020F0502020204030204" pitchFamily="34" charset="0"/>
              </a:rPr>
              <a:t>Formal Presentation</a:t>
            </a:r>
            <a:br>
              <a:rPr lang="en-US" sz="2400" b="1" dirty="0">
                <a:solidFill>
                  <a:srgbClr val="004B82"/>
                </a:solidFill>
                <a:latin typeface="Calibri" panose="020F0502020204030204" pitchFamily="34" charset="0"/>
                <a:cs typeface="Calibri" panose="020F0502020204030204" pitchFamily="34" charset="0"/>
              </a:rPr>
            </a:br>
            <a:br>
              <a:rPr lang="en-US" sz="2400" b="1" dirty="0">
                <a:solidFill>
                  <a:srgbClr val="004B82"/>
                </a:solidFill>
                <a:latin typeface="Calibri" panose="020F0502020204030204" pitchFamily="34" charset="0"/>
                <a:cs typeface="Calibri" panose="020F0502020204030204" pitchFamily="34" charset="0"/>
              </a:rPr>
            </a:br>
            <a:r>
              <a:rPr lang="en-US" sz="2400" b="1" dirty="0">
                <a:solidFill>
                  <a:srgbClr val="004B82"/>
                </a:solidFill>
                <a:latin typeface="Calibri" panose="020F0502020204030204" pitchFamily="34" charset="0"/>
                <a:cs typeface="Calibri" panose="020F0502020204030204" pitchFamily="34" charset="0"/>
              </a:rPr>
              <a:t>We’d be pleased to</a:t>
            </a:r>
          </a:p>
          <a:p>
            <a:pPr algn="ctr"/>
            <a:r>
              <a:rPr lang="en-US" sz="2400" b="1" dirty="0">
                <a:solidFill>
                  <a:srgbClr val="004B82"/>
                </a:solidFill>
                <a:latin typeface="Calibri" panose="020F0502020204030204" pitchFamily="34" charset="0"/>
                <a:cs typeface="Calibri" panose="020F0502020204030204" pitchFamily="34" charset="0"/>
              </a:rPr>
              <a:t>Respond to any Questions or Comments</a:t>
            </a:r>
            <a:endParaRPr lang="en-US" sz="2400" b="1" dirty="0">
              <a:solidFill>
                <a:srgbClr val="004B82"/>
              </a:solidFill>
              <a:latin typeface="+mj-lt"/>
            </a:endParaRPr>
          </a:p>
        </p:txBody>
      </p:sp>
    </p:spTree>
    <p:extLst>
      <p:ext uri="{BB962C8B-B14F-4D97-AF65-F5344CB8AC3E}">
        <p14:creationId xmlns:p14="http://schemas.microsoft.com/office/powerpoint/2010/main" val="251006715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A6988C"/>
        </a:solidFill>
        <a:effectLst/>
      </p:bgPr>
    </p:bg>
    <p:spTree>
      <p:nvGrpSpPr>
        <p:cNvPr id="1" name=""/>
        <p:cNvGrpSpPr/>
        <p:nvPr/>
      </p:nvGrpSpPr>
      <p:grpSpPr>
        <a:xfrm>
          <a:off x="0" y="0"/>
          <a:ext cx="0" cy="0"/>
          <a:chOff x="0" y="0"/>
          <a:chExt cx="0" cy="0"/>
        </a:xfrm>
      </p:grpSpPr>
      <p:sp>
        <p:nvSpPr>
          <p:cNvPr id="11" name="TextBox 10"/>
          <p:cNvSpPr txBox="1">
            <a:spLocks noChangeArrowheads="1"/>
          </p:cNvSpPr>
          <p:nvPr/>
        </p:nvSpPr>
        <p:spPr bwMode="auto">
          <a:xfrm>
            <a:off x="2743200" y="3584575"/>
            <a:ext cx="4997450" cy="1939925"/>
          </a:xfrm>
          <a:prstGeom prst="rect">
            <a:avLst/>
          </a:prstGeom>
          <a:noFill/>
          <a:ln w="9525">
            <a:noFill/>
            <a:miter lim="800000"/>
            <a:headEnd/>
            <a:tailEnd/>
          </a:ln>
        </p:spPr>
        <p:txBody>
          <a:bodyPr>
            <a:spAutoFit/>
          </a:bodyPr>
          <a:lstStyle/>
          <a:p>
            <a:r>
              <a:rPr lang="en-US" sz="2000" dirty="0">
                <a:solidFill>
                  <a:srgbClr val="004B82"/>
                </a:solidFill>
                <a:latin typeface="Calibri" pitchFamily="-105" charset="0"/>
              </a:rPr>
              <a:t>1600 Moseley Road – Suite 500</a:t>
            </a:r>
            <a:endParaRPr lang="en-US" sz="2000" b="1" dirty="0">
              <a:solidFill>
                <a:srgbClr val="004B82"/>
              </a:solidFill>
              <a:latin typeface="Calibri" pitchFamily="-105" charset="0"/>
            </a:endParaRPr>
          </a:p>
          <a:p>
            <a:r>
              <a:rPr lang="en-US" sz="2000" dirty="0">
                <a:solidFill>
                  <a:srgbClr val="004B82"/>
                </a:solidFill>
                <a:latin typeface="Calibri" pitchFamily="-105" charset="0"/>
              </a:rPr>
              <a:t>Victor, NY 14564</a:t>
            </a:r>
          </a:p>
          <a:p>
            <a:r>
              <a:rPr lang="en-US" sz="2000" b="1" dirty="0">
                <a:solidFill>
                  <a:srgbClr val="004B82"/>
                </a:solidFill>
                <a:latin typeface="Calibri" pitchFamily="-105" charset="0"/>
              </a:rPr>
              <a:t>Ph. </a:t>
            </a:r>
            <a:r>
              <a:rPr lang="en-US" sz="2000" dirty="0">
                <a:solidFill>
                  <a:srgbClr val="004B82"/>
                </a:solidFill>
                <a:latin typeface="Calibri" pitchFamily="-105" charset="0"/>
              </a:rPr>
              <a:t>585.414.6541</a:t>
            </a:r>
          </a:p>
          <a:p>
            <a:r>
              <a:rPr lang="en-US" sz="2000" b="1" dirty="0" err="1">
                <a:solidFill>
                  <a:srgbClr val="004B82"/>
                </a:solidFill>
                <a:latin typeface="Calibri" pitchFamily="-105" charset="0"/>
              </a:rPr>
              <a:t>Fx</a:t>
            </a:r>
            <a:r>
              <a:rPr lang="en-US" sz="2000" b="1" dirty="0">
                <a:solidFill>
                  <a:srgbClr val="004B82"/>
                </a:solidFill>
                <a:latin typeface="Calibri" pitchFamily="-105" charset="0"/>
              </a:rPr>
              <a:t>. </a:t>
            </a:r>
            <a:r>
              <a:rPr lang="en-US" sz="2000" dirty="0">
                <a:solidFill>
                  <a:srgbClr val="004B82"/>
                </a:solidFill>
                <a:latin typeface="Calibri" pitchFamily="-105" charset="0"/>
              </a:rPr>
              <a:t>585.924.8614</a:t>
            </a:r>
          </a:p>
          <a:p>
            <a:endParaRPr lang="en-US" sz="2000" dirty="0">
              <a:solidFill>
                <a:srgbClr val="004B82"/>
              </a:solidFill>
              <a:latin typeface="Calibri" pitchFamily="-105" charset="0"/>
            </a:endParaRPr>
          </a:p>
          <a:p>
            <a:r>
              <a:rPr lang="en-US" sz="2000" b="1" dirty="0">
                <a:solidFill>
                  <a:srgbClr val="004B82"/>
                </a:solidFill>
                <a:latin typeface="Calibri" pitchFamily="-105" charset="0"/>
              </a:rPr>
              <a:t>Visit us at: </a:t>
            </a:r>
            <a:r>
              <a:rPr lang="en-US" sz="2000" b="1" i="1" dirty="0">
                <a:solidFill>
                  <a:srgbClr val="004B82"/>
                </a:solidFill>
                <a:latin typeface="Calibri" pitchFamily="-105" charset="0"/>
              </a:rPr>
              <a:t>www.cedra.com</a:t>
            </a:r>
          </a:p>
        </p:txBody>
      </p:sp>
      <p:sp>
        <p:nvSpPr>
          <p:cNvPr id="14" name="Rectangle 13"/>
          <p:cNvSpPr/>
          <p:nvPr/>
        </p:nvSpPr>
        <p:spPr>
          <a:xfrm>
            <a:off x="0" y="0"/>
            <a:ext cx="9144000" cy="914400"/>
          </a:xfrm>
          <a:prstGeom prst="rect">
            <a:avLst/>
          </a:prstGeom>
          <a:solidFill>
            <a:srgbClr val="004A82"/>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105" charset="-128"/>
            </a:endParaRPr>
          </a:p>
        </p:txBody>
      </p:sp>
      <p:sp>
        <p:nvSpPr>
          <p:cNvPr id="15" name="Rectangle 14"/>
          <p:cNvSpPr/>
          <p:nvPr/>
        </p:nvSpPr>
        <p:spPr>
          <a:xfrm>
            <a:off x="0" y="5943600"/>
            <a:ext cx="9144000" cy="914400"/>
          </a:xfrm>
          <a:prstGeom prst="rect">
            <a:avLst/>
          </a:prstGeom>
          <a:solidFill>
            <a:srgbClr val="004A82"/>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105" charset="-128"/>
            </a:endParaRPr>
          </a:p>
        </p:txBody>
      </p:sp>
      <p:pic>
        <p:nvPicPr>
          <p:cNvPr id="18" name="Picture 17">
            <a:extLst>
              <a:ext uri="{FF2B5EF4-FFF2-40B4-BE49-F238E27FC236}">
                <a16:creationId xmlns:a16="http://schemas.microsoft.com/office/drawing/2014/main" id="{483D4183-17D7-4B68-977C-3F8BD3A688D0}"/>
              </a:ext>
            </a:extLst>
          </p:cNvPr>
          <p:cNvPicPr>
            <a:picLocks noChangeAspect="1"/>
          </p:cNvPicPr>
          <p:nvPr/>
        </p:nvPicPr>
        <p:blipFill>
          <a:blip r:embed="rId2"/>
          <a:stretch>
            <a:fillRect/>
          </a:stretch>
        </p:blipFill>
        <p:spPr>
          <a:xfrm>
            <a:off x="398148" y="1981200"/>
            <a:ext cx="1005892" cy="992480"/>
          </a:xfrm>
          <a:prstGeom prst="rect">
            <a:avLst/>
          </a:prstGeom>
        </p:spPr>
      </p:pic>
      <p:sp>
        <p:nvSpPr>
          <p:cNvPr id="19" name="TextBox 18">
            <a:extLst>
              <a:ext uri="{FF2B5EF4-FFF2-40B4-BE49-F238E27FC236}">
                <a16:creationId xmlns:a16="http://schemas.microsoft.com/office/drawing/2014/main" id="{EF22AE30-3D4C-480C-9B04-80926ECD5055}"/>
              </a:ext>
            </a:extLst>
          </p:cNvPr>
          <p:cNvSpPr txBox="1">
            <a:spLocks noChangeArrowheads="1"/>
          </p:cNvSpPr>
          <p:nvPr/>
        </p:nvSpPr>
        <p:spPr bwMode="auto">
          <a:xfrm>
            <a:off x="2425072" y="1860755"/>
            <a:ext cx="5334000" cy="707886"/>
          </a:xfrm>
          <a:prstGeom prst="rect">
            <a:avLst/>
          </a:prstGeom>
          <a:noFill/>
          <a:ln w="9525">
            <a:noFill/>
            <a:miter lim="800000"/>
            <a:headEnd/>
            <a:tailEnd/>
          </a:ln>
        </p:spPr>
        <p:txBody>
          <a:bodyPr wrap="square">
            <a:spAutoFit/>
          </a:bodyPr>
          <a:lstStyle/>
          <a:p>
            <a:pPr algn="ctr"/>
            <a:r>
              <a:rPr lang="en-US" sz="4000" b="1" dirty="0">
                <a:solidFill>
                  <a:srgbClr val="002060"/>
                </a:solidFill>
                <a:latin typeface="Calibri" pitchFamily="-105" charset="0"/>
              </a:rPr>
              <a:t>The CEDRA Corporation</a:t>
            </a:r>
          </a:p>
        </p:txBody>
      </p:sp>
      <p:sp>
        <p:nvSpPr>
          <p:cNvPr id="20" name="TextBox 19">
            <a:extLst>
              <a:ext uri="{FF2B5EF4-FFF2-40B4-BE49-F238E27FC236}">
                <a16:creationId xmlns:a16="http://schemas.microsoft.com/office/drawing/2014/main" id="{F7F17FF4-529B-41DD-899B-9BA02A8A227C}"/>
              </a:ext>
            </a:extLst>
          </p:cNvPr>
          <p:cNvSpPr txBox="1">
            <a:spLocks noChangeArrowheads="1"/>
          </p:cNvSpPr>
          <p:nvPr/>
        </p:nvSpPr>
        <p:spPr bwMode="auto">
          <a:xfrm>
            <a:off x="1617348" y="2568641"/>
            <a:ext cx="7162800" cy="400110"/>
          </a:xfrm>
          <a:prstGeom prst="rect">
            <a:avLst/>
          </a:prstGeom>
          <a:noFill/>
          <a:ln w="9525">
            <a:noFill/>
            <a:miter lim="800000"/>
            <a:headEnd/>
            <a:tailEnd/>
          </a:ln>
        </p:spPr>
        <p:txBody>
          <a:bodyPr wrap="square">
            <a:spAutoFit/>
          </a:bodyPr>
          <a:lstStyle/>
          <a:p>
            <a:pPr algn="ctr"/>
            <a:r>
              <a:rPr lang="en-US" sz="2000" i="1" dirty="0">
                <a:solidFill>
                  <a:srgbClr val="002060"/>
                </a:solidFill>
                <a:latin typeface="Calibri" pitchFamily="-105" charset="0"/>
              </a:rPr>
              <a:t>Implementers of ArcGIS, ArcGIS Online and City Engine Technology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5295</TotalTime>
  <Words>5641</Words>
  <Application>Microsoft Office PowerPoint</Application>
  <PresentationFormat>On-screen Show (4:3)</PresentationFormat>
  <Paragraphs>479</Paragraphs>
  <Slides>63</Slides>
  <Notes>62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ＭＳ Ｐゴシック</vt:lpstr>
      <vt:lpstr>Arial</vt:lpstr>
      <vt:lpstr>Calibri</vt:lpstr>
      <vt:lpstr>Office Theme</vt:lpstr>
      <vt:lpstr>PowerPoint Presentation</vt:lpstr>
      <vt:lpstr>3D GIS Implementation using City Engine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Research Foundation for The State University of New York Online GIS-based Invasive Species Data Management System</vt:lpstr>
      <vt:lpstr>PowerPoint Presentation</vt:lpstr>
    </vt:vector>
  </TitlesOfParts>
  <Company>Archer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Michelle Martorell</dc:creator>
  <cp:lastModifiedBy>Nick Tonias</cp:lastModifiedBy>
  <cp:revision>395</cp:revision>
  <cp:lastPrinted>2016-10-25T14:33:00Z</cp:lastPrinted>
  <dcterms:created xsi:type="dcterms:W3CDTF">2010-07-20T17:26:14Z</dcterms:created>
  <dcterms:modified xsi:type="dcterms:W3CDTF">2017-09-15T20:41:45Z</dcterms:modified>
</cp:coreProperties>
</file>