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4176" r:id="rId2"/>
  </p:sldMasterIdLst>
  <p:notesMasterIdLst>
    <p:notesMasterId r:id="rId35"/>
  </p:notesMasterIdLst>
  <p:handoutMasterIdLst>
    <p:handoutMasterId r:id="rId36"/>
  </p:handoutMasterIdLst>
  <p:sldIdLst>
    <p:sldId id="359" r:id="rId3"/>
    <p:sldId id="394" r:id="rId4"/>
    <p:sldId id="459" r:id="rId5"/>
    <p:sldId id="443" r:id="rId6"/>
    <p:sldId id="466" r:id="rId7"/>
    <p:sldId id="458" r:id="rId8"/>
    <p:sldId id="298" r:id="rId9"/>
    <p:sldId id="449" r:id="rId10"/>
    <p:sldId id="462" r:id="rId11"/>
    <p:sldId id="414" r:id="rId12"/>
    <p:sldId id="379" r:id="rId13"/>
    <p:sldId id="460" r:id="rId14"/>
    <p:sldId id="461" r:id="rId15"/>
    <p:sldId id="397" r:id="rId16"/>
    <p:sldId id="464" r:id="rId17"/>
    <p:sldId id="367" r:id="rId18"/>
    <p:sldId id="467" r:id="rId19"/>
    <p:sldId id="468" r:id="rId20"/>
    <p:sldId id="469" r:id="rId21"/>
    <p:sldId id="470" r:id="rId22"/>
    <p:sldId id="471" r:id="rId23"/>
    <p:sldId id="452" r:id="rId24"/>
    <p:sldId id="453" r:id="rId25"/>
    <p:sldId id="454" r:id="rId26"/>
    <p:sldId id="477" r:id="rId27"/>
    <p:sldId id="472" r:id="rId28"/>
    <p:sldId id="473" r:id="rId29"/>
    <p:sldId id="474" r:id="rId30"/>
    <p:sldId id="475" r:id="rId31"/>
    <p:sldId id="476" r:id="rId32"/>
    <p:sldId id="455" r:id="rId33"/>
    <p:sldId id="395"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3E80"/>
    <a:srgbClr val="6C6A88"/>
    <a:srgbClr val="005C2A"/>
    <a:srgbClr val="AFFFAF"/>
    <a:srgbClr val="CCECFF"/>
    <a:srgbClr val="000000"/>
    <a:srgbClr val="D9D9D9"/>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2" autoAdjust="0"/>
    <p:restoredTop sz="86398" autoAdjust="0"/>
  </p:normalViewPr>
  <p:slideViewPr>
    <p:cSldViewPr>
      <p:cViewPr varScale="1">
        <p:scale>
          <a:sx n="75" d="100"/>
          <a:sy n="75" d="100"/>
        </p:scale>
        <p:origin x="1085"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4" d="100"/>
          <a:sy n="64" d="100"/>
        </p:scale>
        <p:origin x="-3082" y="-6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DA8CF9D-8484-4512-8ECA-6D2354BE4C57}" type="datetimeFigureOut">
              <a:rPr lang="en-US"/>
              <a:pPr>
                <a:defRPr/>
              </a:pPr>
              <a:t>9/14/2018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7B29B16-02CF-486C-9086-BA731DABDDF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F5E2B22-0B30-441E-A9FB-97F931CA8267}" type="datetimeFigureOut">
              <a:rPr lang="en-US"/>
              <a:pPr>
                <a:defRPr/>
              </a:pPr>
              <a:t>9/14/2018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2FE4FCFC-535C-45CE-B14B-CCEA8E10401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is a presentation on the development of a GIS DESIGN STUDY REPORT for the Utilities Department of The City of Punta </a:t>
            </a:r>
            <a:r>
              <a:rPr lang="en-US" altLang="en-US" dirty="0" err="1"/>
              <a:t>Gorda</a:t>
            </a:r>
            <a:r>
              <a:rPr lang="en-US" altLang="en-US" dirty="0"/>
              <a:t>, Florida.  This project involved conducting a study for implementing a comprehensive GIS for the City’s Wastewater and Water systems.</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5AEDF37-FDD8-4690-883C-E6DD405264AF}" type="slidenum">
              <a:rPr lang="en-US" altLang="en-US" smtClean="0">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a brief description of The CEDRA Corporation.  As can be seen CEDRA has been in business for over 30 years and an </a:t>
            </a:r>
            <a:r>
              <a:rPr lang="en-US" altLang="en-US" dirty="0" err="1"/>
              <a:t>Esri</a:t>
            </a:r>
            <a:r>
              <a:rPr lang="en-US" altLang="en-US" dirty="0"/>
              <a:t> Business Partner for 25 years.  CEDRA also has a great deal of experience in dealing with municipalities throughout the U.S.</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23AB8F3-AB29-4B8E-B93A-63F210569C37}"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how may people like puppies?  Here’s a little dog trivia for you.  What is the most popular dog breed?  The answer, Labrador Retrievers.  German Shepherds, is number 2 and Golden Retrievers is number 3.  The following link: </a:t>
            </a:r>
            <a:r>
              <a:rPr lang="en-US" b="1" dirty="0"/>
              <a:t>http://www.akc.org/content/news/articles/labrador-retriever-is-once-again-americas-most-popular-dog/ </a:t>
            </a:r>
            <a:r>
              <a:rPr lang="en-US" dirty="0"/>
              <a:t>identifies the top breeds.  For you dog lovers out there.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a:t>
            </a:fld>
            <a:endParaRPr lang="en-US"/>
          </a:p>
        </p:txBody>
      </p:sp>
    </p:spTree>
    <p:extLst>
      <p:ext uri="{BB962C8B-B14F-4D97-AF65-F5344CB8AC3E}">
        <p14:creationId xmlns:p14="http://schemas.microsoft.com/office/powerpoint/2010/main" val="368461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0" dirty="0"/>
              <a:t>Here’s a little background on The City of Punta </a:t>
            </a:r>
            <a:r>
              <a:rPr lang="en-US" altLang="en-US" b="0" dirty="0" err="1"/>
              <a:t>Gorda</a:t>
            </a:r>
            <a:r>
              <a:rPr lang="en-US" altLang="en-US" b="0" dirty="0"/>
              <a:t>.  Punta </a:t>
            </a:r>
            <a:r>
              <a:rPr lang="en-US" altLang="en-US" b="0" dirty="0" err="1"/>
              <a:t>Gorda</a:t>
            </a:r>
            <a:r>
              <a:rPr lang="en-US" altLang="en-US" b="0" dirty="0"/>
              <a:t> is very similar to hundreds if not thousands of cities throughout the US.</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D0E647DA-36DD-40A3-8AA8-BE1922BF4D43}" type="slidenum">
              <a:rPr lang="en-US" altLang="en-US" smtClean="0">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acceptance of GIS and how many County Appraisers and others are using GIS, it is very surprising the number of Utility Departments which have not adopted and implemented a GIS for their requirements.</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5</a:t>
            </a:fld>
            <a:endParaRPr lang="en-US"/>
          </a:p>
        </p:txBody>
      </p:sp>
    </p:spTree>
    <p:extLst>
      <p:ext uri="{BB962C8B-B14F-4D97-AF65-F5344CB8AC3E}">
        <p14:creationId xmlns:p14="http://schemas.microsoft.com/office/powerpoint/2010/main" val="1626822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City of Punta </a:t>
            </a:r>
            <a:r>
              <a:rPr lang="en-US" dirty="0" err="1"/>
              <a:t>Gorda</a:t>
            </a:r>
            <a:r>
              <a:rPr lang="en-US" dirty="0"/>
              <a:t> decided to implement a Utility GIS, they recognized the need to have a plan in place for the implementation.  This plan would identify key benchmarks along the implementation where data and applications would be implemented and available.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6</a:t>
            </a:fld>
            <a:endParaRPr lang="en-US"/>
          </a:p>
        </p:txBody>
      </p:sp>
    </p:spTree>
    <p:extLst>
      <p:ext uri="{BB962C8B-B14F-4D97-AF65-F5344CB8AC3E}">
        <p14:creationId xmlns:p14="http://schemas.microsoft.com/office/powerpoint/2010/main" val="157036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One of the key reasons for the City to implement a Utility GIS was the time that City staff needed to spend to answer a simple developer question of if there was service in the area of interest.  Without a GIS, this was a very intensive research endeavor.  Fortunately, the City did have some utility information in digital form, albeit without pertinent information such as pipe size, diameter, material, capacity and so forth.  This digital information would serve as a starting point for the Utility GIS.</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BE8FC20-C619-4FFD-9AC2-3E6795D8DA56}" type="slidenum">
              <a:rPr lang="en-US" altLang="en-US" smtClean="0">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I of the project involved the development of the GIS Design Study Report.  A 5 month time period was established for creating the report.  Over this time, the report would evolve from a general document into a very detailed plan of implementing a robust and comprehensive Utility GIS.</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8</a:t>
            </a:fld>
            <a:endParaRPr lang="en-US"/>
          </a:p>
        </p:txBody>
      </p:sp>
    </p:spTree>
    <p:extLst>
      <p:ext uri="{BB962C8B-B14F-4D97-AF65-F5344CB8AC3E}">
        <p14:creationId xmlns:p14="http://schemas.microsoft.com/office/powerpoint/2010/main" val="1397752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City had specific items that they wanted accomplished in the GIS implementation.  The GIS Design Study Report would describe how the above items would be accomplished and the timeline for their implementation.</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9</a:t>
            </a:fld>
            <a:endParaRPr lang="en-US"/>
          </a:p>
        </p:txBody>
      </p:sp>
    </p:spTree>
    <p:extLst>
      <p:ext uri="{BB962C8B-B14F-4D97-AF65-F5344CB8AC3E}">
        <p14:creationId xmlns:p14="http://schemas.microsoft.com/office/powerpoint/2010/main" val="1066791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 would be expected, the first step in developing the GIS Design Study Report was to analyze and assess the City’s current computing infrastructure.  This included hardware, software and network capabilities.</a:t>
            </a: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798C0841-64F3-4968-89D8-60FDAA56FEB9}"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 with any municipalities, the City of Punta </a:t>
            </a:r>
            <a:r>
              <a:rPr lang="en-US" altLang="en-US" dirty="0" err="1"/>
              <a:t>Gorda</a:t>
            </a:r>
            <a:r>
              <a:rPr lang="en-US" altLang="en-US" dirty="0"/>
              <a:t> has a wealth of information in the form of as-built and design drawings.  As mentioned earlier, the City had also spent some time on developing shapefiles for their wastewater and water systems.  Unfortunately, the shapefiles only contained geometric information and the accuracy of which was not that of what the City desired to have in their GIS.</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9F8FAE3-6D75-4A6F-BA89-6B9753430433}"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key components in ensuring a successful GIS implementation is a Department commitment in wanting the GIS to succeed.  Without this commitment you'll be left with one or two pioneers leading the way which is not the most effective way in implementing a GIS.  Since 2004, the City had been discussing implementing a Utility GIS.  Finally, the inertia to actually start with implementing a GIS was achieved.</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12</a:t>
            </a:fld>
            <a:endParaRPr lang="en-US"/>
          </a:p>
        </p:txBody>
      </p:sp>
    </p:spTree>
    <p:extLst>
      <p:ext uri="{BB962C8B-B14F-4D97-AF65-F5344CB8AC3E}">
        <p14:creationId xmlns:p14="http://schemas.microsoft.com/office/powerpoint/2010/main" val="2401899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rationale that can be used in “selling” a Utility GIS is shown on this slide.  In reviewing these items, they may seem obvious but once a municipality puts these items on paper they seem to take on greater significance.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13</a:t>
            </a:fld>
            <a:endParaRPr lang="en-US"/>
          </a:p>
        </p:txBody>
      </p:sp>
    </p:spTree>
    <p:extLst>
      <p:ext uri="{BB962C8B-B14F-4D97-AF65-F5344CB8AC3E}">
        <p14:creationId xmlns:p14="http://schemas.microsoft.com/office/powerpoint/2010/main" val="2062040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One of the first decisions to be made in implementing a Utility GIS is the type of database design to be used.  Utility Departments actually have a choice.  The first is a custom database design.</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891F7F1-2A23-4BC2-8165-49A70E14AECC}" type="slidenum">
              <a:rPr lang="en-US" altLang="en-US" smtClean="0">
                <a:latin typeface="Calibri" panose="020F0502020204030204" pitchFamily="34" charset="0"/>
              </a:rPr>
              <a:pPr/>
              <a:t>14</a:t>
            </a:fld>
            <a:endParaRPr lang="en-US"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option, in a Utility GIS database design, is the </a:t>
            </a:r>
            <a:r>
              <a:rPr lang="en-US" dirty="0" err="1"/>
              <a:t>Esri</a:t>
            </a:r>
            <a:r>
              <a:rPr lang="en-US" dirty="0"/>
              <a:t> Local Government Information Model or LGIM as it is commonly referred.</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15</a:t>
            </a:fld>
            <a:endParaRPr lang="en-US"/>
          </a:p>
        </p:txBody>
      </p:sp>
    </p:spTree>
    <p:extLst>
      <p:ext uri="{BB962C8B-B14F-4D97-AF65-F5344CB8AC3E}">
        <p14:creationId xmlns:p14="http://schemas.microsoft.com/office/powerpoint/2010/main" val="3063794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ArcGIS for Water solution is the category containing wastewater, water and storm water applications.  Many of these applications can be deployed via ArcGIS Online or Portal for ArcGIS for those who have in-house hosting infrastructure and staff.  What may be a little confusing is the name ArcGIS for Water.  At first thought it seems to apply only to Water systems but in actuality it addresses, Wastewater, Water and Storm Water applications.</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3568EAF-FC0D-478D-9F90-D2C8430E06D1}" type="slidenum">
              <a:rPr lang="en-US" altLang="en-US" smtClean="0">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main editing applications for the ArcGIS for Water category.</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17</a:t>
            </a:fld>
            <a:endParaRPr lang="en-US"/>
          </a:p>
        </p:txBody>
      </p:sp>
    </p:spTree>
    <p:extLst>
      <p:ext uri="{BB962C8B-B14F-4D97-AF65-F5344CB8AC3E}">
        <p14:creationId xmlns:p14="http://schemas.microsoft.com/office/powerpoint/2010/main" val="27453027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number of applications ready for configuration and deployment which municipalities can select from for implementation.  Many of these are of extreme usefulness to a Utility Department.</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18</a:t>
            </a:fld>
            <a:endParaRPr lang="en-US"/>
          </a:p>
        </p:txBody>
      </p:sp>
    </p:spTree>
    <p:extLst>
      <p:ext uri="{BB962C8B-B14F-4D97-AF65-F5344CB8AC3E}">
        <p14:creationId xmlns:p14="http://schemas.microsoft.com/office/powerpoint/2010/main" val="2041091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applications.</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19</a:t>
            </a:fld>
            <a:endParaRPr lang="en-US"/>
          </a:p>
        </p:txBody>
      </p:sp>
    </p:spTree>
    <p:extLst>
      <p:ext uri="{BB962C8B-B14F-4D97-AF65-F5344CB8AC3E}">
        <p14:creationId xmlns:p14="http://schemas.microsoft.com/office/powerpoint/2010/main" val="2698393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applications.</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20</a:t>
            </a:fld>
            <a:endParaRPr lang="en-US"/>
          </a:p>
        </p:txBody>
      </p:sp>
    </p:spTree>
    <p:extLst>
      <p:ext uri="{BB962C8B-B14F-4D97-AF65-F5344CB8AC3E}">
        <p14:creationId xmlns:p14="http://schemas.microsoft.com/office/powerpoint/2010/main" val="790291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yet another set of applications to select from.</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21</a:t>
            </a:fld>
            <a:endParaRPr lang="en-US"/>
          </a:p>
        </p:txBody>
      </p:sp>
    </p:spTree>
    <p:extLst>
      <p:ext uri="{BB962C8B-B14F-4D97-AF65-F5344CB8AC3E}">
        <p14:creationId xmlns:p14="http://schemas.microsoft.com/office/powerpoint/2010/main" val="2832829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an end user point of view, the Utility GIS Map Viewer will be the main interaction with the Utility GIS.  In creating a Map Viewer, a custom application can be created using </a:t>
            </a:r>
            <a:r>
              <a:rPr lang="en-US" dirty="0" err="1"/>
              <a:t>Esri’s</a:t>
            </a:r>
            <a:r>
              <a:rPr lang="en-US" dirty="0"/>
              <a:t> JavaScript API or an ArcGIS Online template can be configured with hosted services (map or feature based).</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22</a:t>
            </a:fld>
            <a:endParaRPr lang="en-US"/>
          </a:p>
        </p:txBody>
      </p:sp>
    </p:spTree>
    <p:extLst>
      <p:ext uri="{BB962C8B-B14F-4D97-AF65-F5344CB8AC3E}">
        <p14:creationId xmlns:p14="http://schemas.microsoft.com/office/powerpoint/2010/main" val="3466971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building the Utility GIS, it is important to understand the level of accuracy that the GIS is to contain.  As can be expected, the better the accuracy, the longer and more expensive in creating the GIS.  The level of accuracy will also dictate the methods used in importing data into the GIS.  It is also possible to start with a coarse accuracy and through a methodical approach improve the accuracy by incorporating field collected data.</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23</a:t>
            </a:fld>
            <a:endParaRPr lang="en-US"/>
          </a:p>
        </p:txBody>
      </p:sp>
    </p:spTree>
    <p:extLst>
      <p:ext uri="{BB962C8B-B14F-4D97-AF65-F5344CB8AC3E}">
        <p14:creationId xmlns:p14="http://schemas.microsoft.com/office/powerpoint/2010/main" val="1965849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City was interested in being able to create a Utility Map Book.  Using ArcMap’s Data Driven Pages functionality this is relatively easy to implement.</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24</a:t>
            </a:fld>
            <a:endParaRPr lang="en-US"/>
          </a:p>
        </p:txBody>
      </p:sp>
    </p:spTree>
    <p:extLst>
      <p:ext uri="{BB962C8B-B14F-4D97-AF65-F5344CB8AC3E}">
        <p14:creationId xmlns:p14="http://schemas.microsoft.com/office/powerpoint/2010/main" val="3232582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topics covered in GIS Needs Assessment Survey Form.  During the kickoff meeting interviews were conducted with staff getting responses which appears on a questionnaire form.  There were over 50 questions that appeared in the questionnaire.</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26</a:t>
            </a:fld>
            <a:endParaRPr lang="en-US"/>
          </a:p>
        </p:txBody>
      </p:sp>
    </p:spTree>
    <p:extLst>
      <p:ext uri="{BB962C8B-B14F-4D97-AF65-F5344CB8AC3E}">
        <p14:creationId xmlns:p14="http://schemas.microsoft.com/office/powerpoint/2010/main" val="1321069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posed in the Computing Environment section.</a:t>
            </a:r>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27</a:t>
            </a:fld>
            <a:endParaRPr lang="en-US"/>
          </a:p>
        </p:txBody>
      </p:sp>
    </p:spTree>
    <p:extLst>
      <p:ext uri="{BB962C8B-B14F-4D97-AF65-F5344CB8AC3E}">
        <p14:creationId xmlns:p14="http://schemas.microsoft.com/office/powerpoint/2010/main" val="676487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Questions posed in the Software section.</a:t>
            </a:r>
          </a:p>
          <a:p>
            <a:endParaRPr lang="en-US" dirty="0"/>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28</a:t>
            </a:fld>
            <a:endParaRPr lang="en-US"/>
          </a:p>
        </p:txBody>
      </p:sp>
    </p:spTree>
    <p:extLst>
      <p:ext uri="{BB962C8B-B14F-4D97-AF65-F5344CB8AC3E}">
        <p14:creationId xmlns:p14="http://schemas.microsoft.com/office/powerpoint/2010/main" val="4231985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Questions posed in the Data section.</a:t>
            </a:r>
          </a:p>
          <a:p>
            <a:endParaRPr lang="en-US" dirty="0"/>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29</a:t>
            </a:fld>
            <a:endParaRPr lang="en-US"/>
          </a:p>
        </p:txBody>
      </p:sp>
    </p:spTree>
    <p:extLst>
      <p:ext uri="{BB962C8B-B14F-4D97-AF65-F5344CB8AC3E}">
        <p14:creationId xmlns:p14="http://schemas.microsoft.com/office/powerpoint/2010/main" val="3755541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Questions posed in the Field Work section.</a:t>
            </a:r>
          </a:p>
          <a:p>
            <a:endParaRPr lang="en-US" dirty="0"/>
          </a:p>
        </p:txBody>
      </p:sp>
      <p:sp>
        <p:nvSpPr>
          <p:cNvPr id="4" name="Slide Number Placeholder 3"/>
          <p:cNvSpPr>
            <a:spLocks noGrp="1"/>
          </p:cNvSpPr>
          <p:nvPr>
            <p:ph type="sldNum" sz="quarter" idx="5"/>
          </p:nvPr>
        </p:nvSpPr>
        <p:spPr/>
        <p:txBody>
          <a:bodyPr/>
          <a:lstStyle/>
          <a:p>
            <a:pPr>
              <a:defRPr/>
            </a:pPr>
            <a:fld id="{2FE4FCFC-535C-45CE-B14B-CCEA8E104012}" type="slidenum">
              <a:rPr lang="en-US" smtClean="0"/>
              <a:pPr>
                <a:defRPr/>
              </a:pPr>
              <a:t>30</a:t>
            </a:fld>
            <a:endParaRPr lang="en-US"/>
          </a:p>
        </p:txBody>
      </p:sp>
    </p:spTree>
    <p:extLst>
      <p:ext uri="{BB962C8B-B14F-4D97-AF65-F5344CB8AC3E}">
        <p14:creationId xmlns:p14="http://schemas.microsoft.com/office/powerpoint/2010/main" val="795981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outline of the GIS Design Study Report contained 12 chapters with a number of sub-chapters.  All proposed implementation options contained an estimated fee and timeline for implementation.</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31</a:t>
            </a:fld>
            <a:endParaRPr lang="en-US"/>
          </a:p>
        </p:txBody>
      </p:sp>
    </p:spTree>
    <p:extLst>
      <p:ext uri="{BB962C8B-B14F-4D97-AF65-F5344CB8AC3E}">
        <p14:creationId xmlns:p14="http://schemas.microsoft.com/office/powerpoint/2010/main" val="19571538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Thank you for viewing this presentation and if you should have any questions or comments feel free to contact Nick Tonias at 585-414-6541 or nicktonias@cedra.com.</a:t>
            </a: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3D8E104-33BD-43A6-BF7F-2F05434EE1F6}" type="slidenum">
              <a:rPr lang="en-US" altLang="en-US" smtClean="0">
                <a:latin typeface="Calibri" panose="020F0502020204030204" pitchFamily="34" charset="0"/>
              </a:rPr>
              <a:pPr/>
              <a:t>32</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4" descr="hispanic_hm_pg2_V2"/>
          <p:cNvPicPr>
            <a:picLocks noChangeAspect="1" noChangeArrowheads="1"/>
          </p:cNvPicPr>
          <p:nvPr/>
        </p:nvPicPr>
        <p:blipFill>
          <a:blip r:embed="rId2">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topbar-982X1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92700"/>
            <a:ext cx="91440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295400" y="6656388"/>
            <a:ext cx="6096000" cy="254000"/>
          </a:xfrm>
          <a:prstGeom prst="rect">
            <a:avLst/>
          </a:prstGeom>
          <a:noFill/>
        </p:spPr>
        <p:txBody>
          <a:bodyPr>
            <a:spAutoFit/>
          </a:bodyPr>
          <a:lstStyle/>
          <a:p>
            <a:pPr algn="ctr" eaLnBrk="1" fontAlgn="auto" hangingPunct="1">
              <a:spcBef>
                <a:spcPts val="0"/>
              </a:spcBef>
              <a:spcAft>
                <a:spcPts val="0"/>
              </a:spcAft>
              <a:defRPr/>
            </a:pPr>
            <a:r>
              <a:rPr lang="en-US" sz="1050" i="1" dirty="0">
                <a:solidFill>
                  <a:srgbClr val="493E80"/>
                </a:solidFill>
                <a:latin typeface="Arial Narrow" pitchFamily="34" charset="0"/>
                <a:cs typeface="Arial" pitchFamily="34" charset="0"/>
              </a:rPr>
              <a:t>Copyright ARMA International, LLC</a:t>
            </a:r>
            <a:r>
              <a:rPr lang="en-US" sz="1050" i="1" baseline="36000" dirty="0">
                <a:solidFill>
                  <a:srgbClr val="493E80"/>
                </a:solidFill>
                <a:latin typeface="Arial Narrow" pitchFamily="34" charset="0"/>
                <a:cs typeface="Arial" pitchFamily="34" charset="0"/>
              </a:rPr>
              <a:t>©</a:t>
            </a:r>
            <a:r>
              <a:rPr lang="en-US" sz="1050" baseline="36000" dirty="0">
                <a:solidFill>
                  <a:srgbClr val="493E80"/>
                </a:solidFill>
                <a:latin typeface="Arial Narrow" pitchFamily="34" charset="0"/>
                <a:cs typeface="Arial" pitchFamily="34" charset="0"/>
              </a:rPr>
              <a:t> </a:t>
            </a:r>
            <a:r>
              <a:rPr lang="en-US" sz="1050" i="1" dirty="0">
                <a:solidFill>
                  <a:srgbClr val="493E80"/>
                </a:solidFill>
                <a:latin typeface="Arial Narrow" pitchFamily="34" charset="0"/>
                <a:cs typeface="Arial" pitchFamily="34" charset="0"/>
              </a:rPr>
              <a:t>2013</a:t>
            </a:r>
            <a:r>
              <a:rPr lang="en-US" sz="1050" baseline="36000" dirty="0">
                <a:solidFill>
                  <a:srgbClr val="493E80"/>
                </a:solidFill>
                <a:latin typeface="Arial Narrow" pitchFamily="34" charset="0"/>
                <a:cs typeface="Arial" pitchFamily="34" charset="0"/>
              </a:rPr>
              <a:t> </a:t>
            </a:r>
          </a:p>
        </p:txBody>
      </p:sp>
      <p:sp>
        <p:nvSpPr>
          <p:cNvPr id="40968" name="Rectangle 8"/>
          <p:cNvSpPr>
            <a:spLocks noGrp="1" noChangeArrowheads="1"/>
          </p:cNvSpPr>
          <p:nvPr>
            <p:ph type="ctrTitle"/>
          </p:nvPr>
        </p:nvSpPr>
        <p:spPr>
          <a:xfrm>
            <a:off x="685800" y="1143000"/>
            <a:ext cx="7772400" cy="1066800"/>
          </a:xfrm>
          <a:prstGeom prst="rect">
            <a:avLst/>
          </a:prstGeom>
        </p:spPr>
        <p:txBody>
          <a:bodyPr/>
          <a:lstStyle>
            <a:lvl1pPr algn="ctr" rtl="0" eaLnBrk="1" fontAlgn="base" hangingPunct="1">
              <a:spcBef>
                <a:spcPct val="0"/>
              </a:spcBef>
              <a:spcAft>
                <a:spcPct val="0"/>
              </a:spcAft>
              <a:defRPr lang="en-US" sz="4400" b="1" smtClean="0">
                <a:solidFill>
                  <a:srgbClr val="002060"/>
                </a:solidFill>
                <a:effectLst>
                  <a:outerShdw blurRad="50800" dist="38100" dir="2700000" algn="tl" rotWithShape="0">
                    <a:prstClr val="black">
                      <a:alpha val="40000"/>
                    </a:prstClr>
                  </a:outerShdw>
                </a:effectLst>
                <a:latin typeface="Calibri" pitchFamily="34" charset="0"/>
                <a:ea typeface="+mj-ea"/>
                <a:cs typeface="Calibri" pitchFamily="34" charset="0"/>
              </a:defRPr>
            </a:lvl1pPr>
          </a:lstStyle>
          <a:p>
            <a:r>
              <a:rPr lang="en-US"/>
              <a:t>Click to edit Master title style</a:t>
            </a:r>
          </a:p>
        </p:txBody>
      </p:sp>
      <p:sp>
        <p:nvSpPr>
          <p:cNvPr id="40969" name="Rectangle 9"/>
          <p:cNvSpPr>
            <a:spLocks noGrp="1" noChangeArrowheads="1"/>
          </p:cNvSpPr>
          <p:nvPr>
            <p:ph type="subTitle" idx="1"/>
          </p:nvPr>
        </p:nvSpPr>
        <p:spPr>
          <a:xfrm>
            <a:off x="1371600" y="2514600"/>
            <a:ext cx="6400800" cy="914400"/>
          </a:xfrm>
        </p:spPr>
        <p:txBody>
          <a:bodyPr/>
          <a:lstStyle>
            <a:lvl1pPr marL="0" indent="0" algn="ctr">
              <a:buFontTx/>
              <a:buNone/>
              <a:defRPr sz="2400" smtClean="0"/>
            </a:lvl1pPr>
          </a:lstStyle>
          <a:p>
            <a:r>
              <a:rPr lang="en-US"/>
              <a:t>Click to edit Master subtitle style</a:t>
            </a:r>
            <a:endParaRPr lang="en-US" dirty="0"/>
          </a:p>
        </p:txBody>
      </p:sp>
    </p:spTree>
    <p:extLst>
      <p:ext uri="{BB962C8B-B14F-4D97-AF65-F5344CB8AC3E}">
        <p14:creationId xmlns:p14="http://schemas.microsoft.com/office/powerpoint/2010/main" val="305395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BFAEBBB-24C6-450C-9953-1A8E1F4F8C17}" type="datetimeFigureOut">
              <a:rPr lang="en-US"/>
              <a:pPr>
                <a:defRPr/>
              </a:pPr>
              <a:t>9/14/2018</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Tree>
    <p:extLst>
      <p:ext uri="{BB962C8B-B14F-4D97-AF65-F5344CB8AC3E}">
        <p14:creationId xmlns:p14="http://schemas.microsoft.com/office/powerpoint/2010/main" val="1449336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9129C89-B26E-4DB7-92B4-29E921BA4E05}" type="slidenum">
              <a:rPr lang="en-US"/>
              <a:pPr>
                <a:defRPr/>
              </a:pPr>
              <a:t>‹#›</a:t>
            </a:fld>
            <a:endParaRPr lang="en-US"/>
          </a:p>
        </p:txBody>
      </p:sp>
    </p:spTree>
    <p:extLst>
      <p:ext uri="{BB962C8B-B14F-4D97-AF65-F5344CB8AC3E}">
        <p14:creationId xmlns:p14="http://schemas.microsoft.com/office/powerpoint/2010/main" val="976669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1066800"/>
          </a:xfrm>
          <a:prstGeom prst="rect">
            <a:avLst/>
          </a:prstGeom>
        </p:spPr>
        <p:txBody>
          <a:bodyPr/>
          <a:lstStyle>
            <a:lvl1pPr>
              <a:defRPr sz="4400" b="1">
                <a:solidFill>
                  <a:srgbClr val="002060"/>
                </a:solidFill>
                <a:effectLst>
                  <a:outerShdw blurRad="50800" dist="38100" dir="2700000" algn="tl" rotWithShape="0">
                    <a:prstClr val="black">
                      <a:alpha val="40000"/>
                    </a:prstClr>
                  </a:outerShdw>
                </a:effectLst>
                <a:latin typeface="Calibri" pitchFamily="34" charset="0"/>
                <a:cs typeface="Calibri"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D5CC7131-B11B-421E-9A9F-DB59BF13D526}" type="datetimeFigureOut">
              <a:rPr lang="en-US"/>
              <a:pPr>
                <a:defRPr/>
              </a:pPr>
              <a:t>9/14/2018</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4DEFBE4-8558-4028-A2A3-6408EDC592C3}" type="slidenum">
              <a:rPr lang="en-US"/>
              <a:pPr>
                <a:defRPr/>
              </a:pPr>
              <a:t>‹#›</a:t>
            </a:fld>
            <a:endParaRPr lang="en-US"/>
          </a:p>
        </p:txBody>
      </p:sp>
    </p:spTree>
    <p:extLst>
      <p:ext uri="{BB962C8B-B14F-4D97-AF65-F5344CB8AC3E}">
        <p14:creationId xmlns:p14="http://schemas.microsoft.com/office/powerpoint/2010/main" val="2984722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F9B39A4-AACC-4912-AC8B-8E145B6EA769}" type="datetimeFigureOut">
              <a:rPr lang="en-US"/>
              <a:pPr>
                <a:defRPr/>
              </a:pPr>
              <a:t>9/14/2018</a:t>
            </a:fld>
            <a:endParaRPr lang="en-US"/>
          </a:p>
        </p:txBody>
      </p:sp>
      <p:sp>
        <p:nvSpPr>
          <p:cNvPr id="8"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D4925DF-3A5E-440E-AB0A-9A4B9F80F2BE}" type="slidenum">
              <a:rPr lang="en-US"/>
              <a:pPr>
                <a:defRPr/>
              </a:pPr>
              <a:t>‹#›</a:t>
            </a:fld>
            <a:endParaRPr lang="en-US"/>
          </a:p>
        </p:txBody>
      </p:sp>
    </p:spTree>
    <p:extLst>
      <p:ext uri="{BB962C8B-B14F-4D97-AF65-F5344CB8AC3E}">
        <p14:creationId xmlns:p14="http://schemas.microsoft.com/office/powerpoint/2010/main" val="159184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86703CC2-DCAC-436C-B483-91C17EC11A2D}" type="datetimeFigureOut">
              <a:rPr lang="en-US"/>
              <a:pPr>
                <a:defRPr/>
              </a:pPr>
              <a:t>9/14/2018</a:t>
            </a:fld>
            <a:endParaRPr lang="en-US"/>
          </a:p>
        </p:txBody>
      </p:sp>
      <p:sp>
        <p:nvSpPr>
          <p:cNvPr id="4"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DB7F21B-587E-4731-A6AB-71B10A877AD3}" type="slidenum">
              <a:rPr lang="en-US"/>
              <a:pPr>
                <a:defRPr/>
              </a:pPr>
              <a:t>‹#›</a:t>
            </a:fld>
            <a:endParaRPr lang="en-US"/>
          </a:p>
        </p:txBody>
      </p:sp>
    </p:spTree>
    <p:extLst>
      <p:ext uri="{BB962C8B-B14F-4D97-AF65-F5344CB8AC3E}">
        <p14:creationId xmlns:p14="http://schemas.microsoft.com/office/powerpoint/2010/main" val="284079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AB71CFF-45EB-468A-B659-612D93C261D7}" type="datetimeFigureOut">
              <a:rPr lang="en-US"/>
              <a:pPr>
                <a:defRPr/>
              </a:pPr>
              <a:t>9/14/2018</a:t>
            </a:fld>
            <a:endParaRPr lang="en-US"/>
          </a:p>
        </p:txBody>
      </p:sp>
      <p:sp>
        <p:nvSpPr>
          <p:cNvPr id="3"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B20B2D9-E324-4943-AA84-371CD2A6DAFB}" type="slidenum">
              <a:rPr lang="en-US"/>
              <a:pPr>
                <a:defRPr/>
              </a:pPr>
              <a:t>‹#›</a:t>
            </a:fld>
            <a:endParaRPr lang="en-US"/>
          </a:p>
        </p:txBody>
      </p:sp>
    </p:spTree>
    <p:extLst>
      <p:ext uri="{BB962C8B-B14F-4D97-AF65-F5344CB8AC3E}">
        <p14:creationId xmlns:p14="http://schemas.microsoft.com/office/powerpoint/2010/main" val="884516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37C6277-707F-4AC1-86B5-9A78C32147D8}" type="datetimeFigureOut">
              <a:rPr lang="en-US"/>
              <a:pPr>
                <a:defRPr/>
              </a:pPr>
              <a:t>9/14/2018</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C487ED6-1168-4AD3-882E-BBB09BE8A321}" type="slidenum">
              <a:rPr lang="en-US"/>
              <a:pPr>
                <a:defRPr/>
              </a:pPr>
              <a:t>‹#›</a:t>
            </a:fld>
            <a:endParaRPr lang="en-US"/>
          </a:p>
        </p:txBody>
      </p:sp>
    </p:spTree>
    <p:extLst>
      <p:ext uri="{BB962C8B-B14F-4D97-AF65-F5344CB8AC3E}">
        <p14:creationId xmlns:p14="http://schemas.microsoft.com/office/powerpoint/2010/main" val="881557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9FF105E-8F95-45F8-A174-73C6CAC0C230}" type="datetimeFigureOut">
              <a:rPr lang="en-US"/>
              <a:pPr>
                <a:defRPr/>
              </a:pPr>
              <a:t>9/14/2018</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2A58E62-63B2-4728-9C26-ECDE370B069A}" type="slidenum">
              <a:rPr lang="en-US"/>
              <a:pPr>
                <a:defRPr/>
              </a:pPr>
              <a:t>‹#›</a:t>
            </a:fld>
            <a:endParaRPr lang="en-US"/>
          </a:p>
        </p:txBody>
      </p:sp>
    </p:spTree>
    <p:extLst>
      <p:ext uri="{BB962C8B-B14F-4D97-AF65-F5344CB8AC3E}">
        <p14:creationId xmlns:p14="http://schemas.microsoft.com/office/powerpoint/2010/main" val="385852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9B7FB4B-FB29-4E7E-A61F-E093A0020AC2}" type="datetimeFigureOut">
              <a:rPr lang="en-US"/>
              <a:pPr>
                <a:defRPr/>
              </a:pPr>
              <a:t>9/14/2018</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F6C460D-7656-47A4-B43D-5E2FD003C77E}" type="slidenum">
              <a:rPr lang="en-US"/>
              <a:pPr>
                <a:defRPr/>
              </a:pPr>
              <a:t>‹#›</a:t>
            </a:fld>
            <a:endParaRPr lang="en-US"/>
          </a:p>
        </p:txBody>
      </p:sp>
    </p:spTree>
    <p:extLst>
      <p:ext uri="{BB962C8B-B14F-4D97-AF65-F5344CB8AC3E}">
        <p14:creationId xmlns:p14="http://schemas.microsoft.com/office/powerpoint/2010/main" val="2450074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8AE9694-97F4-451C-B451-AC0A2A526E63}" type="datetimeFigureOut">
              <a:rPr lang="en-US"/>
              <a:pPr>
                <a:defRPr/>
              </a:pPr>
              <a:t>9/14/2018</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0DC5837-F723-4921-804C-D195D0EAE85F}" type="slidenum">
              <a:rPr lang="en-US"/>
              <a:pPr>
                <a:defRPr/>
              </a:pPr>
              <a:t>‹#›</a:t>
            </a:fld>
            <a:endParaRPr lang="en-US"/>
          </a:p>
        </p:txBody>
      </p:sp>
    </p:spTree>
    <p:extLst>
      <p:ext uri="{BB962C8B-B14F-4D97-AF65-F5344CB8AC3E}">
        <p14:creationId xmlns:p14="http://schemas.microsoft.com/office/powerpoint/2010/main" val="1549364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6576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3132910-1913-4593-88AE-74DC11318FEC}" type="datetimeFigureOut">
              <a:rPr lang="en-US"/>
              <a:pPr>
                <a:defRPr/>
              </a:pPr>
              <a:t>9/14/2018</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36AC13A-4A03-45CF-B91F-51C590B666EF}" type="slidenum">
              <a:rPr lang="en-US"/>
              <a:pPr>
                <a:defRPr/>
              </a:pPr>
              <a:t>‹#›</a:t>
            </a:fld>
            <a:endParaRPr lang="en-US"/>
          </a:p>
        </p:txBody>
      </p:sp>
    </p:spTree>
    <p:extLst>
      <p:ext uri="{BB962C8B-B14F-4D97-AF65-F5344CB8AC3E}">
        <p14:creationId xmlns:p14="http://schemas.microsoft.com/office/powerpoint/2010/main" val="2564847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4038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219200"/>
            <a:ext cx="4038600" cy="4724400"/>
          </a:xfrm>
        </p:spPr>
        <p:txBody>
          <a:bodyPr/>
          <a:lstStyle/>
          <a:p>
            <a:pPr lvl="0"/>
            <a:r>
              <a:rPr lang="en-US" noProof="0"/>
              <a:t>Click icon to add clip art</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CFBB0990-97CA-4585-B910-AB9F003F1E7A}" type="datetimeFigureOut">
              <a:rPr lang="en-US"/>
              <a:pPr>
                <a:defRPr/>
              </a:pPr>
              <a:t>9/14/2018</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F345779-44B1-426D-B5AD-EDEEA23BB020}" type="slidenum">
              <a:rPr lang="en-US"/>
              <a:pPr>
                <a:defRPr/>
              </a:pPr>
              <a:t>‹#›</a:t>
            </a:fld>
            <a:endParaRPr lang="en-US"/>
          </a:p>
        </p:txBody>
      </p:sp>
    </p:spTree>
    <p:extLst>
      <p:ext uri="{BB962C8B-B14F-4D97-AF65-F5344CB8AC3E}">
        <p14:creationId xmlns:p14="http://schemas.microsoft.com/office/powerpoint/2010/main" val="1138964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B40E8C4-958F-4724-9771-EFB08F897B8B}" type="datetimeFigureOut">
              <a:rPr lang="en-US"/>
              <a:pPr>
                <a:defRPr/>
              </a:pPr>
              <a:t>9/14/2018</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09D4A1F-1B79-4ECE-AF0A-23AB3CA004EE}" type="slidenum">
              <a:rPr lang="en-US"/>
              <a:pPr>
                <a:defRPr/>
              </a:pPr>
              <a:t>‹#›</a:t>
            </a:fld>
            <a:endParaRPr lang="en-US"/>
          </a:p>
        </p:txBody>
      </p:sp>
    </p:spTree>
    <p:extLst>
      <p:ext uri="{BB962C8B-B14F-4D97-AF65-F5344CB8AC3E}">
        <p14:creationId xmlns:p14="http://schemas.microsoft.com/office/powerpoint/2010/main" val="4025730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5DE63D7-7777-43EA-BB6F-31FB24F2BBAB}" type="datetimeFigureOut">
              <a:rPr lang="en-US"/>
              <a:pPr>
                <a:defRPr/>
              </a:pPr>
              <a:t>9/14/2018</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9B29BB6-22B6-4DEF-B77A-88EFAA2A0FC1}" type="slidenum">
              <a:rPr lang="en-US"/>
              <a:pPr>
                <a:defRPr/>
              </a:pPr>
              <a:t>‹#›</a:t>
            </a:fld>
            <a:endParaRPr lang="en-US"/>
          </a:p>
        </p:txBody>
      </p:sp>
    </p:spTree>
    <p:extLst>
      <p:ext uri="{BB962C8B-B14F-4D97-AF65-F5344CB8AC3E}">
        <p14:creationId xmlns:p14="http://schemas.microsoft.com/office/powerpoint/2010/main" val="1152784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33C8DF2-A3C3-4563-AFCA-D4ED58ED7537}" type="datetimeFigureOut">
              <a:rPr lang="en-US"/>
              <a:pPr>
                <a:defRPr/>
              </a:pPr>
              <a:t>9/14/2018</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E897AD5-6992-43BE-80C5-CB5C2FBBE02C}" type="slidenum">
              <a:rPr lang="en-US"/>
              <a:pPr>
                <a:defRPr/>
              </a:pPr>
              <a:t>‹#›</a:t>
            </a:fld>
            <a:endParaRPr lang="en-US"/>
          </a:p>
        </p:txBody>
      </p:sp>
    </p:spTree>
    <p:extLst>
      <p:ext uri="{BB962C8B-B14F-4D97-AF65-F5344CB8AC3E}">
        <p14:creationId xmlns:p14="http://schemas.microsoft.com/office/powerpoint/2010/main" val="2447225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6F154538-834A-4042-AE86-C309276BEA3F}" type="datetimeFigureOut">
              <a:rPr lang="en-US"/>
              <a:pPr>
                <a:defRPr/>
              </a:pPr>
              <a:t>9/14/2018</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E804F29-1CCE-4AF9-8CF3-EF5C5FBAAC4B}" type="slidenum">
              <a:rPr lang="en-US"/>
              <a:pPr>
                <a:defRPr/>
              </a:pPr>
              <a:t>‹#›</a:t>
            </a:fld>
            <a:endParaRPr lang="en-US"/>
          </a:p>
        </p:txBody>
      </p:sp>
    </p:spTree>
    <p:extLst>
      <p:ext uri="{BB962C8B-B14F-4D97-AF65-F5344CB8AC3E}">
        <p14:creationId xmlns:p14="http://schemas.microsoft.com/office/powerpoint/2010/main" val="1869237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464234" y="381001"/>
            <a:ext cx="82296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p:cNvSpPr>
            <a:spLocks noGrp="1"/>
          </p:cNvSpPr>
          <p:nvPr>
            <p:ph type="dt" sz="half" idx="10"/>
          </p:nvPr>
        </p:nvSpPr>
        <p:spPr>
          <a:xfrm>
            <a:off x="5562600" y="6508750"/>
            <a:ext cx="3001963" cy="274638"/>
          </a:xfrm>
          <a:prstGeom prst="rect">
            <a:avLst/>
          </a:prstGeom>
        </p:spPr>
        <p:txBody>
          <a:bodyPr vert="horz" rtlCol="0"/>
          <a:lstStyle>
            <a:lvl1pPr eaLnBrk="1" hangingPunct="1">
              <a:defRPr/>
            </a:lvl1pPr>
          </a:lstStyle>
          <a:p>
            <a:pPr>
              <a:defRPr/>
            </a:pPr>
            <a:fld id="{6D8845A0-35F0-40CE-AEB7-5FB02CBB4AF3}" type="datetimeFigureOut">
              <a:rPr lang="en-US"/>
              <a:pPr>
                <a:defRPr/>
              </a:pPr>
              <a:t>9/14/2018</a:t>
            </a:fld>
            <a:endParaRPr lang="en-US"/>
          </a:p>
        </p:txBody>
      </p:sp>
      <p:sp>
        <p:nvSpPr>
          <p:cNvPr id="6" name="Slide Number Placeholder 10"/>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A6DB4D3C-12DC-4EEF-A2F3-584DB5792716}" type="slidenum">
              <a:rPr lang="en-US"/>
              <a:pPr>
                <a:defRPr/>
              </a:pPr>
              <a:t>‹#›</a:t>
            </a:fld>
            <a:endParaRPr lang="en-US" dirty="0"/>
          </a:p>
        </p:txBody>
      </p:sp>
      <p:sp>
        <p:nvSpPr>
          <p:cNvPr id="7" name="Footer Placeholder 11"/>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2424483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707C5A93-5F31-4ED7-8A5B-7C7AA50EB9BF}" type="datetimeFigureOut">
              <a:rPr lang="en-US"/>
              <a:pPr>
                <a:defRPr/>
              </a:pPr>
              <a:t>9/14/2018</a:t>
            </a:fld>
            <a:endParaRPr lang="en-US"/>
          </a:p>
        </p:txBody>
      </p:sp>
      <p:sp>
        <p:nvSpPr>
          <p:cNvPr id="6"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C17E68-F7ED-4025-9F46-7EC60BA0959F}" type="slidenum">
              <a:rPr lang="en-US"/>
              <a:pPr>
                <a:defRPr/>
              </a:pPr>
              <a:t>‹#›</a:t>
            </a:fld>
            <a:endParaRPr lang="en-US" dirty="0"/>
          </a:p>
        </p:txBody>
      </p:sp>
    </p:spTree>
    <p:extLst>
      <p:ext uri="{BB962C8B-B14F-4D97-AF65-F5344CB8AC3E}">
        <p14:creationId xmlns:p14="http://schemas.microsoft.com/office/powerpoint/2010/main" val="3454847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p:cNvSpPr>
            <a:spLocks noGrp="1"/>
          </p:cNvSpPr>
          <p:nvPr>
            <p:ph type="dt" sz="half" idx="10"/>
          </p:nvPr>
        </p:nvSpPr>
        <p:spPr>
          <a:xfrm>
            <a:off x="5562600" y="6513513"/>
            <a:ext cx="3001963" cy="274637"/>
          </a:xfrm>
          <a:prstGeom prst="rect">
            <a:avLst/>
          </a:prstGeom>
        </p:spPr>
        <p:txBody>
          <a:bodyPr vert="horz" rtlCol="0"/>
          <a:lstStyle>
            <a:lvl1pPr eaLnBrk="1" hangingPunct="1">
              <a:defRPr/>
            </a:lvl1pPr>
          </a:lstStyle>
          <a:p>
            <a:pPr>
              <a:defRPr/>
            </a:pPr>
            <a:fld id="{B9FFAEC8-CD26-4657-9E31-75BE8A35B875}" type="datetimeFigureOut">
              <a:rPr lang="en-US"/>
              <a:pPr>
                <a:defRPr/>
              </a:pPr>
              <a:t>9/14/2018</a:t>
            </a:fld>
            <a:endParaRPr lang="en-US"/>
          </a:p>
        </p:txBody>
      </p:sp>
      <p:sp>
        <p:nvSpPr>
          <p:cNvPr id="6" name="Slide Number Placeholder 8"/>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B58BD612-042B-4453-8079-1B6A42B5FA80}" type="slidenum">
              <a:rPr lang="en-US"/>
              <a:pPr>
                <a:defRPr/>
              </a:pPr>
              <a:t>‹#›</a:t>
            </a:fld>
            <a:endParaRPr lang="en-US"/>
          </a:p>
        </p:txBody>
      </p:sp>
      <p:sp>
        <p:nvSpPr>
          <p:cNvPr id="7" name="Footer Placeholder 9"/>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25315771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4595813" y="4419600"/>
            <a:ext cx="3994150" cy="274638"/>
          </a:xfrm>
          <a:prstGeom prst="rect">
            <a:avLst/>
          </a:prstGeom>
        </p:spPr>
        <p:txBody>
          <a:bodyPr/>
          <a:lstStyle>
            <a:lvl1pPr>
              <a:defRPr/>
            </a:lvl1pPr>
          </a:lstStyle>
          <a:p>
            <a:pPr>
              <a:defRPr/>
            </a:pPr>
            <a:fld id="{2F4DAAC3-7CCC-43DD-9E73-E8614626FC7E}" type="datetimeFigureOut">
              <a:rPr lang="en-US"/>
              <a:pPr>
                <a:defRPr/>
              </a:pPr>
              <a:t>9/14/2018</a:t>
            </a:fld>
            <a:endParaRPr lang="en-US"/>
          </a:p>
        </p:txBody>
      </p:sp>
      <p:sp>
        <p:nvSpPr>
          <p:cNvPr id="7" name="Footer Placeholder 5"/>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8640763" y="6515100"/>
            <a:ext cx="465137" cy="273050"/>
          </a:xfrm>
        </p:spPr>
        <p:txBody>
          <a:bodyPr/>
          <a:lstStyle>
            <a:lvl1pPr>
              <a:defRPr/>
            </a:lvl1pPr>
          </a:lstStyle>
          <a:p>
            <a:pPr>
              <a:defRPr/>
            </a:pPr>
            <a:fld id="{0A8017B8-1DEB-4825-8BAD-9DC4547FC48D}" type="slidenum">
              <a:rPr lang="en-US"/>
              <a:pPr>
                <a:defRPr/>
              </a:pPr>
              <a:t>‹#›</a:t>
            </a:fld>
            <a:endParaRPr lang="en-US"/>
          </a:p>
        </p:txBody>
      </p:sp>
    </p:spTree>
    <p:extLst>
      <p:ext uri="{BB962C8B-B14F-4D97-AF65-F5344CB8AC3E}">
        <p14:creationId xmlns:p14="http://schemas.microsoft.com/office/powerpoint/2010/main" val="3109411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8" name="Rectangle 7"/>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2" name="Title 1"/>
          <p:cNvSpPr>
            <a:spLocks noGrp="1"/>
          </p:cNvSpPr>
          <p:nvPr>
            <p:ph type="title"/>
          </p:nvPr>
        </p:nvSpPr>
        <p:spPr>
          <a:xfrm>
            <a:off x="457200" y="251948"/>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62455" y="2375338"/>
            <a:ext cx="4040188"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4595813" y="4419600"/>
            <a:ext cx="3994150" cy="274638"/>
          </a:xfrm>
          <a:prstGeom prst="rect">
            <a:avLst/>
          </a:prstGeom>
        </p:spPr>
        <p:txBody>
          <a:bodyPr/>
          <a:lstStyle>
            <a:lvl1pPr>
              <a:defRPr/>
            </a:lvl1pPr>
          </a:lstStyle>
          <a:p>
            <a:pPr>
              <a:defRPr/>
            </a:pPr>
            <a:fld id="{04DCE900-D324-4518-815D-341867E077FB}" type="datetimeFigureOut">
              <a:rPr lang="en-US"/>
              <a:pPr>
                <a:defRPr/>
              </a:pPr>
              <a:t>9/14/2018</a:t>
            </a:fld>
            <a:endParaRPr lang="en-US"/>
          </a:p>
        </p:txBody>
      </p:sp>
      <p:sp>
        <p:nvSpPr>
          <p:cNvPr id="10" name="Footer Placeholder 7"/>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11" name="Slide Number Placeholder 8"/>
          <p:cNvSpPr>
            <a:spLocks noGrp="1"/>
          </p:cNvSpPr>
          <p:nvPr>
            <p:ph type="sldNum" sz="quarter" idx="12"/>
          </p:nvPr>
        </p:nvSpPr>
        <p:spPr>
          <a:xfrm>
            <a:off x="8640763" y="6515100"/>
            <a:ext cx="465137" cy="273050"/>
          </a:xfrm>
        </p:spPr>
        <p:txBody>
          <a:bodyPr/>
          <a:lstStyle>
            <a:lvl1pPr>
              <a:defRPr/>
            </a:lvl1pPr>
          </a:lstStyle>
          <a:p>
            <a:pPr>
              <a:defRPr/>
            </a:pPr>
            <a:fld id="{A80E9D03-C23A-4F41-ACFC-51C32940FC43}" type="slidenum">
              <a:rPr lang="en-US"/>
              <a:pPr>
                <a:defRPr/>
              </a:pPr>
              <a:t>‹#›</a:t>
            </a:fld>
            <a:endParaRPr lang="en-US"/>
          </a:p>
        </p:txBody>
      </p:sp>
    </p:spTree>
    <p:extLst>
      <p:ext uri="{BB962C8B-B14F-4D97-AF65-F5344CB8AC3E}">
        <p14:creationId xmlns:p14="http://schemas.microsoft.com/office/powerpoint/2010/main" val="415629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53218"/>
            <a:ext cx="8229600" cy="1143000"/>
          </a:xfrm>
        </p:spPr>
        <p:txBody>
          <a:bodyPr/>
          <a:lstStyle/>
          <a:p>
            <a:r>
              <a:rPr lang="en-US"/>
              <a:t>Click to edit Master title style</a:t>
            </a:r>
          </a:p>
        </p:txBody>
      </p:sp>
      <p:sp>
        <p:nvSpPr>
          <p:cNvPr id="4" name="Date Placeholder 2"/>
          <p:cNvSpPr>
            <a:spLocks noGrp="1"/>
          </p:cNvSpPr>
          <p:nvPr>
            <p:ph type="dt" sz="half" idx="10"/>
          </p:nvPr>
        </p:nvSpPr>
        <p:spPr>
          <a:xfrm>
            <a:off x="4595813" y="4419600"/>
            <a:ext cx="3994150" cy="274638"/>
          </a:xfrm>
          <a:prstGeom prst="rect">
            <a:avLst/>
          </a:prstGeom>
        </p:spPr>
        <p:txBody>
          <a:bodyPr/>
          <a:lstStyle>
            <a:lvl1pPr>
              <a:defRPr/>
            </a:lvl1pPr>
          </a:lstStyle>
          <a:p>
            <a:pPr>
              <a:defRPr/>
            </a:pPr>
            <a:fld id="{573EF164-98C9-4854-A07E-BCC6A2C25130}" type="datetimeFigureOut">
              <a:rPr lang="en-US"/>
              <a:pPr>
                <a:defRPr/>
              </a:pPr>
              <a:t>9/14/2018</a:t>
            </a:fld>
            <a:endParaRPr lang="en-US"/>
          </a:p>
        </p:txBody>
      </p:sp>
      <p:sp>
        <p:nvSpPr>
          <p:cNvPr id="5" name="Footer Placeholder 3"/>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EB1714ED-D951-4C6D-ACD4-47BD0E13D829}" type="slidenum">
              <a:rPr lang="en-US"/>
              <a:pPr>
                <a:defRPr/>
              </a:pPr>
              <a:t>‹#›</a:t>
            </a:fld>
            <a:endParaRPr lang="en-US"/>
          </a:p>
        </p:txBody>
      </p:sp>
    </p:spTree>
    <p:extLst>
      <p:ext uri="{BB962C8B-B14F-4D97-AF65-F5344CB8AC3E}">
        <p14:creationId xmlns:p14="http://schemas.microsoft.com/office/powerpoint/2010/main" val="2406503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95813" y="4419600"/>
            <a:ext cx="3994150" cy="274638"/>
          </a:xfrm>
          <a:prstGeom prst="rect">
            <a:avLst/>
          </a:prstGeom>
        </p:spPr>
        <p:txBody>
          <a:bodyPr/>
          <a:lstStyle>
            <a:lvl1pPr>
              <a:defRPr/>
            </a:lvl1pPr>
          </a:lstStyle>
          <a:p>
            <a:pPr>
              <a:defRPr/>
            </a:pPr>
            <a:fld id="{AE39D74C-7BE0-41F8-BDC6-1EBE52AC416B}" type="datetimeFigureOut">
              <a:rPr lang="en-US"/>
              <a:pPr>
                <a:defRPr/>
              </a:pPr>
              <a:t>9/14/2018</a:t>
            </a:fld>
            <a:endParaRPr lang="en-US"/>
          </a:p>
        </p:txBody>
      </p:sp>
      <p:sp>
        <p:nvSpPr>
          <p:cNvPr id="3" name="Footer Placeholder 2"/>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238F546-DFB4-4F04-AF1B-9BDF4367B019}" type="slidenum">
              <a:rPr lang="en-US"/>
              <a:pPr>
                <a:defRPr/>
              </a:pPr>
              <a:t>‹#›</a:t>
            </a:fld>
            <a:endParaRPr lang="en-US"/>
          </a:p>
        </p:txBody>
      </p:sp>
    </p:spTree>
    <p:extLst>
      <p:ext uri="{BB962C8B-B14F-4D97-AF65-F5344CB8AC3E}">
        <p14:creationId xmlns:p14="http://schemas.microsoft.com/office/powerpoint/2010/main" val="1701264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963136" y="304800"/>
            <a:ext cx="393192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p:cNvSpPr>
            <a:spLocks noGrp="1"/>
          </p:cNvSpPr>
          <p:nvPr>
            <p:ph type="dt" sz="half" idx="10"/>
          </p:nvPr>
        </p:nvSpPr>
        <p:spPr>
          <a:xfrm>
            <a:off x="5562600" y="6513513"/>
            <a:ext cx="3001963" cy="274637"/>
          </a:xfrm>
          <a:prstGeom prst="rect">
            <a:avLst/>
          </a:prstGeom>
        </p:spPr>
        <p:txBody>
          <a:bodyPr vert="horz" rtlCol="0"/>
          <a:lstStyle>
            <a:lvl1pPr>
              <a:defRPr/>
            </a:lvl1pPr>
          </a:lstStyle>
          <a:p>
            <a:pPr>
              <a:defRPr/>
            </a:pPr>
            <a:fld id="{1BF6E75D-51D8-4166-9ECB-BE76BBD97F8C}" type="datetimeFigureOut">
              <a:rPr lang="en-US"/>
              <a:pPr>
                <a:defRPr/>
              </a:pPr>
              <a:t>9/14/2018</a:t>
            </a:fld>
            <a:endParaRPr lang="en-US"/>
          </a:p>
        </p:txBody>
      </p:sp>
      <p:sp>
        <p:nvSpPr>
          <p:cNvPr id="7" name="Slide Number Placeholder 9"/>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E88D131D-51C4-41E4-BB53-88930D3128DE}" type="slidenum">
              <a:rPr lang="en-US"/>
              <a:pPr>
                <a:defRPr/>
              </a:pPr>
              <a:t>‹#›</a:t>
            </a:fld>
            <a:endParaRPr lang="en-US"/>
          </a:p>
        </p:txBody>
      </p:sp>
      <p:sp>
        <p:nvSpPr>
          <p:cNvPr id="8" name="Footer Placeholder 10"/>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65026087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p:cNvSpPr>
            <a:spLocks noGrp="1"/>
          </p:cNvSpPr>
          <p:nvPr>
            <p:ph type="dt" sz="half" idx="10"/>
          </p:nvPr>
        </p:nvSpPr>
        <p:spPr>
          <a:xfrm>
            <a:off x="5562600" y="6508750"/>
            <a:ext cx="3001963" cy="274638"/>
          </a:xfrm>
          <a:prstGeom prst="rect">
            <a:avLst/>
          </a:prstGeom>
        </p:spPr>
        <p:txBody>
          <a:bodyPr vert="horz" rtlCol="0"/>
          <a:lstStyle>
            <a:lvl1pPr>
              <a:defRPr/>
            </a:lvl1pPr>
          </a:lstStyle>
          <a:p>
            <a:pPr>
              <a:defRPr/>
            </a:pPr>
            <a:fld id="{2F20638C-F1A9-4023-812D-515EC4CA27DC}" type="datetimeFigureOut">
              <a:rPr lang="en-US"/>
              <a:pPr>
                <a:defRPr/>
              </a:pPr>
              <a:t>9/14/2018</a:t>
            </a:fld>
            <a:endParaRPr lang="en-US"/>
          </a:p>
        </p:txBody>
      </p:sp>
      <p:sp>
        <p:nvSpPr>
          <p:cNvPr id="6"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C77A6FB2-E675-4D81-ACC3-E7E321683C61}" type="slidenum">
              <a:rPr lang="en-US"/>
              <a:pPr>
                <a:defRPr/>
              </a:pPr>
              <a:t>‹#›</a:t>
            </a:fld>
            <a:endParaRPr lang="en-US"/>
          </a:p>
        </p:txBody>
      </p:sp>
      <p:sp>
        <p:nvSpPr>
          <p:cNvPr id="7" name="Footer Placeholder 9"/>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4031596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F8276145-6CBC-4B93-9064-1CCF183288D5}" type="datetimeFigureOut">
              <a:rPr lang="en-US"/>
              <a:pPr>
                <a:defRPr/>
              </a:pPr>
              <a:t>9/14/2018</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AF63DF-4FD3-44A6-AA2A-1BC6399341F4}" type="slidenum">
              <a:rPr lang="en-US"/>
              <a:pPr>
                <a:defRPr/>
              </a:pPr>
              <a:t>‹#›</a:t>
            </a:fld>
            <a:endParaRPr lang="en-US"/>
          </a:p>
        </p:txBody>
      </p:sp>
    </p:spTree>
    <p:extLst>
      <p:ext uri="{BB962C8B-B14F-4D97-AF65-F5344CB8AC3E}">
        <p14:creationId xmlns:p14="http://schemas.microsoft.com/office/powerpoint/2010/main" val="3106588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B389D7D2-1F5E-4228-912F-989E588A1504}" type="datetimeFigureOut">
              <a:rPr lang="en-US"/>
              <a:pPr>
                <a:defRPr/>
              </a:pPr>
              <a:t>9/14/2018</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FFA13C-2393-45F8-B7B1-B609B7170A6C}" type="slidenum">
              <a:rPr lang="en-US"/>
              <a:pPr>
                <a:defRPr/>
              </a:pPr>
              <a:t>‹#›</a:t>
            </a:fld>
            <a:endParaRPr lang="en-US"/>
          </a:p>
        </p:txBody>
      </p:sp>
    </p:spTree>
    <p:extLst>
      <p:ext uri="{BB962C8B-B14F-4D97-AF65-F5344CB8AC3E}">
        <p14:creationId xmlns:p14="http://schemas.microsoft.com/office/powerpoint/2010/main" val="2727241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p:spPr>
        <p:txBody>
          <a:bodyPr vert="horz" wrap="square" lIns="91440" tIns="45720" rIns="91440" bIns="45720" numCol="1" anchor="t" anchorCtr="0" compatLnSpc="1">
            <a:prstTxWarp prst="textNoShape">
              <a:avLst/>
            </a:prstTxWarp>
          </a:bodyPr>
          <a:lstStyle>
            <a:lvl1pPr eaLnBrk="1" hangingPunct="1">
              <a:defRPr/>
            </a:lvl1pPr>
          </a:lstStyle>
          <a:p>
            <a:pPr>
              <a:defRPr/>
            </a:pPr>
            <a:fld id="{B63AF403-7BE7-4744-B8D8-146D30FA0B76}" type="slidenum">
              <a:rPr lang="en-US"/>
              <a:pPr>
                <a:defRPr/>
              </a:pPr>
              <a:t>‹#›</a:t>
            </a:fld>
            <a:endParaRPr lang="en-US"/>
          </a:p>
        </p:txBody>
      </p:sp>
    </p:spTree>
    <p:extLst>
      <p:ext uri="{BB962C8B-B14F-4D97-AF65-F5344CB8AC3E}">
        <p14:creationId xmlns:p14="http://schemas.microsoft.com/office/powerpoint/2010/main" val="3906926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descr="hispanic_hm_pg2_V2"/>
          <p:cNvPicPr>
            <a:picLocks noChangeAspect="1" noChangeArrowheads="1"/>
          </p:cNvPicPr>
          <p:nvPr/>
        </p:nvPicPr>
        <p:blipFill>
          <a:blip r:embed="rId19">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9"/>
          <p:cNvSpPr>
            <a:spLocks noGrp="1" noChangeArrowheads="1"/>
          </p:cNvSpPr>
          <p:nvPr>
            <p:ph type="body" idx="1"/>
          </p:nvPr>
        </p:nvSpPr>
        <p:spPr bwMode="auto">
          <a:xfrm>
            <a:off x="457200" y="1066800"/>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8" descr="CEDRLOGO.TIF"/>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8600" y="6035675"/>
            <a:ext cx="78105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Box 9"/>
          <p:cNvSpPr txBox="1">
            <a:spLocks noChangeArrowheads="1"/>
          </p:cNvSpPr>
          <p:nvPr userDrawn="1"/>
        </p:nvSpPr>
        <p:spPr bwMode="auto">
          <a:xfrm>
            <a:off x="990600" y="6529388"/>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defRPr/>
            </a:pPr>
            <a:r>
              <a:rPr lang="en-US" altLang="en-US" sz="1200" b="1" i="1">
                <a:latin typeface="Arial" panose="020B0604020202020204" pitchFamily="34" charset="0"/>
                <a:cs typeface="Arial" panose="020B0604020202020204" pitchFamily="34" charset="0"/>
              </a:rPr>
              <a:t>The CEDRA Corporation				17</a:t>
            </a:r>
            <a:r>
              <a:rPr lang="en-US" altLang="en-US" sz="1200" b="1" i="1" baseline="30000">
                <a:latin typeface="Arial" panose="020B0604020202020204" pitchFamily="34" charset="0"/>
                <a:cs typeface="Arial" panose="020B0604020202020204" pitchFamily="34" charset="0"/>
              </a:rPr>
              <a:t>th</a:t>
            </a:r>
            <a:r>
              <a:rPr lang="en-US" altLang="en-US" sz="1200" b="1" i="1">
                <a:latin typeface="Arial" panose="020B0604020202020204" pitchFamily="34" charset="0"/>
                <a:cs typeface="Arial" panose="020B0604020202020204" pitchFamily="34" charset="0"/>
              </a:rPr>
              <a:t> Annual OKSCAUG Conference 2014</a:t>
            </a:r>
            <a:endParaRPr lang="en-US" altLang="en-US" sz="1200" b="1" baseline="36000">
              <a:latin typeface="Arial" panose="020B0604020202020204" pitchFamily="34" charset="0"/>
              <a:cs typeface="Arial" panose="020B0604020202020204" pitchFamily="34" charset="0"/>
            </a:endParaRPr>
          </a:p>
          <a:p>
            <a:pPr eaLnBrk="1" hangingPunct="1">
              <a:defRPr/>
            </a:pPr>
            <a:r>
              <a:rPr lang="en-US" altLang="en-US" sz="1200" b="1" baseline="36000">
                <a:latin typeface="Arial" panose="020B0604020202020204" pitchFamily="34" charset="0"/>
                <a:cs typeface="Arial"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 id="2147484461" r:id="rId12"/>
    <p:sldLayoutId id="2147484462" r:id="rId13"/>
    <p:sldLayoutId id="2147484463" r:id="rId14"/>
    <p:sldLayoutId id="2147484464" r:id="rId15"/>
    <p:sldLayoutId id="2147484465" r:id="rId16"/>
    <p:sldLayoutId id="2147484466" r:id="rId17"/>
  </p:sldLayoutIdLst>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itchFamily="34" charset="0"/>
        </a:defRPr>
      </a:lvl2pPr>
      <a:lvl3pPr algn="l" rtl="0" eaLnBrk="0" fontAlgn="base" hangingPunct="0">
        <a:spcBef>
          <a:spcPct val="0"/>
        </a:spcBef>
        <a:spcAft>
          <a:spcPct val="0"/>
        </a:spcAft>
        <a:defRPr sz="3600">
          <a:solidFill>
            <a:srgbClr val="000000"/>
          </a:solidFill>
          <a:latin typeface="Gill Sans MT" pitchFamily="34" charset="0"/>
        </a:defRPr>
      </a:lvl3pPr>
      <a:lvl4pPr algn="l" rtl="0" eaLnBrk="0" fontAlgn="base" hangingPunct="0">
        <a:spcBef>
          <a:spcPct val="0"/>
        </a:spcBef>
        <a:spcAft>
          <a:spcPct val="0"/>
        </a:spcAft>
        <a:defRPr sz="3600">
          <a:solidFill>
            <a:srgbClr val="000000"/>
          </a:solidFill>
          <a:latin typeface="Gill Sans MT" pitchFamily="34" charset="0"/>
        </a:defRPr>
      </a:lvl4pPr>
      <a:lvl5pPr algn="l" rtl="0" eaLnBrk="0" fontAlgn="base" hangingPunct="0">
        <a:spcBef>
          <a:spcPct val="0"/>
        </a:spcBef>
        <a:spcAft>
          <a:spcPct val="0"/>
        </a:spcAft>
        <a:defRPr sz="3600">
          <a:solidFill>
            <a:srgbClr val="000000"/>
          </a:solidFill>
          <a:latin typeface="Gill Sans MT" pitchFamily="34"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lr>
          <a:schemeClr val="tx1"/>
        </a:buClr>
        <a:buChar char="•"/>
        <a:defRPr sz="2600">
          <a:solidFill>
            <a:srgbClr val="000000"/>
          </a:solidFill>
          <a:latin typeface="Arial Narrow" pitchFamily="34" charset="0"/>
          <a:ea typeface="Calibri" pitchFamily="34" charset="0"/>
          <a:cs typeface="Calibri" pitchFamily="34" charset="0"/>
        </a:defRPr>
      </a:lvl2pPr>
      <a:lvl3pPr marL="1143000" indent="-228600" algn="l" rtl="0" eaLnBrk="0" fontAlgn="base" hangingPunct="0">
        <a:spcBef>
          <a:spcPct val="20000"/>
        </a:spcBef>
        <a:spcAft>
          <a:spcPct val="0"/>
        </a:spcAft>
        <a:buClr>
          <a:schemeClr val="tx1"/>
        </a:buClr>
        <a:buChar char="•"/>
        <a:defRPr sz="2400">
          <a:solidFill>
            <a:srgbClr val="000000"/>
          </a:solidFill>
          <a:latin typeface="Arial Narrow" pitchFamily="34" charset="0"/>
          <a:ea typeface="Calibri" pitchFamily="34" charset="0"/>
          <a:cs typeface="Calibri" pitchFamily="34" charset="0"/>
        </a:defRPr>
      </a:lvl3pPr>
      <a:lvl4pPr marL="16002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4pPr>
      <a:lvl5pPr marL="20574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8FAF8"/>
            </a:gs>
            <a:gs pos="74001">
              <a:srgbClr val="C0D6C1"/>
            </a:gs>
            <a:gs pos="83000">
              <a:srgbClr val="C0D6C1"/>
            </a:gs>
            <a:gs pos="100000">
              <a:srgbClr val="D5E3D6"/>
            </a:gs>
          </a:gsLst>
          <a:lin ang="5400000" scaled="1"/>
        </a:gradFill>
        <a:effectLst/>
      </p:bgPr>
    </p:bg>
    <p:spTree>
      <p:nvGrpSpPr>
        <p:cNvPr id="1" name=""/>
        <p:cNvGrpSpPr/>
        <p:nvPr/>
      </p:nvGrpSpPr>
      <p:grpSpPr>
        <a:xfrm>
          <a:off x="0" y="0"/>
          <a:ext cx="0" cy="0"/>
          <a:chOff x="0" y="0"/>
          <a:chExt cx="0" cy="0"/>
        </a:xfrm>
      </p:grpSpPr>
      <p:sp>
        <p:nvSpPr>
          <p:cNvPr id="23" name="Slide Number Placeholder 22"/>
          <p:cNvSpPr>
            <a:spLocks noGrp="1"/>
          </p:cNvSpPr>
          <p:nvPr>
            <p:ph type="sldNum" sz="quarter" idx="4"/>
          </p:nvPr>
        </p:nvSpPr>
        <p:spPr>
          <a:xfrm>
            <a:off x="8639175" y="6515100"/>
            <a:ext cx="463550" cy="27305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defRPr/>
            </a:pPr>
            <a:fld id="{6105B380-E5D0-4C93-A0AE-AB2FEAA706C5}" type="slidenum">
              <a:rPr lang="en-US"/>
              <a:pPr>
                <a:defRPr/>
              </a:pPr>
              <a:t>‹#›</a:t>
            </a:fld>
            <a:endParaRPr lang="en-US" b="1" dirty="0"/>
          </a:p>
        </p:txBody>
      </p:sp>
      <p:sp>
        <p:nvSpPr>
          <p:cNvPr id="22" name="Title Placeholder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dirty="0"/>
              <a:t>Click to edit Master title style</a:t>
            </a:r>
          </a:p>
        </p:txBody>
      </p:sp>
      <p:sp>
        <p:nvSpPr>
          <p:cNvPr id="2052" name="Text Placeholder 12"/>
          <p:cNvSpPr>
            <a:spLocks noGrp="1"/>
          </p:cNvSpPr>
          <p:nvPr>
            <p:ph type="body" idx="1"/>
          </p:nvPr>
        </p:nvSpPr>
        <p:spPr bwMode="auto">
          <a:xfrm>
            <a:off x="457200" y="1646238"/>
            <a:ext cx="8229600"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2053" name="Picture 7" descr="CEDRLOGO.T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86508" y="5943600"/>
            <a:ext cx="7810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ate Placeholder 13"/>
          <p:cNvSpPr txBox="1">
            <a:spLocks/>
          </p:cNvSpPr>
          <p:nvPr userDrawn="1"/>
        </p:nvSpPr>
        <p:spPr>
          <a:xfrm>
            <a:off x="1267558" y="5943600"/>
            <a:ext cx="2647950" cy="768350"/>
          </a:xfrm>
          <a:prstGeom prst="rect">
            <a:avLst/>
          </a:prstGeom>
        </p:spPr>
        <p:txBody>
          <a:bodyPr anchor="ctr"/>
          <a:lstStyle>
            <a:lvl1pPr algn="ctr" eaLnBrk="1" latinLnBrk="0" hangingPunct="1">
              <a:defRPr kumimoji="0" sz="1400">
                <a:solidFill>
                  <a:schemeClr val="bg2">
                    <a:tint val="60000"/>
                    <a:satMod val="155000"/>
                  </a:schemeClr>
                </a:solidFill>
              </a:defRPr>
            </a:lvl1pPr>
            <a:extLst/>
          </a:lstStyle>
          <a:p>
            <a:pPr>
              <a:defRPr/>
            </a:pPr>
            <a:r>
              <a:rPr lang="en-US" sz="1600" b="1" i="1" dirty="0">
                <a:solidFill>
                  <a:srgbClr val="0070C0"/>
                </a:solidFill>
                <a:latin typeface="Arial" pitchFamily="34" charset="0"/>
                <a:cs typeface="Arial" pitchFamily="34" charset="0"/>
              </a:rPr>
              <a:t>The CEDRA Corporation</a:t>
            </a:r>
            <a:endParaRPr lang="en-US" sz="1600" dirty="0">
              <a:solidFill>
                <a:srgbClr val="0070C0"/>
              </a:solidFill>
            </a:endParaRPr>
          </a:p>
        </p:txBody>
      </p:sp>
      <p:sp>
        <p:nvSpPr>
          <p:cNvPr id="9" name="Date Placeholder 13">
            <a:extLst>
              <a:ext uri="{FF2B5EF4-FFF2-40B4-BE49-F238E27FC236}">
                <a16:creationId xmlns:a16="http://schemas.microsoft.com/office/drawing/2014/main" id="{BAD62F37-B71A-40B8-9FFF-D279DA04C362}"/>
              </a:ext>
            </a:extLst>
          </p:cNvPr>
          <p:cNvSpPr txBox="1">
            <a:spLocks/>
          </p:cNvSpPr>
          <p:nvPr userDrawn="1"/>
        </p:nvSpPr>
        <p:spPr>
          <a:xfrm>
            <a:off x="4437062" y="5943600"/>
            <a:ext cx="4249738" cy="768350"/>
          </a:xfrm>
          <a:prstGeom prst="rect">
            <a:avLst/>
          </a:prstGeom>
        </p:spPr>
        <p:txBody>
          <a:bodyPr anchor="ctr"/>
          <a:lstStyle>
            <a:lvl1pPr algn="ctr" eaLnBrk="1" latinLnBrk="0" hangingPunct="1">
              <a:defRPr kumimoji="0" sz="1400">
                <a:solidFill>
                  <a:schemeClr val="bg2">
                    <a:tint val="60000"/>
                    <a:satMod val="155000"/>
                  </a:schemeClr>
                </a:solidFill>
              </a:defRPr>
            </a:lvl1pPr>
            <a:extLst/>
          </a:lstStyle>
          <a:p>
            <a:pPr>
              <a:defRPr/>
            </a:pPr>
            <a:r>
              <a:rPr lang="en-US" sz="1600" b="1" i="1" dirty="0">
                <a:solidFill>
                  <a:srgbClr val="0070C0"/>
                </a:solidFill>
                <a:latin typeface="Arial" pitchFamily="34" charset="0"/>
                <a:cs typeface="Arial" pitchFamily="34" charset="0"/>
              </a:rPr>
              <a:t>21st Annual OKSCAUG Conference 2018</a:t>
            </a:r>
            <a:endParaRPr lang="en-US" sz="1600" dirty="0">
              <a:solidFill>
                <a:srgbClr val="0070C0"/>
              </a:solidFill>
            </a:endParaRPr>
          </a:p>
        </p:txBody>
      </p:sp>
    </p:spTree>
  </p:cSld>
  <p:clrMap bg1="dk1" tx1="lt1" bg2="dk2" tx2="lt2" accent1="accent1" accent2="accent2" accent3="accent3" accent4="accent4" accent5="accent5" accent6="accent6" hlink="hlink" folHlink="folHlink"/>
  <p:sldLayoutIdLst>
    <p:sldLayoutId id="2147484467" r:id="rId1"/>
    <p:sldLayoutId id="2147484468" r:id="rId2"/>
    <p:sldLayoutId id="2147484469" r:id="rId3"/>
    <p:sldLayoutId id="2147484470" r:id="rId4"/>
    <p:sldLayoutId id="2147484471" r:id="rId5"/>
    <p:sldLayoutId id="2147484472" r:id="rId6"/>
    <p:sldLayoutId id="2147484473" r:id="rId7"/>
    <p:sldLayoutId id="2147484474" r:id="rId8"/>
    <p:sldLayoutId id="2147484475" r:id="rId9"/>
    <p:sldLayoutId id="2147484476" r:id="rId10"/>
    <p:sldLayoutId id="2147484477" r:id="rId11"/>
    <p:sldLayoutId id="2147484478" r:id="rId12"/>
  </p:sldLayoutIdLst>
  <p:txStyles>
    <p:title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Calibri" pitchFamily="34" charset="0"/>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Calibri" pitchFamily="34" charset="0"/>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Calibri" pitchFamily="34" charset="0"/>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Calibri" pitchFamily="34" charset="0"/>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Calibri" pitchFamily="34"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9.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Moore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8031163" cy="5257800"/>
          </a:xfrm>
          <a:prstGeom prst="rect">
            <a:avLst/>
          </a:prstGeom>
          <a:noFill/>
          <a:ln w="6667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34819" name="Content Placeholder 1"/>
          <p:cNvSpPr txBox="1">
            <a:spLocks/>
          </p:cNvSpPr>
          <p:nvPr/>
        </p:nvSpPr>
        <p:spPr bwMode="auto">
          <a:xfrm>
            <a:off x="579437" y="4953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3000" b="1" dirty="0">
                <a:solidFill>
                  <a:srgbClr val="C00000"/>
                </a:solidFill>
                <a:latin typeface="Calibri" panose="020F0502020204030204" pitchFamily="34" charset="0"/>
              </a:rPr>
              <a:t>Nick Tonias, P.E.</a:t>
            </a:r>
          </a:p>
          <a:p>
            <a:pPr eaLnBrk="1" hangingPunct="1">
              <a:buClr>
                <a:schemeClr val="accent1"/>
              </a:buClr>
              <a:buSzPct val="70000"/>
            </a:pPr>
            <a:endParaRPr lang="en-US" altLang="en-US" sz="28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815974" y="381000"/>
            <a:ext cx="7642225" cy="1881187"/>
          </a:xfrm>
        </p:spPr>
        <p:txBody>
          <a:bodyPr anchor="ctr">
            <a:noAutofit/>
          </a:bodyPr>
          <a:lstStyle/>
          <a:p>
            <a:pPr marL="0" algn="ctr" eaLnBrk="1" hangingPunct="1">
              <a:lnSpc>
                <a:spcPts val="7500"/>
              </a:lnSpc>
              <a:defRPr/>
            </a:pPr>
            <a:r>
              <a:rPr lang="en-US" sz="6000" b="1" dirty="0">
                <a:solidFill>
                  <a:srgbClr val="0070C0"/>
                </a:solidFill>
                <a:effectLst/>
                <a:ea typeface="+mn-ea"/>
                <a:cs typeface="+mn-cs"/>
              </a:rPr>
              <a:t>GIS Utility Needs Assessment</a:t>
            </a:r>
            <a:endParaRPr lang="en-US"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buClr>
                <a:schemeClr val="accent1"/>
              </a:buClr>
              <a:buSzPct val="70000"/>
            </a:pPr>
            <a:r>
              <a:rPr lang="en-US" altLang="en-US" sz="3000" dirty="0">
                <a:solidFill>
                  <a:srgbClr val="00B050"/>
                </a:solidFill>
                <a:latin typeface="Calibri" panose="020F0502020204030204" pitchFamily="34" charset="0"/>
              </a:rPr>
              <a:t>1985</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The CEDRA Corporation is established</a:t>
            </a:r>
            <a:r>
              <a:rPr lang="en-US" altLang="en-US" sz="3000" dirty="0">
                <a:latin typeface="Calibri" panose="020F0502020204030204" pitchFamily="34" charset="0"/>
              </a:rPr>
              <a:t>. </a:t>
            </a:r>
          </a:p>
          <a:p>
            <a:pPr eaLnBrk="1" hangingPunct="1">
              <a:buClr>
                <a:schemeClr val="accent1"/>
              </a:buClr>
              <a:buSzPct val="70000"/>
            </a:pPr>
            <a:r>
              <a:rPr lang="en-US" altLang="en-US" sz="3000" dirty="0">
                <a:solidFill>
                  <a:srgbClr val="00B050"/>
                </a:solidFill>
                <a:latin typeface="Calibri" panose="020F0502020204030204" pitchFamily="34" charset="0"/>
              </a:rPr>
              <a:t>1987</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CEDRA begins a long standing relationship</a:t>
            </a:r>
          </a:p>
          <a:p>
            <a:pPr eaLnBrk="1" hangingPunct="1">
              <a:buClr>
                <a:schemeClr val="accent1"/>
              </a:buClr>
              <a:buSzPct val="70000"/>
            </a:pPr>
            <a:r>
              <a:rPr lang="en-US" altLang="en-US" sz="3000" dirty="0">
                <a:solidFill>
                  <a:schemeClr val="bg1"/>
                </a:solidFill>
                <a:latin typeface="Calibri" panose="020F0502020204030204" pitchFamily="34" charset="0"/>
              </a:rPr>
              <a:t>	with </a:t>
            </a:r>
            <a:r>
              <a:rPr lang="en-US" altLang="en-US" sz="3000" dirty="0" err="1">
                <a:solidFill>
                  <a:schemeClr val="bg1"/>
                </a:solidFill>
                <a:latin typeface="Calibri" panose="020F0502020204030204" pitchFamily="34" charset="0"/>
              </a:rPr>
              <a:t>Esri</a:t>
            </a:r>
            <a:r>
              <a:rPr lang="en-US" altLang="en-US" sz="3000" dirty="0">
                <a:solidFill>
                  <a:schemeClr val="bg1"/>
                </a:solidFill>
                <a:latin typeface="Calibri" panose="020F0502020204030204" pitchFamily="34" charset="0"/>
              </a:rPr>
              <a:t>.</a:t>
            </a:r>
          </a:p>
          <a:p>
            <a:pPr eaLnBrk="1" hangingPunct="1">
              <a:buClr>
                <a:schemeClr val="accent1"/>
              </a:buClr>
              <a:buSzPct val="70000"/>
            </a:pPr>
            <a:r>
              <a:rPr lang="en-US" altLang="en-US" sz="3000" dirty="0">
                <a:solidFill>
                  <a:srgbClr val="00B050"/>
                </a:solidFill>
                <a:latin typeface="Calibri" panose="020F0502020204030204" pitchFamily="34" charset="0"/>
              </a:rPr>
              <a:t>1993</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CEDRA becomes an authorized </a:t>
            </a:r>
            <a:r>
              <a:rPr lang="en-US" altLang="en-US" sz="3000" dirty="0" err="1">
                <a:solidFill>
                  <a:schemeClr val="bg1"/>
                </a:solidFill>
                <a:latin typeface="Calibri" panose="020F0502020204030204" pitchFamily="34" charset="0"/>
              </a:rPr>
              <a:t>Esri</a:t>
            </a:r>
            <a:r>
              <a:rPr lang="en-US" altLang="en-US" sz="3000" dirty="0">
                <a:solidFill>
                  <a:schemeClr val="bg1"/>
                </a:solidFill>
                <a:latin typeface="Calibri" panose="020F0502020204030204" pitchFamily="34" charset="0"/>
              </a:rPr>
              <a:t> Business</a:t>
            </a:r>
          </a:p>
          <a:p>
            <a:pPr eaLnBrk="1" hangingPunct="1">
              <a:buClr>
                <a:schemeClr val="accent1"/>
              </a:buClr>
              <a:buSzPct val="70000"/>
            </a:pPr>
            <a:r>
              <a:rPr lang="en-US" altLang="en-US" sz="3000" dirty="0">
                <a:solidFill>
                  <a:schemeClr val="bg1"/>
                </a:solidFill>
                <a:latin typeface="Calibri" panose="020F0502020204030204" pitchFamily="34" charset="0"/>
              </a:rPr>
              <a:t>	Partner and Developer.</a:t>
            </a:r>
          </a:p>
          <a:p>
            <a:pPr eaLnBrk="1" hangingPunct="1">
              <a:buClr>
                <a:schemeClr val="accent1"/>
              </a:buClr>
              <a:buSzPct val="70000"/>
            </a:pPr>
            <a:endParaRPr lang="en-US" altLang="en-US" dirty="0">
              <a:latin typeface="Calibri" panose="020F0502020204030204" pitchFamily="34" charset="0"/>
            </a:endParaRPr>
          </a:p>
          <a:p>
            <a:pPr algn="ctr" eaLnBrk="1" hangingPunct="1">
              <a:buClr>
                <a:schemeClr val="accent1"/>
              </a:buClr>
              <a:buSzPct val="70000"/>
            </a:pPr>
            <a:r>
              <a:rPr lang="en-US" altLang="en-US" sz="3000" dirty="0">
                <a:solidFill>
                  <a:schemeClr val="bg1"/>
                </a:solidFill>
                <a:latin typeface="Calibri" panose="020F0502020204030204" pitchFamily="34" charset="0"/>
              </a:rPr>
              <a:t>CEDRA offers engineering/GIS solutions in the form of</a:t>
            </a:r>
            <a:r>
              <a:rPr lang="en-US" altLang="en-US" sz="3000" dirty="0">
                <a:latin typeface="Calibri" panose="020F0502020204030204" pitchFamily="34" charset="0"/>
              </a:rPr>
              <a:t> </a:t>
            </a:r>
            <a:r>
              <a:rPr lang="en-US" altLang="en-US" sz="3000" dirty="0">
                <a:solidFill>
                  <a:srgbClr val="00B050"/>
                </a:solidFill>
                <a:latin typeface="Calibri" panose="020F0502020204030204" pitchFamily="34" charset="0"/>
              </a:rPr>
              <a:t>software</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and</a:t>
            </a:r>
            <a:r>
              <a:rPr lang="en-US" altLang="en-US" sz="3000" dirty="0">
                <a:latin typeface="Calibri" panose="020F0502020204030204" pitchFamily="34" charset="0"/>
              </a:rPr>
              <a:t> </a:t>
            </a:r>
            <a:r>
              <a:rPr lang="en-US" altLang="en-US" sz="3000" dirty="0">
                <a:solidFill>
                  <a:srgbClr val="00B050"/>
                </a:solidFill>
                <a:latin typeface="Calibri" panose="020F0502020204030204" pitchFamily="34" charset="0"/>
              </a:rPr>
              <a:t>services</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to governmental agencies,  engineering consultants, tax assessors, oil companies and various utility enterprises. </a:t>
            </a:r>
          </a:p>
          <a:p>
            <a:pPr eaLnBrk="1" hangingPunct="1">
              <a:buClr>
                <a:schemeClr val="accent1"/>
              </a:buClr>
              <a:buSzPct val="70000"/>
            </a:pPr>
            <a:endParaRPr lang="en-US" altLang="en-US" sz="28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ea typeface="+mn-ea"/>
                <a:cs typeface="+mn-cs"/>
              </a:rPr>
              <a:t>The CEDRA Corporation</a:t>
            </a:r>
            <a:endParaRPr lang="en-US" dirty="0">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219200"/>
            <a:ext cx="7239000" cy="4473473"/>
          </a:xfrm>
          <a:prstGeom prst="rect">
            <a:avLst/>
          </a:prstGeom>
        </p:spPr>
      </p:pic>
      <p:sp>
        <p:nvSpPr>
          <p:cNvPr id="5"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Who Likes Puppies</a:t>
            </a:r>
            <a:endParaRPr lang="en-US" dirty="0">
              <a:effectLst/>
            </a:endParaRPr>
          </a:p>
        </p:txBody>
      </p:sp>
    </p:spTree>
    <p:extLst>
      <p:ext uri="{BB962C8B-B14F-4D97-AF65-F5344CB8AC3E}">
        <p14:creationId xmlns:p14="http://schemas.microsoft.com/office/powerpoint/2010/main" val="1669966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txBox="1">
            <a:spLocks/>
          </p:cNvSpPr>
          <p:nvPr/>
        </p:nvSpPr>
        <p:spPr bwMode="auto">
          <a:xfrm>
            <a:off x="533400" y="12954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Located in southwest portion of Florida.</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The Utilities Department was the driving force in this project. </a:t>
            </a:r>
          </a:p>
          <a:p>
            <a:pPr marL="457200" indent="-457200" eaLnBrk="1" hangingPunct="1">
              <a:buClr>
                <a:schemeClr val="accent1"/>
              </a:buClr>
              <a:buSzPct val="70000"/>
              <a:buFont typeface="Wingdings" panose="05000000000000000000" pitchFamily="2" charset="2"/>
              <a:buChar char="u"/>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Utilities Department provides water and sewer service to customers both inside and outside the City Limits. </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Since 2004, the City has had an interest in developing a Utility GIS.</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Population of approximately 20,000.</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City has an Enterprise License Agreement with </a:t>
            </a:r>
            <a:r>
              <a:rPr lang="en-US" altLang="en-US" sz="2200" dirty="0" err="1">
                <a:solidFill>
                  <a:schemeClr val="bg1"/>
                </a:solidFill>
                <a:latin typeface="Calibri" panose="020F0502020204030204" pitchFamily="34" charset="0"/>
              </a:rPr>
              <a:t>Esri</a:t>
            </a:r>
            <a:r>
              <a:rPr lang="en-US" altLang="en-US" sz="2200" dirty="0">
                <a:solidFill>
                  <a:schemeClr val="bg1"/>
                </a:solidFill>
                <a:latin typeface="Calibri" panose="020F0502020204030204" pitchFamily="34" charset="0"/>
              </a:rPr>
              <a:t>.</a:t>
            </a:r>
            <a:endParaRPr lang="en-US" altLang="en-US" sz="2200" dirty="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City Background</a:t>
            </a:r>
            <a:endParaRPr lang="en-US" dirty="0">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C3E87D95-C694-4A61-AE78-3EF6A0B10F41}"/>
              </a:ext>
            </a:extLst>
          </p:cNvPr>
          <p:cNvSpPr txBox="1">
            <a:spLocks/>
          </p:cNvSpPr>
          <p:nvPr/>
        </p:nvSpPr>
        <p:spPr bwMode="auto">
          <a:xfrm>
            <a:off x="533400" y="12954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Many County Appraisers have developed GIS databases for their parcels.</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Utility Departments, however, have typically lagged behind in implementing GIS. </a:t>
            </a:r>
          </a:p>
          <a:p>
            <a:pPr marL="457200" indent="-457200" eaLnBrk="1" hangingPunct="1">
              <a:buClr>
                <a:schemeClr val="accent1"/>
              </a:buClr>
              <a:buSzPct val="70000"/>
              <a:buFont typeface="Wingdings" panose="05000000000000000000" pitchFamily="2" charset="2"/>
              <a:buChar char="u"/>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The reason for this varies from lack of funding, lack of staff, lack of expertise and so forth. </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For Utility Departments who do finally commit to implementing GIS the first step in this process is the development of a GIS Utility Needs Assessment document.</a:t>
            </a:r>
            <a:endParaRPr lang="en-US" altLang="en-US" sz="2200" dirty="0">
              <a:latin typeface="Calibri" panose="020F0502020204030204" pitchFamily="34" charset="0"/>
            </a:endParaRPr>
          </a:p>
        </p:txBody>
      </p:sp>
      <p:sp>
        <p:nvSpPr>
          <p:cNvPr id="4" name="Title 1">
            <a:extLst>
              <a:ext uri="{FF2B5EF4-FFF2-40B4-BE49-F238E27FC236}">
                <a16:creationId xmlns:a16="http://schemas.microsoft.com/office/drawing/2014/main" id="{EB87597D-7584-40C5-8065-432F3085893D}"/>
              </a:ext>
            </a:extLst>
          </p:cNvPr>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Utility GIS Implementations</a:t>
            </a:r>
            <a:endParaRPr lang="en-US" dirty="0">
              <a:effectLst/>
            </a:endParaRPr>
          </a:p>
        </p:txBody>
      </p:sp>
    </p:spTree>
    <p:extLst>
      <p:ext uri="{BB962C8B-B14F-4D97-AF65-F5344CB8AC3E}">
        <p14:creationId xmlns:p14="http://schemas.microsoft.com/office/powerpoint/2010/main" val="3626219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Goals of the Report</a:t>
            </a:r>
            <a:endParaRPr lang="en-US" dirty="0">
              <a:effectLst/>
            </a:endParaRPr>
          </a:p>
        </p:txBody>
      </p:sp>
      <p:sp>
        <p:nvSpPr>
          <p:cNvPr id="7" name="Content Placeholder 1">
            <a:extLst>
              <a:ext uri="{FF2B5EF4-FFF2-40B4-BE49-F238E27FC236}">
                <a16:creationId xmlns:a16="http://schemas.microsoft.com/office/drawing/2014/main" id="{4D94383B-DD33-4930-A9D4-C9F04F41747C}"/>
              </a:ext>
            </a:extLst>
          </p:cNvPr>
          <p:cNvSpPr txBox="1">
            <a:spLocks/>
          </p:cNvSpPr>
          <p:nvPr/>
        </p:nvSpPr>
        <p:spPr bwMode="auto">
          <a:xfrm>
            <a:off x="533400" y="12954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The GIS Utility Needs Assessment document or GIS Design Study report as it is sometimes referred to as represents a road map or play book for implementing GIS. </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This document typically contains an assessment of current work flows and data and a plan for converting existing data into the GIS and the development of pertinent applications.</a:t>
            </a:r>
            <a:endParaRPr lang="en-US" altLang="en-US" sz="2200" dirty="0">
              <a:latin typeface="Calibri" panose="020F0502020204030204" pitchFamily="34" charset="0"/>
            </a:endParaRPr>
          </a:p>
        </p:txBody>
      </p:sp>
    </p:spTree>
    <p:extLst>
      <p:ext uri="{BB962C8B-B14F-4D97-AF65-F5344CB8AC3E}">
        <p14:creationId xmlns:p14="http://schemas.microsoft.com/office/powerpoint/2010/main" val="1682155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txBox="1">
            <a:spLocks/>
          </p:cNvSpPr>
          <p:nvPr/>
        </p:nvSpPr>
        <p:spPr bwMode="auto">
          <a:xfrm>
            <a:off x="228600" y="1295400"/>
            <a:ext cx="8610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Developers ask if water and sewer service is available in their areas of interest.  To address their request the paper maps of the Map Atlas are referenced to determine whether water and or sewer service is available or not in the area of interest.</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The City’s records are in the form of a Map Atlas, comprised of approximately 80 paper maps containing water and wastewater lines.</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The City has shapefiles representing the geometry of the water and wastewater systems but there are no attributes assigned to the features and the position of the features is not very accurate.</a:t>
            </a:r>
          </a:p>
        </p:txBody>
      </p:sp>
      <p:sp>
        <p:nvSpPr>
          <p:cNvPr id="2" name="Title 1"/>
          <p:cNvSpPr>
            <a:spLocks noGrp="1"/>
          </p:cNvSpPr>
          <p:nvPr>
            <p:ph type="title" idx="4294967295"/>
          </p:nvPr>
        </p:nvSpPr>
        <p:spPr>
          <a:xfrm>
            <a:off x="13952" y="34344"/>
            <a:ext cx="9130048"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The City of Punta </a:t>
            </a:r>
            <a:r>
              <a:rPr lang="en-US" sz="4800" b="1" dirty="0" err="1">
                <a:solidFill>
                  <a:srgbClr val="000000"/>
                </a:solidFill>
                <a:effectLst/>
                <a:latin typeface="Gill Sans MT" panose="020B0502020104020203" pitchFamily="34" charset="0"/>
                <a:ea typeface="+mn-ea"/>
                <a:cs typeface="+mn-cs"/>
              </a:rPr>
              <a:t>Gorda</a:t>
            </a:r>
            <a:endParaRPr lang="en-US" dirty="0">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952" y="34344"/>
            <a:ext cx="9130048"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Project Approach</a:t>
            </a:r>
            <a:endParaRPr lang="en-US" dirty="0">
              <a:effectLst/>
            </a:endParaRPr>
          </a:p>
        </p:txBody>
      </p:sp>
      <p:sp>
        <p:nvSpPr>
          <p:cNvPr id="4" name="Content Placeholder 1"/>
          <p:cNvSpPr txBox="1">
            <a:spLocks/>
          </p:cNvSpPr>
          <p:nvPr/>
        </p:nvSpPr>
        <p:spPr bwMode="auto">
          <a:xfrm>
            <a:off x="457200" y="1141604"/>
            <a:ext cx="8458200" cy="50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buClr>
                <a:schemeClr val="accent1"/>
              </a:buClr>
              <a:buSzPct val="70000"/>
            </a:pPr>
            <a:r>
              <a:rPr lang="en-US" altLang="en-US" sz="2200" dirty="0">
                <a:solidFill>
                  <a:schemeClr val="bg1"/>
                </a:solidFill>
                <a:latin typeface="Calibri" panose="020F0502020204030204" pitchFamily="34" charset="0"/>
              </a:rPr>
              <a:t>5 Month Time Frame using a Three Step Process</a:t>
            </a:r>
          </a:p>
        </p:txBody>
      </p:sp>
      <p:pic>
        <p:nvPicPr>
          <p:cNvPr id="8" name="Picture 9">
            <a:extLst>
              <a:ext uri="{FF2B5EF4-FFF2-40B4-BE49-F238E27FC236}">
                <a16:creationId xmlns:a16="http://schemas.microsoft.com/office/drawing/2014/main" id="{89B290AB-BFEE-4A10-8254-8A5B67435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091" y="4421504"/>
            <a:ext cx="1145221" cy="1145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a:extLst>
              <a:ext uri="{FF2B5EF4-FFF2-40B4-BE49-F238E27FC236}">
                <a16:creationId xmlns:a16="http://schemas.microsoft.com/office/drawing/2014/main" id="{8CC9A719-7D84-4735-B527-AF35080422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4073" y="4419600"/>
            <a:ext cx="1276204" cy="1145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a:extLst>
              <a:ext uri="{FF2B5EF4-FFF2-40B4-BE49-F238E27FC236}">
                <a16:creationId xmlns:a16="http://schemas.microsoft.com/office/drawing/2014/main" id="{7A6AD8E3-E965-48F5-9212-D7C7655BD1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4419600"/>
            <a:ext cx="1441704" cy="1145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2BB0C6FB-AAA2-477A-AD53-863548915D5C}"/>
              </a:ext>
            </a:extLst>
          </p:cNvPr>
          <p:cNvSpPr txBox="1">
            <a:spLocks/>
          </p:cNvSpPr>
          <p:nvPr/>
        </p:nvSpPr>
        <p:spPr>
          <a:xfrm>
            <a:off x="1282091" y="5603237"/>
            <a:ext cx="1145221" cy="401637"/>
          </a:xfrm>
          <a:prstGeom prst="rect">
            <a:avLst/>
          </a:prstGeom>
        </p:spPr>
        <p:txBody>
          <a:bodyPr/>
          <a:lstStyle/>
          <a:p>
            <a:pPr algn="ctr" eaLnBrk="1" hangingPunct="1">
              <a:lnSpc>
                <a:spcPct val="120000"/>
              </a:lnSpc>
              <a:spcBef>
                <a:spcPts val="0"/>
              </a:spcBef>
              <a:spcAft>
                <a:spcPts val="1200"/>
              </a:spcAft>
              <a:tabLst>
                <a:tab pos="365760" algn="l"/>
              </a:tabLst>
              <a:defRPr/>
            </a:pPr>
            <a:r>
              <a:rPr lang="en-US" b="1" i="1" dirty="0">
                <a:solidFill>
                  <a:srgbClr val="004B82"/>
                </a:solidFill>
                <a:latin typeface="+mn-lt"/>
                <a:ea typeface="ＭＳ Ｐゴシック" pitchFamily="-105" charset="-128"/>
              </a:rPr>
              <a:t>1</a:t>
            </a:r>
          </a:p>
        </p:txBody>
      </p:sp>
      <p:sp>
        <p:nvSpPr>
          <p:cNvPr id="12" name="Title 1">
            <a:extLst>
              <a:ext uri="{FF2B5EF4-FFF2-40B4-BE49-F238E27FC236}">
                <a16:creationId xmlns:a16="http://schemas.microsoft.com/office/drawing/2014/main" id="{C0BF1050-262A-4D8E-9C5E-02E270F78D02}"/>
              </a:ext>
            </a:extLst>
          </p:cNvPr>
          <p:cNvSpPr txBox="1">
            <a:spLocks/>
          </p:cNvSpPr>
          <p:nvPr/>
        </p:nvSpPr>
        <p:spPr>
          <a:xfrm>
            <a:off x="4134073" y="5566409"/>
            <a:ext cx="1276204" cy="401637"/>
          </a:xfrm>
          <a:prstGeom prst="rect">
            <a:avLst/>
          </a:prstGeom>
        </p:spPr>
        <p:txBody>
          <a:bodyPr/>
          <a:lstStyle/>
          <a:p>
            <a:pPr algn="ctr" eaLnBrk="1" hangingPunct="1">
              <a:lnSpc>
                <a:spcPct val="120000"/>
              </a:lnSpc>
              <a:spcBef>
                <a:spcPts val="0"/>
              </a:spcBef>
              <a:spcAft>
                <a:spcPts val="1200"/>
              </a:spcAft>
              <a:tabLst>
                <a:tab pos="365760" algn="l"/>
              </a:tabLst>
              <a:defRPr/>
            </a:pPr>
            <a:r>
              <a:rPr lang="en-US" b="1" i="1" dirty="0">
                <a:solidFill>
                  <a:srgbClr val="004B82"/>
                </a:solidFill>
                <a:latin typeface="+mn-lt"/>
                <a:ea typeface="ＭＳ Ｐゴシック" pitchFamily="-105" charset="-128"/>
              </a:rPr>
              <a:t>2</a:t>
            </a:r>
          </a:p>
        </p:txBody>
      </p:sp>
      <p:sp>
        <p:nvSpPr>
          <p:cNvPr id="13" name="Title 1">
            <a:extLst>
              <a:ext uri="{FF2B5EF4-FFF2-40B4-BE49-F238E27FC236}">
                <a16:creationId xmlns:a16="http://schemas.microsoft.com/office/drawing/2014/main" id="{23090D7D-7DD1-4549-AAB7-311270F600A8}"/>
              </a:ext>
            </a:extLst>
          </p:cNvPr>
          <p:cNvSpPr txBox="1">
            <a:spLocks/>
          </p:cNvSpPr>
          <p:nvPr/>
        </p:nvSpPr>
        <p:spPr>
          <a:xfrm>
            <a:off x="6705598" y="5564821"/>
            <a:ext cx="1441704" cy="401637"/>
          </a:xfrm>
          <a:prstGeom prst="rect">
            <a:avLst/>
          </a:prstGeom>
        </p:spPr>
        <p:txBody>
          <a:bodyPr/>
          <a:lstStyle/>
          <a:p>
            <a:pPr algn="ctr" eaLnBrk="1" hangingPunct="1">
              <a:lnSpc>
                <a:spcPct val="120000"/>
              </a:lnSpc>
              <a:spcBef>
                <a:spcPts val="0"/>
              </a:spcBef>
              <a:spcAft>
                <a:spcPts val="1200"/>
              </a:spcAft>
              <a:tabLst>
                <a:tab pos="365760" algn="l"/>
              </a:tabLst>
              <a:defRPr/>
            </a:pPr>
            <a:r>
              <a:rPr lang="en-US" b="1" i="1" dirty="0">
                <a:solidFill>
                  <a:srgbClr val="004B82"/>
                </a:solidFill>
                <a:latin typeface="+mn-lt"/>
                <a:ea typeface="ＭＳ Ｐゴシック" pitchFamily="-105" charset="-128"/>
              </a:rPr>
              <a:t>3</a:t>
            </a:r>
          </a:p>
        </p:txBody>
      </p:sp>
      <p:sp>
        <p:nvSpPr>
          <p:cNvPr id="14" name="Content Placeholder 1">
            <a:extLst>
              <a:ext uri="{FF2B5EF4-FFF2-40B4-BE49-F238E27FC236}">
                <a16:creationId xmlns:a16="http://schemas.microsoft.com/office/drawing/2014/main" id="{F66615D1-301B-41EF-BBA3-757C750DEA61}"/>
              </a:ext>
            </a:extLst>
          </p:cNvPr>
          <p:cNvSpPr txBox="1">
            <a:spLocks/>
          </p:cNvSpPr>
          <p:nvPr/>
        </p:nvSpPr>
        <p:spPr bwMode="auto">
          <a:xfrm>
            <a:off x="457200" y="1556744"/>
            <a:ext cx="8229600" cy="28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Begin with a General Approach and Understanding of the GIS and its Implementation </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Determine the GIS database design and applications (months 2 and 3) </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Develop Detail Information for the GIS Implementation (months 4 and 5)</a:t>
            </a:r>
          </a:p>
        </p:txBody>
      </p:sp>
    </p:spTree>
    <p:extLst>
      <p:ext uri="{BB962C8B-B14F-4D97-AF65-F5344CB8AC3E}">
        <p14:creationId xmlns:p14="http://schemas.microsoft.com/office/powerpoint/2010/main" val="3374527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952" y="34344"/>
            <a:ext cx="9130048"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Project Scope</a:t>
            </a:r>
            <a:endParaRPr lang="en-US" dirty="0">
              <a:effectLst/>
            </a:endParaRPr>
          </a:p>
        </p:txBody>
      </p:sp>
      <p:sp>
        <p:nvSpPr>
          <p:cNvPr id="7" name="Content Placeholder 1">
            <a:extLst>
              <a:ext uri="{FF2B5EF4-FFF2-40B4-BE49-F238E27FC236}">
                <a16:creationId xmlns:a16="http://schemas.microsoft.com/office/drawing/2014/main" id="{D53470E2-7DF7-40C7-8E1E-E5A1E40D683C}"/>
              </a:ext>
            </a:extLst>
          </p:cNvPr>
          <p:cNvSpPr txBox="1">
            <a:spLocks/>
          </p:cNvSpPr>
          <p:nvPr/>
        </p:nvSpPr>
        <p:spPr bwMode="auto">
          <a:xfrm>
            <a:off x="381000" y="1295400"/>
            <a:ext cx="8458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Investigate existing plans, records, maps of Utility facilities.</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Design the GIS Database Structure.</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Describe the GIS tools to view and analyze utility data.</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Define methods to collect and input utility data.</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Describe a Utility Map Book method to view, display and print utility data.</a:t>
            </a:r>
          </a:p>
          <a:p>
            <a:pPr eaLnBrk="1" hangingPunct="1">
              <a:buClr>
                <a:schemeClr val="accent1"/>
              </a:buClr>
              <a:buSzPct val="70000"/>
            </a:pPr>
            <a:endParaRPr lang="en-US" altLang="en-US" sz="2200" dirty="0">
              <a:solidFill>
                <a:schemeClr val="bg1"/>
              </a:solidFill>
              <a:latin typeface="Calibri" panose="020F0502020204030204" pitchFamily="34" charset="0"/>
            </a:endParaRPr>
          </a:p>
          <a:p>
            <a:pPr marL="457200" indent="-457200" eaLnBrk="1" hangingPunct="1">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Establish a timeline for bringing the GIS online.</a:t>
            </a:r>
          </a:p>
        </p:txBody>
      </p:sp>
    </p:spTree>
    <p:extLst>
      <p:ext uri="{BB962C8B-B14F-4D97-AF65-F5344CB8AC3E}">
        <p14:creationId xmlns:p14="http://schemas.microsoft.com/office/powerpoint/2010/main" val="3831872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6002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Assessment of Current</a:t>
            </a:r>
            <a:br>
              <a:rPr lang="en-US" sz="4800" b="1" dirty="0">
                <a:solidFill>
                  <a:srgbClr val="000000"/>
                </a:solidFill>
                <a:effectLst/>
                <a:latin typeface="Gill Sans MT" panose="020B0502020104020203" pitchFamily="34" charset="0"/>
                <a:ea typeface="+mn-ea"/>
                <a:cs typeface="+mn-cs"/>
              </a:rPr>
            </a:br>
            <a:r>
              <a:rPr lang="en-US" sz="4800" b="1" dirty="0" err="1">
                <a:solidFill>
                  <a:srgbClr val="000000"/>
                </a:solidFill>
                <a:effectLst/>
                <a:latin typeface="Gill Sans MT" panose="020B0502020104020203" pitchFamily="34" charset="0"/>
                <a:ea typeface="+mn-ea"/>
                <a:cs typeface="+mn-cs"/>
              </a:rPr>
              <a:t>Esri</a:t>
            </a:r>
            <a:r>
              <a:rPr lang="en-US" sz="4800" b="1" dirty="0">
                <a:solidFill>
                  <a:srgbClr val="000000"/>
                </a:solidFill>
                <a:effectLst/>
                <a:latin typeface="Gill Sans MT" panose="020B0502020104020203" pitchFamily="34" charset="0"/>
                <a:ea typeface="+mn-ea"/>
                <a:cs typeface="+mn-cs"/>
              </a:rPr>
              <a:t> Software and Hardware</a:t>
            </a:r>
            <a:endParaRPr lang="en-US" sz="4800" dirty="0"/>
          </a:p>
        </p:txBody>
      </p:sp>
      <p:sp>
        <p:nvSpPr>
          <p:cNvPr id="7" name="Content Placeholder 1">
            <a:extLst>
              <a:ext uri="{FF2B5EF4-FFF2-40B4-BE49-F238E27FC236}">
                <a16:creationId xmlns:a16="http://schemas.microsoft.com/office/drawing/2014/main" id="{A276F1A2-BCD8-4607-B84E-2CD35516156E}"/>
              </a:ext>
            </a:extLst>
          </p:cNvPr>
          <p:cNvSpPr txBox="1">
            <a:spLocks/>
          </p:cNvSpPr>
          <p:nvPr/>
        </p:nvSpPr>
        <p:spPr bwMode="auto">
          <a:xfrm>
            <a:off x="381000" y="1981200"/>
            <a:ext cx="8458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Type of </a:t>
            </a:r>
            <a:r>
              <a:rPr lang="en-US" altLang="en-US" sz="2200" dirty="0" err="1">
                <a:solidFill>
                  <a:schemeClr val="bg1"/>
                </a:solidFill>
                <a:latin typeface="Calibri" panose="020F0502020204030204" pitchFamily="34" charset="0"/>
              </a:rPr>
              <a:t>Esri</a:t>
            </a:r>
            <a:r>
              <a:rPr lang="en-US" altLang="en-US" sz="2200" dirty="0">
                <a:solidFill>
                  <a:schemeClr val="bg1"/>
                </a:solidFill>
                <a:latin typeface="Calibri" panose="020F0502020204030204" pitchFamily="34" charset="0"/>
              </a:rPr>
              <a:t> Software used (ArcGIS 10.x, ArcGIS Pro, ArcGIS Server, etc.)</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License Level (Basic, Standard, Advanced)</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Number of Licenses</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Utilization of ArcGIS Online</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Utilization of Collector, Survey 123</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Utilization of GPS Technology</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Hardware available for GIS Implementation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C22A79-C09E-412D-B013-FDD59B2AC732}"/>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Assessment of Existing Records</a:t>
            </a:r>
            <a:endParaRPr lang="en-US" sz="4800" dirty="0"/>
          </a:p>
        </p:txBody>
      </p:sp>
      <p:sp>
        <p:nvSpPr>
          <p:cNvPr id="6" name="Content Placeholder 1">
            <a:extLst>
              <a:ext uri="{FF2B5EF4-FFF2-40B4-BE49-F238E27FC236}">
                <a16:creationId xmlns:a16="http://schemas.microsoft.com/office/drawing/2014/main" id="{AA2C93D5-2DFB-4A13-9D6F-AC68F02919FB}"/>
              </a:ext>
            </a:extLst>
          </p:cNvPr>
          <p:cNvSpPr txBox="1">
            <a:spLocks/>
          </p:cNvSpPr>
          <p:nvPr/>
        </p:nvSpPr>
        <p:spPr bwMode="auto">
          <a:xfrm>
            <a:off x="381000" y="1981200"/>
            <a:ext cx="8458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Identify Departments to be considered in the GIS Development</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Availability of Aerial Photography &amp; other Digital Information</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Department by Department Review</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Availability of Existing Plans (paper, digital, microfilm, etc.)</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Magnitude of Data (# drawings, # projects, hydrants, manholes, etc.)</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Condition of Existing Records (good, fair, poor)</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Existing Data Conversion Methodology to be used (COGO, Scanning, GPS, Combination)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1A8612-AA8C-40E8-84CC-7F4A98594017}"/>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Department Commitment</a:t>
            </a:r>
            <a:endParaRPr lang="en-US" sz="4800" dirty="0"/>
          </a:p>
        </p:txBody>
      </p:sp>
      <p:sp>
        <p:nvSpPr>
          <p:cNvPr id="8" name="Content Placeholder 1">
            <a:extLst>
              <a:ext uri="{FF2B5EF4-FFF2-40B4-BE49-F238E27FC236}">
                <a16:creationId xmlns:a16="http://schemas.microsoft.com/office/drawing/2014/main" id="{89DFAE5B-A704-4F4A-BFFD-34F30DD8156F}"/>
              </a:ext>
            </a:extLst>
          </p:cNvPr>
          <p:cNvSpPr txBox="1">
            <a:spLocks/>
          </p:cNvSpPr>
          <p:nvPr/>
        </p:nvSpPr>
        <p:spPr bwMode="auto">
          <a:xfrm>
            <a:off x="381000" y="1321118"/>
            <a:ext cx="9025572" cy="1432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Assess Department’s Interest Level in GIS</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Develop methodology to spur interest &amp; address department’s needs</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Communicate the possibilities of a successful GIS Implementation</a:t>
            </a:r>
          </a:p>
          <a:p>
            <a:pPr marL="457200" indent="-457200" eaLnBrk="1" hangingPunct="1">
              <a:lnSpc>
                <a:spcPts val="3500"/>
              </a:lnSpc>
              <a:buClr>
                <a:schemeClr val="accent1"/>
              </a:buClr>
              <a:buSzPct val="70000"/>
              <a:buFont typeface="Wingdings" panose="05000000000000000000" pitchFamily="2" charset="2"/>
              <a:buChar char="u"/>
            </a:pPr>
            <a:endParaRPr lang="en-US" altLang="en-US" sz="2200" dirty="0">
              <a:solidFill>
                <a:schemeClr val="bg1"/>
              </a:solidFill>
              <a:latin typeface="Calibri" panose="020F0502020204030204" pitchFamily="34" charset="0"/>
            </a:endParaRPr>
          </a:p>
        </p:txBody>
      </p:sp>
      <p:pic>
        <p:nvPicPr>
          <p:cNvPr id="9" name="Picture 2">
            <a:extLst>
              <a:ext uri="{FF2B5EF4-FFF2-40B4-BE49-F238E27FC236}">
                <a16:creationId xmlns:a16="http://schemas.microsoft.com/office/drawing/2014/main" id="{98900804-2B2E-4B1A-8155-D28E126C0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90996"/>
            <a:ext cx="3011488" cy="287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1">
            <a:extLst>
              <a:ext uri="{FF2B5EF4-FFF2-40B4-BE49-F238E27FC236}">
                <a16:creationId xmlns:a16="http://schemas.microsoft.com/office/drawing/2014/main" id="{81C65925-CB0B-42D6-8419-4BB437912B66}"/>
              </a:ext>
            </a:extLst>
          </p:cNvPr>
          <p:cNvSpPr txBox="1">
            <a:spLocks/>
          </p:cNvSpPr>
          <p:nvPr/>
        </p:nvSpPr>
        <p:spPr bwMode="auto">
          <a:xfrm>
            <a:off x="381000" y="2728278"/>
            <a:ext cx="5334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Set Goals at various stages of the Implementation</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Establish a GIS Steering Committee</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Emphasize the benefits of implementing a GIS</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Establish Good Communication with Stakeholders</a:t>
            </a:r>
          </a:p>
        </p:txBody>
      </p:sp>
    </p:spTree>
    <p:extLst>
      <p:ext uri="{BB962C8B-B14F-4D97-AF65-F5344CB8AC3E}">
        <p14:creationId xmlns:p14="http://schemas.microsoft.com/office/powerpoint/2010/main" val="3140491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D10061D-3226-4DEF-8A11-51F0C140873F}"/>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Department Commitment</a:t>
            </a:r>
            <a:endParaRPr lang="en-US" sz="4800" dirty="0"/>
          </a:p>
        </p:txBody>
      </p:sp>
      <p:sp>
        <p:nvSpPr>
          <p:cNvPr id="8" name="Content Placeholder 1">
            <a:extLst>
              <a:ext uri="{FF2B5EF4-FFF2-40B4-BE49-F238E27FC236}">
                <a16:creationId xmlns:a16="http://schemas.microsoft.com/office/drawing/2014/main" id="{43F53CF1-8FD3-434E-AFA8-6C62C2CDAF82}"/>
              </a:ext>
            </a:extLst>
          </p:cNvPr>
          <p:cNvSpPr txBox="1">
            <a:spLocks/>
          </p:cNvSpPr>
          <p:nvPr/>
        </p:nvSpPr>
        <p:spPr bwMode="auto">
          <a:xfrm>
            <a:off x="381000" y="1321118"/>
            <a:ext cx="8229600" cy="4546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lnSpc>
                <a:spcPts val="3500"/>
              </a:lnSpc>
              <a:buClr>
                <a:schemeClr val="accent1"/>
              </a:buClr>
              <a:buSzPct val="70000"/>
              <a:buFont typeface="Wingdings" panose="05000000000000000000" pitchFamily="2" charset="2"/>
              <a:buChar char="u"/>
            </a:pPr>
            <a:r>
              <a:rPr lang="en-US" altLang="en-US" sz="1600" dirty="0">
                <a:solidFill>
                  <a:schemeClr val="bg1"/>
                </a:solidFill>
                <a:latin typeface="Calibri" panose="020F0502020204030204" pitchFamily="34" charset="0"/>
              </a:rPr>
              <a:t>Key Return on Investment Opportunities with a successful GIS Implementation</a:t>
            </a:r>
          </a:p>
          <a:p>
            <a:pPr marL="457200" indent="-457200" eaLnBrk="1" hangingPunct="1">
              <a:lnSpc>
                <a:spcPts val="3500"/>
              </a:lnSpc>
              <a:buClr>
                <a:schemeClr val="accent1"/>
              </a:buClr>
              <a:buSzPct val="70000"/>
              <a:buFont typeface="Wingdings" panose="05000000000000000000" pitchFamily="2" charset="2"/>
              <a:buChar char="u"/>
            </a:pPr>
            <a:r>
              <a:rPr lang="en-US" altLang="en-US" sz="1600" dirty="0">
                <a:solidFill>
                  <a:schemeClr val="bg1"/>
                </a:solidFill>
                <a:latin typeface="Calibri" panose="020F0502020204030204" pitchFamily="34" charset="0"/>
              </a:rPr>
              <a:t>Increase Productivity (optimize work order processing, location of underground infrastructure, production of maps and reports)</a:t>
            </a:r>
          </a:p>
          <a:p>
            <a:pPr marL="457200" indent="-457200" eaLnBrk="1" hangingPunct="1">
              <a:lnSpc>
                <a:spcPts val="3500"/>
              </a:lnSpc>
              <a:buClr>
                <a:schemeClr val="accent1"/>
              </a:buClr>
              <a:buSzPct val="70000"/>
              <a:buFont typeface="Wingdings" panose="05000000000000000000" pitchFamily="2" charset="2"/>
              <a:buChar char="u"/>
            </a:pPr>
            <a:r>
              <a:rPr lang="en-US" altLang="en-US" sz="1600" dirty="0">
                <a:solidFill>
                  <a:schemeClr val="bg1"/>
                </a:solidFill>
                <a:latin typeface="Calibri" panose="020F0502020204030204" pitchFamily="34" charset="0"/>
              </a:rPr>
              <a:t>Target areas to perform work, more responsiveness to citizen requests</a:t>
            </a:r>
          </a:p>
          <a:p>
            <a:pPr marL="457200" indent="-457200" eaLnBrk="1" hangingPunct="1">
              <a:lnSpc>
                <a:spcPts val="3500"/>
              </a:lnSpc>
              <a:buClr>
                <a:schemeClr val="accent1"/>
              </a:buClr>
              <a:buSzPct val="70000"/>
              <a:buFont typeface="Wingdings" panose="05000000000000000000" pitchFamily="2" charset="2"/>
              <a:buChar char="u"/>
            </a:pPr>
            <a:r>
              <a:rPr lang="en-US" altLang="en-US" sz="1600" dirty="0">
                <a:solidFill>
                  <a:schemeClr val="bg1"/>
                </a:solidFill>
                <a:latin typeface="Calibri" panose="020F0502020204030204" pitchFamily="34" charset="0"/>
              </a:rPr>
              <a:t>Save Time (capital projects using GIS to find background data instead of going to multiple sources)</a:t>
            </a:r>
          </a:p>
          <a:p>
            <a:pPr marL="457200" indent="-457200" eaLnBrk="1" hangingPunct="1">
              <a:lnSpc>
                <a:spcPts val="3500"/>
              </a:lnSpc>
              <a:buClr>
                <a:schemeClr val="accent1"/>
              </a:buClr>
              <a:buSzPct val="70000"/>
              <a:buFont typeface="Wingdings" panose="05000000000000000000" pitchFamily="2" charset="2"/>
              <a:buChar char="u"/>
            </a:pPr>
            <a:r>
              <a:rPr lang="en-US" altLang="en-US" sz="1600" dirty="0">
                <a:solidFill>
                  <a:schemeClr val="bg1"/>
                </a:solidFill>
                <a:latin typeface="Calibri" panose="020F0502020204030204" pitchFamily="34" charset="0"/>
              </a:rPr>
              <a:t>Save Money (data can be queried quickly reducing time spent researching records, providing electronic copies of maps to customers reducing printing costs)</a:t>
            </a:r>
          </a:p>
          <a:p>
            <a:pPr marL="457200" indent="-457200" eaLnBrk="1" hangingPunct="1">
              <a:lnSpc>
                <a:spcPts val="3500"/>
              </a:lnSpc>
              <a:buClr>
                <a:schemeClr val="accent1"/>
              </a:buClr>
              <a:buSzPct val="70000"/>
              <a:buFont typeface="Wingdings" panose="05000000000000000000" pitchFamily="2" charset="2"/>
              <a:buChar char="u"/>
            </a:pPr>
            <a:r>
              <a:rPr lang="en-US" altLang="en-US" sz="1600" dirty="0">
                <a:solidFill>
                  <a:schemeClr val="bg1"/>
                </a:solidFill>
                <a:latin typeface="Calibri" panose="020F0502020204030204" pitchFamily="34" charset="0"/>
              </a:rPr>
              <a:t>Compliance with Regulatory Requirements (mapping of storm water outfalls and other assets)</a:t>
            </a:r>
          </a:p>
        </p:txBody>
      </p:sp>
    </p:spTree>
    <p:extLst>
      <p:ext uri="{BB962C8B-B14F-4D97-AF65-F5344CB8AC3E}">
        <p14:creationId xmlns:p14="http://schemas.microsoft.com/office/powerpoint/2010/main" val="826448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30690B9-7DFA-4096-9A35-FE7931ECCA4D}"/>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GIS Database Design</a:t>
            </a:r>
          </a:p>
          <a:p>
            <a:pPr algn="ctr" eaLnBrk="1" hangingPunct="1">
              <a:defRPr/>
            </a:pPr>
            <a:r>
              <a:rPr lang="en-US" sz="4800" b="1" dirty="0">
                <a:solidFill>
                  <a:srgbClr val="000000"/>
                </a:solidFill>
                <a:effectLst/>
                <a:latin typeface="Gill Sans MT" panose="020B0502020104020203" pitchFamily="34" charset="0"/>
                <a:ea typeface="+mn-ea"/>
                <a:cs typeface="+mn-cs"/>
              </a:rPr>
              <a:t>Custom</a:t>
            </a:r>
            <a:endParaRPr lang="en-US" sz="4800" dirty="0"/>
          </a:p>
        </p:txBody>
      </p:sp>
      <p:sp>
        <p:nvSpPr>
          <p:cNvPr id="7" name="Content Placeholder 1">
            <a:extLst>
              <a:ext uri="{FF2B5EF4-FFF2-40B4-BE49-F238E27FC236}">
                <a16:creationId xmlns:a16="http://schemas.microsoft.com/office/drawing/2014/main" id="{F7AB3741-BDE1-44A7-B866-967393DD910D}"/>
              </a:ext>
            </a:extLst>
          </p:cNvPr>
          <p:cNvSpPr txBox="1">
            <a:spLocks/>
          </p:cNvSpPr>
          <p:nvPr/>
        </p:nvSpPr>
        <p:spPr bwMode="auto">
          <a:xfrm>
            <a:off x="375806" y="1675446"/>
            <a:ext cx="4024466" cy="434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File </a:t>
            </a:r>
            <a:r>
              <a:rPr lang="en-US" altLang="en-US" sz="2200" dirty="0" err="1">
                <a:solidFill>
                  <a:schemeClr val="bg1"/>
                </a:solidFill>
                <a:latin typeface="Calibri" panose="020F0502020204030204" pitchFamily="34" charset="0"/>
              </a:rPr>
              <a:t>GeoDatabase</a:t>
            </a:r>
            <a:r>
              <a:rPr lang="en-US" altLang="en-US" sz="2200" dirty="0">
                <a:solidFill>
                  <a:schemeClr val="bg1"/>
                </a:solidFill>
                <a:latin typeface="Calibri" panose="020F0502020204030204" pitchFamily="34" charset="0"/>
              </a:rPr>
              <a:t> Based</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Datasets and Feature Classes</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Tailored for City Requirements</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Great Flexibility in Design of Datasets and Feature Classes</a:t>
            </a:r>
          </a:p>
          <a:p>
            <a:pPr marL="457200" indent="-457200" eaLnBrk="1" hangingPunct="1">
              <a:lnSpc>
                <a:spcPts val="3500"/>
              </a:lnSpc>
              <a:buClr>
                <a:schemeClr val="accent1"/>
              </a:buClr>
              <a:buSzPct val="70000"/>
              <a:buFont typeface="Wingdings" panose="05000000000000000000" pitchFamily="2" charset="2"/>
              <a:buChar char="u"/>
            </a:pPr>
            <a:r>
              <a:rPr lang="en-US" altLang="en-US" sz="2200" dirty="0">
                <a:solidFill>
                  <a:schemeClr val="bg1"/>
                </a:solidFill>
                <a:latin typeface="Calibri" panose="020F0502020204030204" pitchFamily="34" charset="0"/>
              </a:rPr>
              <a:t>Use Previous work as a Template and Refine for City specific requirements</a:t>
            </a:r>
          </a:p>
        </p:txBody>
      </p:sp>
      <p:pic>
        <p:nvPicPr>
          <p:cNvPr id="8" name="Picture 7">
            <a:extLst>
              <a:ext uri="{FF2B5EF4-FFF2-40B4-BE49-F238E27FC236}">
                <a16:creationId xmlns:a16="http://schemas.microsoft.com/office/drawing/2014/main" id="{7AD0FF38-9A00-4F7E-886D-DB8352A2DD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148" y="1889442"/>
            <a:ext cx="1960563" cy="3884594"/>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7A5164B8-D035-4784-AED5-D1760CA594C4}"/>
              </a:ext>
            </a:extLst>
          </p:cNvPr>
          <p:cNvSpPr txBox="1">
            <a:spLocks/>
          </p:cNvSpPr>
          <p:nvPr/>
        </p:nvSpPr>
        <p:spPr>
          <a:xfrm>
            <a:off x="4572000" y="2464354"/>
            <a:ext cx="1600200" cy="563723"/>
          </a:xfrm>
          <a:prstGeom prst="rect">
            <a:avLst/>
          </a:prstGeom>
        </p:spPr>
        <p:txBody>
          <a:bodyPr/>
          <a:lstStyle/>
          <a:p>
            <a:pPr eaLnBrk="1" hangingPunct="1">
              <a:lnSpc>
                <a:spcPct val="120000"/>
              </a:lnSpc>
              <a:spcBef>
                <a:spcPts val="0"/>
              </a:spcBef>
              <a:spcAft>
                <a:spcPts val="1200"/>
              </a:spcAft>
              <a:tabLst>
                <a:tab pos="365760" algn="l"/>
              </a:tabLst>
              <a:defRPr/>
            </a:pPr>
            <a:r>
              <a:rPr lang="en-US" sz="1400" b="1" i="1" dirty="0">
                <a:solidFill>
                  <a:srgbClr val="0000FF"/>
                </a:solidFill>
                <a:latin typeface="+mn-lt"/>
                <a:ea typeface="ＭＳ Ｐゴシック" pitchFamily="-105" charset="-128"/>
              </a:rPr>
              <a:t>File </a:t>
            </a:r>
            <a:r>
              <a:rPr lang="en-US" sz="1400" b="1" i="1" dirty="0" err="1">
                <a:solidFill>
                  <a:srgbClr val="0000FF"/>
                </a:solidFill>
                <a:latin typeface="+mn-lt"/>
                <a:ea typeface="ＭＳ Ｐゴシック" pitchFamily="-105" charset="-128"/>
              </a:rPr>
              <a:t>GeoDatabase</a:t>
            </a:r>
            <a:endParaRPr lang="en-US" sz="1400" b="1" i="1" dirty="0">
              <a:solidFill>
                <a:srgbClr val="0000FF"/>
              </a:solidFill>
              <a:latin typeface="+mn-lt"/>
              <a:ea typeface="ＭＳ Ｐゴシック" pitchFamily="-105" charset="-128"/>
            </a:endParaRPr>
          </a:p>
          <a:p>
            <a:pPr eaLnBrk="1" hangingPunct="1">
              <a:lnSpc>
                <a:spcPct val="120000"/>
              </a:lnSpc>
              <a:spcBef>
                <a:spcPts val="0"/>
              </a:spcBef>
              <a:spcAft>
                <a:spcPts val="0"/>
              </a:spcAft>
              <a:tabLst>
                <a:tab pos="365760" algn="l"/>
              </a:tabLst>
              <a:defRPr/>
            </a:pPr>
            <a:endParaRPr lang="en-US" dirty="0">
              <a:solidFill>
                <a:srgbClr val="004B82"/>
              </a:solidFill>
              <a:latin typeface="+mn-lt"/>
              <a:ea typeface="ＭＳ Ｐゴシック" pitchFamily="-105" charset="-128"/>
            </a:endParaRPr>
          </a:p>
        </p:txBody>
      </p:sp>
      <p:sp>
        <p:nvSpPr>
          <p:cNvPr id="18" name="Arrow: Right 17">
            <a:extLst>
              <a:ext uri="{FF2B5EF4-FFF2-40B4-BE49-F238E27FC236}">
                <a16:creationId xmlns:a16="http://schemas.microsoft.com/office/drawing/2014/main" id="{B43B1A29-C436-4C7C-97AC-D3B3E33C0F6C}"/>
              </a:ext>
            </a:extLst>
          </p:cNvPr>
          <p:cNvSpPr/>
          <p:nvPr/>
        </p:nvSpPr>
        <p:spPr>
          <a:xfrm>
            <a:off x="6235420" y="2733040"/>
            <a:ext cx="381000" cy="155575"/>
          </a:xfrm>
          <a:prstGeom prst="rightArrow">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Title 1">
            <a:extLst>
              <a:ext uri="{FF2B5EF4-FFF2-40B4-BE49-F238E27FC236}">
                <a16:creationId xmlns:a16="http://schemas.microsoft.com/office/drawing/2014/main" id="{9839B44D-F25F-46C8-9FD0-E0B7C8AC2AE7}"/>
              </a:ext>
            </a:extLst>
          </p:cNvPr>
          <p:cNvSpPr txBox="1">
            <a:spLocks/>
          </p:cNvSpPr>
          <p:nvPr/>
        </p:nvSpPr>
        <p:spPr>
          <a:xfrm>
            <a:off x="4572000" y="3347721"/>
            <a:ext cx="1484312" cy="400050"/>
          </a:xfrm>
          <a:prstGeom prst="rect">
            <a:avLst/>
          </a:prstGeom>
        </p:spPr>
        <p:txBody>
          <a:bodyPr/>
          <a:lstStyle/>
          <a:p>
            <a:pPr eaLnBrk="1" hangingPunct="1">
              <a:lnSpc>
                <a:spcPct val="120000"/>
              </a:lnSpc>
              <a:spcBef>
                <a:spcPts val="0"/>
              </a:spcBef>
              <a:spcAft>
                <a:spcPts val="1200"/>
              </a:spcAft>
              <a:tabLst>
                <a:tab pos="365760" algn="l"/>
              </a:tabLst>
              <a:defRPr/>
            </a:pPr>
            <a:r>
              <a:rPr lang="en-US" sz="1400" i="1" dirty="0">
                <a:solidFill>
                  <a:srgbClr val="00B050"/>
                </a:solidFill>
                <a:latin typeface="+mn-lt"/>
                <a:ea typeface="ＭＳ Ｐゴシック" pitchFamily="-105" charset="-128"/>
              </a:rPr>
              <a:t>Feature Dataset</a:t>
            </a:r>
          </a:p>
          <a:p>
            <a:pPr eaLnBrk="1" hangingPunct="1">
              <a:lnSpc>
                <a:spcPct val="120000"/>
              </a:lnSpc>
              <a:spcBef>
                <a:spcPts val="0"/>
              </a:spcBef>
              <a:spcAft>
                <a:spcPts val="0"/>
              </a:spcAft>
              <a:tabLst>
                <a:tab pos="365760" algn="l"/>
              </a:tabLst>
              <a:defRPr/>
            </a:pPr>
            <a:endParaRPr lang="en-US" dirty="0">
              <a:solidFill>
                <a:srgbClr val="004B82"/>
              </a:solidFill>
              <a:latin typeface="+mn-lt"/>
              <a:ea typeface="ＭＳ Ｐゴシック" pitchFamily="-105" charset="-128"/>
            </a:endParaRPr>
          </a:p>
        </p:txBody>
      </p:sp>
      <p:sp>
        <p:nvSpPr>
          <p:cNvPr id="22" name="Title 1">
            <a:extLst>
              <a:ext uri="{FF2B5EF4-FFF2-40B4-BE49-F238E27FC236}">
                <a16:creationId xmlns:a16="http://schemas.microsoft.com/office/drawing/2014/main" id="{68339E2D-7F16-4925-A575-0C9BF9C6C897}"/>
              </a:ext>
            </a:extLst>
          </p:cNvPr>
          <p:cNvSpPr txBox="1">
            <a:spLocks/>
          </p:cNvSpPr>
          <p:nvPr/>
        </p:nvSpPr>
        <p:spPr>
          <a:xfrm>
            <a:off x="4572000" y="3951129"/>
            <a:ext cx="1143000" cy="604044"/>
          </a:xfrm>
          <a:prstGeom prst="rect">
            <a:avLst/>
          </a:prstGeom>
        </p:spPr>
        <p:txBody>
          <a:bodyPr/>
          <a:lstStyle/>
          <a:p>
            <a:pPr eaLnBrk="1" hangingPunct="1">
              <a:lnSpc>
                <a:spcPct val="120000"/>
              </a:lnSpc>
              <a:spcBef>
                <a:spcPts val="0"/>
              </a:spcBef>
              <a:spcAft>
                <a:spcPts val="1200"/>
              </a:spcAft>
              <a:tabLst>
                <a:tab pos="365760" algn="l"/>
              </a:tabLst>
              <a:defRPr/>
            </a:pPr>
            <a:r>
              <a:rPr lang="en-US" sz="1400" i="1" dirty="0">
                <a:solidFill>
                  <a:srgbClr val="FFC000"/>
                </a:solidFill>
                <a:latin typeface="+mn-lt"/>
                <a:ea typeface="ＭＳ Ｐゴシック" pitchFamily="-105" charset="-128"/>
              </a:rPr>
              <a:t>Feature Class</a:t>
            </a:r>
          </a:p>
          <a:p>
            <a:pPr eaLnBrk="1" hangingPunct="1">
              <a:lnSpc>
                <a:spcPct val="120000"/>
              </a:lnSpc>
              <a:spcBef>
                <a:spcPts val="0"/>
              </a:spcBef>
              <a:spcAft>
                <a:spcPts val="0"/>
              </a:spcAft>
              <a:tabLst>
                <a:tab pos="365760" algn="l"/>
              </a:tabLst>
              <a:defRPr/>
            </a:pPr>
            <a:endParaRPr lang="en-US" dirty="0">
              <a:solidFill>
                <a:srgbClr val="004B82"/>
              </a:solidFill>
              <a:latin typeface="+mn-lt"/>
              <a:ea typeface="ＭＳ Ｐゴシック" pitchFamily="-105" charset="-128"/>
            </a:endParaRPr>
          </a:p>
        </p:txBody>
      </p:sp>
      <p:sp>
        <p:nvSpPr>
          <p:cNvPr id="24" name="Arrow: Right 23">
            <a:extLst>
              <a:ext uri="{FF2B5EF4-FFF2-40B4-BE49-F238E27FC236}">
                <a16:creationId xmlns:a16="http://schemas.microsoft.com/office/drawing/2014/main" id="{6E573382-16FF-4B0A-941D-DBD284A05252}"/>
              </a:ext>
            </a:extLst>
          </p:cNvPr>
          <p:cNvSpPr/>
          <p:nvPr/>
        </p:nvSpPr>
        <p:spPr>
          <a:xfrm>
            <a:off x="5863428" y="4124960"/>
            <a:ext cx="782638" cy="155575"/>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5" name="Title 1">
            <a:extLst>
              <a:ext uri="{FF2B5EF4-FFF2-40B4-BE49-F238E27FC236}">
                <a16:creationId xmlns:a16="http://schemas.microsoft.com/office/drawing/2014/main" id="{865429B5-6D6A-4A5C-9AC3-9DC002F076A4}"/>
              </a:ext>
            </a:extLst>
          </p:cNvPr>
          <p:cNvSpPr txBox="1">
            <a:spLocks/>
          </p:cNvSpPr>
          <p:nvPr/>
        </p:nvSpPr>
        <p:spPr>
          <a:xfrm>
            <a:off x="4572000" y="4856877"/>
            <a:ext cx="1485900" cy="400050"/>
          </a:xfrm>
          <a:prstGeom prst="rect">
            <a:avLst/>
          </a:prstGeom>
        </p:spPr>
        <p:txBody>
          <a:bodyPr/>
          <a:lstStyle/>
          <a:p>
            <a:pPr eaLnBrk="1" hangingPunct="1">
              <a:lnSpc>
                <a:spcPct val="120000"/>
              </a:lnSpc>
              <a:spcBef>
                <a:spcPts val="0"/>
              </a:spcBef>
              <a:spcAft>
                <a:spcPts val="1200"/>
              </a:spcAft>
              <a:tabLst>
                <a:tab pos="365760" algn="l"/>
              </a:tabLst>
              <a:defRPr/>
            </a:pPr>
            <a:r>
              <a:rPr lang="en-US" sz="1400" i="1" dirty="0">
                <a:solidFill>
                  <a:srgbClr val="00B050"/>
                </a:solidFill>
                <a:latin typeface="+mn-lt"/>
                <a:ea typeface="ＭＳ Ｐゴシック" pitchFamily="-105" charset="-128"/>
              </a:rPr>
              <a:t>Feature Dataset</a:t>
            </a:r>
          </a:p>
          <a:p>
            <a:pPr eaLnBrk="1" hangingPunct="1">
              <a:lnSpc>
                <a:spcPct val="120000"/>
              </a:lnSpc>
              <a:spcBef>
                <a:spcPts val="0"/>
              </a:spcBef>
              <a:spcAft>
                <a:spcPts val="0"/>
              </a:spcAft>
              <a:tabLst>
                <a:tab pos="365760" algn="l"/>
              </a:tabLst>
              <a:defRPr/>
            </a:pPr>
            <a:endParaRPr lang="en-US" dirty="0">
              <a:solidFill>
                <a:srgbClr val="004B82"/>
              </a:solidFill>
              <a:latin typeface="+mn-lt"/>
              <a:ea typeface="ＭＳ Ｐゴシック" pitchFamily="-105" charset="-128"/>
            </a:endParaRPr>
          </a:p>
        </p:txBody>
      </p:sp>
      <p:sp>
        <p:nvSpPr>
          <p:cNvPr id="26" name="Title 1">
            <a:extLst>
              <a:ext uri="{FF2B5EF4-FFF2-40B4-BE49-F238E27FC236}">
                <a16:creationId xmlns:a16="http://schemas.microsoft.com/office/drawing/2014/main" id="{8C39FBA8-FD4A-4202-809B-49FB9C4373A4}"/>
              </a:ext>
            </a:extLst>
          </p:cNvPr>
          <p:cNvSpPr txBox="1">
            <a:spLocks/>
          </p:cNvSpPr>
          <p:nvPr/>
        </p:nvSpPr>
        <p:spPr>
          <a:xfrm>
            <a:off x="4572000" y="5148224"/>
            <a:ext cx="1143000" cy="650398"/>
          </a:xfrm>
          <a:prstGeom prst="rect">
            <a:avLst/>
          </a:prstGeom>
        </p:spPr>
        <p:txBody>
          <a:bodyPr/>
          <a:lstStyle/>
          <a:p>
            <a:pPr eaLnBrk="1" hangingPunct="1">
              <a:lnSpc>
                <a:spcPct val="120000"/>
              </a:lnSpc>
              <a:spcBef>
                <a:spcPts val="0"/>
              </a:spcBef>
              <a:spcAft>
                <a:spcPts val="1200"/>
              </a:spcAft>
              <a:tabLst>
                <a:tab pos="365760" algn="l"/>
              </a:tabLst>
              <a:defRPr/>
            </a:pPr>
            <a:r>
              <a:rPr lang="en-US" sz="1400" i="1" dirty="0">
                <a:solidFill>
                  <a:srgbClr val="FFC000"/>
                </a:solidFill>
                <a:latin typeface="+mn-lt"/>
                <a:ea typeface="ＭＳ Ｐゴシック" pitchFamily="-105" charset="-128"/>
              </a:rPr>
              <a:t>Feature Class</a:t>
            </a:r>
          </a:p>
          <a:p>
            <a:pPr eaLnBrk="1" hangingPunct="1">
              <a:lnSpc>
                <a:spcPct val="120000"/>
              </a:lnSpc>
              <a:spcBef>
                <a:spcPts val="0"/>
              </a:spcBef>
              <a:spcAft>
                <a:spcPts val="0"/>
              </a:spcAft>
              <a:tabLst>
                <a:tab pos="365760" algn="l"/>
              </a:tabLst>
              <a:defRPr/>
            </a:pPr>
            <a:endParaRPr lang="en-US" dirty="0">
              <a:solidFill>
                <a:srgbClr val="004B82"/>
              </a:solidFill>
              <a:latin typeface="+mn-lt"/>
              <a:ea typeface="ＭＳ Ｐゴシック" pitchFamily="-105" charset="-128"/>
            </a:endParaRPr>
          </a:p>
        </p:txBody>
      </p:sp>
      <p:sp>
        <p:nvSpPr>
          <p:cNvPr id="27" name="Arrow: Right 26">
            <a:extLst>
              <a:ext uri="{FF2B5EF4-FFF2-40B4-BE49-F238E27FC236}">
                <a16:creationId xmlns:a16="http://schemas.microsoft.com/office/drawing/2014/main" id="{9AA90A59-6499-46FC-8BFC-E97422F3CA3F}"/>
              </a:ext>
            </a:extLst>
          </p:cNvPr>
          <p:cNvSpPr/>
          <p:nvPr/>
        </p:nvSpPr>
        <p:spPr>
          <a:xfrm>
            <a:off x="6048607" y="4952047"/>
            <a:ext cx="569913" cy="155575"/>
          </a:xfrm>
          <a:prstGeom prst="right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Arrow: Right 27">
            <a:extLst>
              <a:ext uri="{FF2B5EF4-FFF2-40B4-BE49-F238E27FC236}">
                <a16:creationId xmlns:a16="http://schemas.microsoft.com/office/drawing/2014/main" id="{6F57A4F7-F5C8-4832-9499-5FF096824683}"/>
              </a:ext>
            </a:extLst>
          </p:cNvPr>
          <p:cNvSpPr/>
          <p:nvPr/>
        </p:nvSpPr>
        <p:spPr>
          <a:xfrm>
            <a:off x="5833782" y="5333047"/>
            <a:ext cx="782638" cy="155575"/>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Arrow: Right 28">
            <a:extLst>
              <a:ext uri="{FF2B5EF4-FFF2-40B4-BE49-F238E27FC236}">
                <a16:creationId xmlns:a16="http://schemas.microsoft.com/office/drawing/2014/main" id="{59599686-C0EA-456D-B93D-1B9361A7C29C}"/>
              </a:ext>
            </a:extLst>
          </p:cNvPr>
          <p:cNvSpPr/>
          <p:nvPr/>
        </p:nvSpPr>
        <p:spPr>
          <a:xfrm>
            <a:off x="6076153" y="3429000"/>
            <a:ext cx="569913" cy="155575"/>
          </a:xfrm>
          <a:prstGeom prst="right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FBD5480-48DC-4801-9C79-75755AD74E9F}"/>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GIS Database Design</a:t>
            </a:r>
          </a:p>
          <a:p>
            <a:pPr algn="ctr" eaLnBrk="1" hangingPunct="1">
              <a:defRPr/>
            </a:pPr>
            <a:r>
              <a:rPr lang="en-US" sz="4800" b="1" dirty="0">
                <a:solidFill>
                  <a:srgbClr val="000000"/>
                </a:solidFill>
                <a:effectLst/>
                <a:latin typeface="Gill Sans MT" panose="020B0502020104020203" pitchFamily="34" charset="0"/>
                <a:ea typeface="+mn-ea"/>
                <a:cs typeface="+mn-cs"/>
              </a:rPr>
              <a:t>LGIM</a:t>
            </a:r>
            <a:endParaRPr lang="en-US" sz="4800" dirty="0"/>
          </a:p>
        </p:txBody>
      </p:sp>
      <p:sp>
        <p:nvSpPr>
          <p:cNvPr id="12" name="Title 1">
            <a:extLst>
              <a:ext uri="{FF2B5EF4-FFF2-40B4-BE49-F238E27FC236}">
                <a16:creationId xmlns:a16="http://schemas.microsoft.com/office/drawing/2014/main" id="{596E2A43-19FC-4076-A0C6-FB2BFE02E0FD}"/>
              </a:ext>
            </a:extLst>
          </p:cNvPr>
          <p:cNvSpPr txBox="1">
            <a:spLocks/>
          </p:cNvSpPr>
          <p:nvPr/>
        </p:nvSpPr>
        <p:spPr>
          <a:xfrm>
            <a:off x="457200" y="1752600"/>
            <a:ext cx="9296400" cy="4038599"/>
          </a:xfrm>
          <a:prstGeom prst="rect">
            <a:avLst/>
          </a:prstGeom>
        </p:spPr>
        <p:txBody>
          <a:bodyPr/>
          <a:lstStyle/>
          <a:p>
            <a:pPr eaLnBrk="1" hangingPunct="1">
              <a:lnSpc>
                <a:spcPct val="120000"/>
              </a:lnSpc>
              <a:spcBef>
                <a:spcPts val="0"/>
              </a:spcBef>
              <a:spcAft>
                <a:spcPts val="1200"/>
              </a:spcAft>
              <a:tabLst>
                <a:tab pos="365760" algn="l"/>
              </a:tabLst>
              <a:defRPr/>
            </a:pPr>
            <a:r>
              <a:rPr lang="en-US" b="1" dirty="0">
                <a:solidFill>
                  <a:schemeClr val="bg1"/>
                </a:solidFill>
                <a:latin typeface="Calibri" panose="020F0502020204030204" pitchFamily="34" charset="0"/>
                <a:ea typeface="ＭＳ Ｐゴシック" pitchFamily="-105" charset="-128"/>
                <a:cs typeface="Calibri" panose="020F0502020204030204" pitchFamily="34" charset="0"/>
              </a:rPr>
              <a:t>Local Government Information Model </a:t>
            </a:r>
            <a:r>
              <a:rPr lang="en-US" b="1" dirty="0" err="1">
                <a:solidFill>
                  <a:schemeClr val="bg1"/>
                </a:solidFill>
                <a:latin typeface="Calibri" panose="020F0502020204030204" pitchFamily="34" charset="0"/>
                <a:ea typeface="ＭＳ Ｐゴシック" pitchFamily="-105" charset="-128"/>
                <a:cs typeface="Calibri" panose="020F0502020204030204" pitchFamily="34" charset="0"/>
              </a:rPr>
              <a:t>GeoDatabase</a:t>
            </a:r>
            <a:endParaRPr lang="en-US" b="1" dirty="0">
              <a:solidFill>
                <a:schemeClr val="bg1"/>
              </a:solidFill>
              <a:latin typeface="Calibri" panose="020F0502020204030204" pitchFamily="34" charset="0"/>
              <a:ea typeface="ＭＳ Ｐゴシック" pitchFamily="-105" charset="-128"/>
              <a:cs typeface="Calibri" panose="020F0502020204030204" pitchFamily="34" charset="0"/>
            </a:endParaRPr>
          </a:p>
          <a:p>
            <a:pPr marL="285750" indent="-285750" eaLnBrk="1" hangingPunct="1">
              <a:lnSpc>
                <a:spcPct val="120000"/>
              </a:lnSpc>
              <a:spcBef>
                <a:spcPts val="0"/>
              </a:spcBef>
              <a:spcAft>
                <a:spcPts val="800"/>
              </a:spcAft>
              <a:buFont typeface="Arial" panose="020B0604020202020204" pitchFamily="34" charset="0"/>
              <a:buChar char="•"/>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File or Enterprise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GeoDatabase</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Based stored Locally or in the Cloud</a:t>
            </a:r>
          </a:p>
          <a:p>
            <a:pPr marL="285750" indent="-285750" eaLnBrk="1" hangingPunct="1">
              <a:lnSpc>
                <a:spcPct val="120000"/>
              </a:lnSpc>
              <a:spcBef>
                <a:spcPts val="800"/>
              </a:spcBef>
              <a:spcAft>
                <a:spcPts val="0"/>
              </a:spcAft>
              <a:buFont typeface="Arial" panose="020B0604020202020204" pitchFamily="34" charset="0"/>
              <a:buChar char="•"/>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14 Feature Datasets and 150 Feature Classes (Database Templates/Schemas)</a:t>
            </a:r>
          </a:p>
          <a:p>
            <a:pPr eaLnBrk="1" hangingPunct="1">
              <a:lnSpc>
                <a:spcPct val="120000"/>
              </a:lnSpc>
              <a:spcBef>
                <a:spcPts val="0"/>
              </a:spcBef>
              <a:spcAft>
                <a:spcPts val="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Address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CadastralReference</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Demography</a:t>
            </a:r>
          </a:p>
          <a:p>
            <a:pPr eaLnBrk="1" hangingPunct="1">
              <a:lnSpc>
                <a:spcPct val="120000"/>
              </a:lnSpc>
              <a:spcBef>
                <a:spcPts val="0"/>
              </a:spcBef>
              <a:spcAft>
                <a:spcPts val="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ElectoralDistricts</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Elevation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FacilitiesStreets</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p>
          <a:p>
            <a:pPr eaLnBrk="1" hangingPunct="1">
              <a:lnSpc>
                <a:spcPct val="120000"/>
              </a:lnSpc>
              <a:spcBef>
                <a:spcPts val="0"/>
              </a:spcBef>
              <a:spcAft>
                <a:spcPts val="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FireServiceOperations</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InfrastructureOperations</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LandUsePlanning</a:t>
            </a:r>
            <a:endParaRPr lang="en-US" sz="1600" dirty="0">
              <a:solidFill>
                <a:schemeClr val="bg1"/>
              </a:solidFill>
              <a:latin typeface="Calibri" panose="020F0502020204030204" pitchFamily="34" charset="0"/>
              <a:ea typeface="ＭＳ Ｐゴシック" pitchFamily="-105" charset="-128"/>
              <a:cs typeface="Calibri" panose="020F0502020204030204" pitchFamily="34" charset="0"/>
            </a:endParaRPr>
          </a:p>
          <a:p>
            <a:pPr eaLnBrk="1" hangingPunct="1">
              <a:lnSpc>
                <a:spcPct val="120000"/>
              </a:lnSpc>
              <a:spcBef>
                <a:spcPts val="0"/>
              </a:spcBef>
              <a:spcAft>
                <a:spcPts val="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LawEnforcementOperations</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ParcelEditing</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ParcelPublishing</a:t>
            </a:r>
            <a:endParaRPr lang="en-US" sz="1600" dirty="0">
              <a:solidFill>
                <a:schemeClr val="bg1"/>
              </a:solidFill>
              <a:latin typeface="Calibri" panose="020F0502020204030204" pitchFamily="34" charset="0"/>
              <a:ea typeface="ＭＳ Ｐゴシック" pitchFamily="-105" charset="-128"/>
              <a:cs typeface="Calibri" panose="020F0502020204030204" pitchFamily="34" charset="0"/>
            </a:endParaRPr>
          </a:p>
          <a:p>
            <a:pPr eaLnBrk="1" hangingPunct="1">
              <a:lnSpc>
                <a:spcPct val="120000"/>
              </a:lnSpc>
              <a:spcBef>
                <a:spcPts val="0"/>
              </a:spcBef>
              <a:spcAft>
                <a:spcPts val="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PublicSafetyPlanning</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ReferenceData</a:t>
            </a:r>
            <a:endParaRPr lang="en-US" sz="1600" dirty="0">
              <a:solidFill>
                <a:schemeClr val="bg1"/>
              </a:solidFill>
              <a:latin typeface="Calibri" panose="020F0502020204030204" pitchFamily="34" charset="0"/>
              <a:ea typeface="ＭＳ Ｐゴシック" pitchFamily="-105" charset="-128"/>
              <a:cs typeface="Calibri" panose="020F0502020204030204" pitchFamily="34" charset="0"/>
            </a:endParaRPr>
          </a:p>
          <a:p>
            <a:pPr marL="285750" indent="-285750" eaLnBrk="1" hangingPunct="1">
              <a:lnSpc>
                <a:spcPct val="120000"/>
              </a:lnSpc>
              <a:spcBef>
                <a:spcPts val="800"/>
              </a:spcBef>
              <a:spcAft>
                <a:spcPts val="800"/>
              </a:spcAft>
              <a:buFont typeface="Arial" panose="020B0604020202020204" pitchFamily="34" charset="0"/>
              <a:buChar char="•"/>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Fixed Database Design although can be modified (add fields, modify aliases)</a:t>
            </a:r>
          </a:p>
          <a:p>
            <a:pPr marL="285750" indent="-285750" eaLnBrk="1" hangingPunct="1">
              <a:lnSpc>
                <a:spcPct val="120000"/>
              </a:lnSpc>
              <a:spcBef>
                <a:spcPts val="800"/>
              </a:spcBef>
              <a:spcAft>
                <a:spcPts val="0"/>
              </a:spcAft>
              <a:buFont typeface="Arial" panose="020B0604020202020204" pitchFamily="34" charset="0"/>
              <a:buChar char="•"/>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Integrated with </a:t>
            </a:r>
            <a:r>
              <a:rPr lang="en-US" sz="1600" dirty="0" err="1">
                <a:solidFill>
                  <a:schemeClr val="bg1"/>
                </a:solidFill>
                <a:latin typeface="Calibri" panose="020F0502020204030204" pitchFamily="34" charset="0"/>
                <a:ea typeface="ＭＳ Ｐゴシック" pitchFamily="-105" charset="-128"/>
                <a:cs typeface="Calibri" panose="020F0502020204030204" pitchFamily="34" charset="0"/>
              </a:rPr>
              <a:t>Esri’s</a:t>
            </a: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ArcGIS Solutions</a:t>
            </a:r>
          </a:p>
          <a:p>
            <a:pPr eaLnBrk="1" hangingPunct="1">
              <a:lnSpc>
                <a:spcPct val="120000"/>
              </a:lnSpc>
              <a:spcBef>
                <a:spcPts val="0"/>
              </a:spcBef>
              <a:spcAft>
                <a:spcPts val="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Industry-Specific Configurations (maps and applications) for ArcGIS</a:t>
            </a:r>
          </a:p>
        </p:txBody>
      </p:sp>
    </p:spTree>
    <p:extLst>
      <p:ext uri="{BB962C8B-B14F-4D97-AF65-F5344CB8AC3E}">
        <p14:creationId xmlns:p14="http://schemas.microsoft.com/office/powerpoint/2010/main" val="3295282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A2CCE74-051C-4746-AA3A-19F7770DE5CE}"/>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GIS Database Design</a:t>
            </a:r>
          </a:p>
          <a:p>
            <a:pPr algn="ctr" eaLnBrk="1" hangingPunct="1">
              <a:defRPr/>
            </a:pPr>
            <a:r>
              <a:rPr lang="en-US" sz="4800" b="1" dirty="0">
                <a:solidFill>
                  <a:srgbClr val="000000"/>
                </a:solidFill>
                <a:effectLst/>
                <a:latin typeface="Gill Sans MT" panose="020B0502020104020203" pitchFamily="34" charset="0"/>
              </a:rPr>
              <a:t>LGIM</a:t>
            </a:r>
            <a:endParaRPr lang="en-US" sz="4800" dirty="0"/>
          </a:p>
        </p:txBody>
      </p:sp>
      <p:sp>
        <p:nvSpPr>
          <p:cNvPr id="7" name="Title 1">
            <a:extLst>
              <a:ext uri="{FF2B5EF4-FFF2-40B4-BE49-F238E27FC236}">
                <a16:creationId xmlns:a16="http://schemas.microsoft.com/office/drawing/2014/main" id="{FC208B7A-7031-4749-91E5-F3173B080FB4}"/>
              </a:ext>
            </a:extLst>
          </p:cNvPr>
          <p:cNvSpPr txBox="1">
            <a:spLocks/>
          </p:cNvSpPr>
          <p:nvPr/>
        </p:nvSpPr>
        <p:spPr>
          <a:xfrm>
            <a:off x="381000" y="1752600"/>
            <a:ext cx="8153400" cy="4038599"/>
          </a:xfrm>
          <a:prstGeom prst="rect">
            <a:avLst/>
          </a:prstGeom>
        </p:spPr>
        <p:txBody>
          <a:bodyPr/>
          <a:lstStyle/>
          <a:p>
            <a:pPr eaLnBrk="1" hangingPunct="1">
              <a:lnSpc>
                <a:spcPct val="120000"/>
              </a:lnSpc>
              <a:spcBef>
                <a:spcPts val="0"/>
              </a:spcBef>
              <a:spcAft>
                <a:spcPts val="1200"/>
              </a:spcAft>
              <a:tabLst>
                <a:tab pos="365760" algn="l"/>
              </a:tabLst>
              <a:defRPr/>
            </a:pPr>
            <a:r>
              <a:rPr lang="en-US" b="1" dirty="0">
                <a:solidFill>
                  <a:schemeClr val="bg1"/>
                </a:solidFill>
                <a:latin typeface="Calibri" panose="020F0502020204030204" pitchFamily="34" charset="0"/>
                <a:ea typeface="ＭＳ Ｐゴシック" pitchFamily="-105" charset="-128"/>
                <a:cs typeface="Calibri" panose="020F0502020204030204" pitchFamily="34" charset="0"/>
              </a:rPr>
              <a:t>Local Government Information Model </a:t>
            </a:r>
            <a:r>
              <a:rPr lang="en-US" b="1" dirty="0" err="1">
                <a:solidFill>
                  <a:schemeClr val="bg1"/>
                </a:solidFill>
                <a:latin typeface="Calibri" panose="020F0502020204030204" pitchFamily="34" charset="0"/>
                <a:ea typeface="ＭＳ Ｐゴシック" pitchFamily="-105" charset="-128"/>
                <a:cs typeface="Calibri" panose="020F0502020204030204" pitchFamily="34" charset="0"/>
              </a:rPr>
              <a:t>GeoDatabase</a:t>
            </a:r>
            <a:r>
              <a:rPr lang="en-US" b="1" dirty="0">
                <a:solidFill>
                  <a:schemeClr val="bg1"/>
                </a:solidFill>
                <a:latin typeface="Calibri" panose="020F0502020204030204" pitchFamily="34" charset="0"/>
                <a:ea typeface="ＭＳ Ｐゴシック" pitchFamily="-105" charset="-128"/>
                <a:cs typeface="Calibri" panose="020F0502020204030204" pitchFamily="34" charset="0"/>
              </a:rPr>
              <a:t> – ArcGIS for Water</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Sewer, Water and Storm water are included as part of the ArcGIS Solutions</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http://solutions.arcgis.com/gallery/#s=0&amp;md=industries:water</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ArcGIS for Water provides maps and applications to maintain comprehensive water, sewer, and storm water records; coordinate and plan capital projects; and improve the operations of utility networks that provide clean drinking water and protect public health</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Deployed using ArcGIS Online (</a:t>
            </a:r>
            <a:r>
              <a:rPr lang="en-US" dirty="0" err="1">
                <a:solidFill>
                  <a:schemeClr val="bg1"/>
                </a:solidFill>
                <a:latin typeface="Calibri" panose="020F0502020204030204" pitchFamily="34" charset="0"/>
                <a:ea typeface="ＭＳ Ｐゴシック" pitchFamily="-105" charset="-128"/>
                <a:cs typeface="Calibri" panose="020F0502020204030204" pitchFamily="34" charset="0"/>
              </a:rPr>
              <a:t>Esri</a:t>
            </a:r>
            <a:r>
              <a:rPr lang="en-US" dirty="0">
                <a:solidFill>
                  <a:schemeClr val="bg1"/>
                </a:solidFill>
                <a:latin typeface="Calibri" panose="020F0502020204030204" pitchFamily="34" charset="0"/>
                <a:ea typeface="ＭＳ Ｐゴシック" pitchFamily="-105" charset="-128"/>
                <a:cs typeface="Calibri" panose="020F0502020204030204" pitchFamily="34" charset="0"/>
              </a:rPr>
              <a:t> hosted) or Portal for ArcGIS (City hosted)</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The Design Study Report will contain a cost comparison between the Custom and the LGIM approaches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F4B42B-0E7D-4945-AA05-7E999249A4C4}"/>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GIS Database Design</a:t>
            </a:r>
          </a:p>
          <a:p>
            <a:pPr algn="ctr" eaLnBrk="1" hangingPunct="1">
              <a:defRPr/>
            </a:pPr>
            <a:r>
              <a:rPr lang="en-US" sz="4800" b="1" dirty="0">
                <a:solidFill>
                  <a:srgbClr val="000000"/>
                </a:solidFill>
                <a:effectLst/>
                <a:latin typeface="Gill Sans MT" panose="020B0502020104020203" pitchFamily="34" charset="0"/>
              </a:rPr>
              <a:t>LGIM</a:t>
            </a:r>
            <a:endParaRPr lang="en-US" sz="4800" dirty="0"/>
          </a:p>
        </p:txBody>
      </p:sp>
      <p:sp>
        <p:nvSpPr>
          <p:cNvPr id="4" name="Title 1">
            <a:extLst>
              <a:ext uri="{FF2B5EF4-FFF2-40B4-BE49-F238E27FC236}">
                <a16:creationId xmlns:a16="http://schemas.microsoft.com/office/drawing/2014/main" id="{294F000C-9EB7-43DA-B679-9BC35709A79B}"/>
              </a:ext>
            </a:extLst>
          </p:cNvPr>
          <p:cNvSpPr txBox="1">
            <a:spLocks/>
          </p:cNvSpPr>
          <p:nvPr/>
        </p:nvSpPr>
        <p:spPr>
          <a:xfrm>
            <a:off x="381000" y="1752600"/>
            <a:ext cx="8153400" cy="4038599"/>
          </a:xfrm>
          <a:prstGeom prst="rect">
            <a:avLst/>
          </a:prstGeom>
        </p:spPr>
        <p:txBody>
          <a:bodyPr/>
          <a:lstStyle/>
          <a:p>
            <a:pPr eaLnBrk="1" hangingPunct="1">
              <a:lnSpc>
                <a:spcPct val="120000"/>
              </a:lnSpc>
              <a:spcBef>
                <a:spcPts val="0"/>
              </a:spcBef>
              <a:spcAft>
                <a:spcPts val="2400"/>
              </a:spcAft>
              <a:tabLst>
                <a:tab pos="36576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ArcGIS Solutions – The Maps and Apps of Main Interest to the City Utility Department</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Sewer Utility Network Configuration</a:t>
            </a:r>
          </a:p>
          <a:p>
            <a:pPr eaLnBrk="1" hangingPunct="1">
              <a:lnSpc>
                <a:spcPct val="120000"/>
              </a:lnSpc>
              <a:spcBef>
                <a:spcPts val="0"/>
              </a:spcBef>
              <a:spcAft>
                <a:spcPts val="12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Configures a utility network to behave like a sewer network.</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Stormwater Utility Network Configuration</a:t>
            </a:r>
          </a:p>
          <a:p>
            <a:pPr eaLnBrk="1" hangingPunct="1">
              <a:lnSpc>
                <a:spcPct val="120000"/>
              </a:lnSpc>
              <a:spcBef>
                <a:spcPts val="0"/>
              </a:spcBef>
              <a:spcAft>
                <a:spcPts val="12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Configures a utility network to behave like a storm water network.</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Water Distribution Utility Network Configuration</a:t>
            </a:r>
          </a:p>
          <a:p>
            <a:pPr eaLnBrk="1" hangingPunct="1">
              <a:lnSpc>
                <a:spcPct val="120000"/>
              </a:lnSpc>
              <a:spcBef>
                <a:spcPts val="0"/>
              </a:spcBef>
              <a:spcAft>
                <a:spcPts val="12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			Configures a utility network to behave like a water distribution network.</a:t>
            </a:r>
          </a:p>
          <a:p>
            <a:pPr algn="ctr" eaLnBrk="1" hangingPunct="1">
              <a:lnSpc>
                <a:spcPct val="120000"/>
              </a:lnSpc>
              <a:spcBef>
                <a:spcPts val="1200"/>
              </a:spcBef>
              <a:spcAft>
                <a:spcPts val="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The above create the Feature Datasets and Feature Classes used in a LGIM for</a:t>
            </a:r>
          </a:p>
          <a:p>
            <a:pPr algn="ctr" eaLnBrk="1" hangingPunct="1">
              <a:lnSpc>
                <a:spcPct val="120000"/>
              </a:lnSpc>
              <a:spcBef>
                <a:spcPts val="0"/>
              </a:spcBef>
              <a:spcAft>
                <a:spcPts val="12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Sewer, Storm water and Water Utilities</a:t>
            </a:r>
          </a:p>
        </p:txBody>
      </p:sp>
    </p:spTree>
    <p:extLst>
      <p:ext uri="{BB962C8B-B14F-4D97-AF65-F5344CB8AC3E}">
        <p14:creationId xmlns:p14="http://schemas.microsoft.com/office/powerpoint/2010/main" val="1954099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2374681-6EC1-483A-9CEB-7912B864B3FB}"/>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GIS Database Design</a:t>
            </a:r>
          </a:p>
          <a:p>
            <a:pPr algn="ctr" eaLnBrk="1" hangingPunct="1">
              <a:defRPr/>
            </a:pPr>
            <a:r>
              <a:rPr lang="en-US" sz="4800" b="1" dirty="0">
                <a:solidFill>
                  <a:srgbClr val="000000"/>
                </a:solidFill>
                <a:effectLst/>
                <a:latin typeface="Gill Sans MT" panose="020B0502020104020203" pitchFamily="34" charset="0"/>
              </a:rPr>
              <a:t>LGIM</a:t>
            </a:r>
            <a:endParaRPr lang="en-US" sz="4800" dirty="0"/>
          </a:p>
        </p:txBody>
      </p:sp>
      <p:sp>
        <p:nvSpPr>
          <p:cNvPr id="4" name="Title 1">
            <a:extLst>
              <a:ext uri="{FF2B5EF4-FFF2-40B4-BE49-F238E27FC236}">
                <a16:creationId xmlns:a16="http://schemas.microsoft.com/office/drawing/2014/main" id="{01C265E4-3688-46F5-9BF4-4347A88A6A5E}"/>
              </a:ext>
            </a:extLst>
          </p:cNvPr>
          <p:cNvSpPr txBox="1">
            <a:spLocks/>
          </p:cNvSpPr>
          <p:nvPr/>
        </p:nvSpPr>
        <p:spPr>
          <a:xfrm>
            <a:off x="457200" y="1752600"/>
            <a:ext cx="8077200" cy="4038599"/>
          </a:xfrm>
          <a:prstGeom prst="rect">
            <a:avLst/>
          </a:prstGeom>
        </p:spPr>
        <p:txBody>
          <a:bodyPr/>
          <a:lstStyle/>
          <a:p>
            <a:pPr eaLnBrk="1" hangingPunct="1">
              <a:lnSpc>
                <a:spcPct val="120000"/>
              </a:lnSpc>
              <a:spcBef>
                <a:spcPts val="0"/>
              </a:spcBef>
              <a:spcAft>
                <a:spcPts val="1800"/>
              </a:spcAft>
              <a:tabLst>
                <a:tab pos="365760" algn="l"/>
              </a:tabLst>
              <a:defRPr/>
            </a:pPr>
            <a:r>
              <a:rPr lang="en-US" sz="1200" b="1" dirty="0">
                <a:solidFill>
                  <a:schemeClr val="bg1"/>
                </a:solidFill>
                <a:latin typeface="Calibri" panose="020F0502020204030204" pitchFamily="34" charset="0"/>
                <a:ea typeface="ＭＳ Ｐゴシック" pitchFamily="-105" charset="-128"/>
                <a:cs typeface="Calibri" panose="020F0502020204030204" pitchFamily="34" charset="0"/>
              </a:rPr>
              <a:t>ArcGIS Solutions – Additional Maps and Apps of Interest to the City</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CCTV Manager		Use CCTV Manager to view CCTV condition data and associated videos and photos.</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Watering Violations	Enables field crews to log water conservation violations on a smartphone or tablet.</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Lead Service Management	Enables an organization to inform the public and internal stakeholders about the</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status of lead in service lines.</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Water Service Request	Enables customers and the public to report issues with water, sewer, or</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storm water infrastructure.</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Water Restrictions	Informs the public about watering restrictions, permitted water uses, and allowed</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watering times by service area zone.</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Water Leak Investigator	Enables field staff to record the location and details of leaks.</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Valve Exercising	Enables utilities to capture valve exercising data on a smartphone or tablet.</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Utility Isolation Trace	Enables a utility to deploy a web application informing staff which valves</a:t>
            </a:r>
          </a:p>
          <a:p>
            <a:pPr eaLnBrk="1" hangingPunct="1">
              <a:lnSpc>
                <a:spcPct val="120000"/>
              </a:lnSpc>
              <a:spcBef>
                <a:spcPts val="0"/>
              </a:spcBef>
              <a:spcAft>
                <a:spcPts val="12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to close to isolate a main break and what customers and assets will be affected.</a:t>
            </a:r>
          </a:p>
        </p:txBody>
      </p:sp>
    </p:spTree>
    <p:extLst>
      <p:ext uri="{BB962C8B-B14F-4D97-AF65-F5344CB8AC3E}">
        <p14:creationId xmlns:p14="http://schemas.microsoft.com/office/powerpoint/2010/main" val="1069223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0F3AC1A-74A8-4E0F-9C18-EFF4FE7B07A0}"/>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GIS Database Design</a:t>
            </a:r>
          </a:p>
          <a:p>
            <a:pPr algn="ctr" eaLnBrk="1" hangingPunct="1">
              <a:defRPr/>
            </a:pPr>
            <a:r>
              <a:rPr lang="en-US" sz="4800" b="1" dirty="0">
                <a:solidFill>
                  <a:srgbClr val="000000"/>
                </a:solidFill>
                <a:effectLst/>
                <a:latin typeface="Gill Sans MT" panose="020B0502020104020203" pitchFamily="34" charset="0"/>
              </a:rPr>
              <a:t>LGIM</a:t>
            </a:r>
            <a:endParaRPr lang="en-US" sz="4800" dirty="0"/>
          </a:p>
        </p:txBody>
      </p:sp>
      <p:sp>
        <p:nvSpPr>
          <p:cNvPr id="4" name="Title 1">
            <a:extLst>
              <a:ext uri="{FF2B5EF4-FFF2-40B4-BE49-F238E27FC236}">
                <a16:creationId xmlns:a16="http://schemas.microsoft.com/office/drawing/2014/main" id="{DC607375-8390-43FB-89CE-6B9CA46FD9DB}"/>
              </a:ext>
            </a:extLst>
          </p:cNvPr>
          <p:cNvSpPr txBox="1">
            <a:spLocks/>
          </p:cNvSpPr>
          <p:nvPr/>
        </p:nvSpPr>
        <p:spPr>
          <a:xfrm>
            <a:off x="457200" y="1752600"/>
            <a:ext cx="8077200" cy="4038599"/>
          </a:xfrm>
          <a:prstGeom prst="rect">
            <a:avLst/>
          </a:prstGeom>
        </p:spPr>
        <p:txBody>
          <a:bodyPr/>
          <a:lstStyle/>
          <a:p>
            <a:pPr eaLnBrk="1" hangingPunct="1">
              <a:lnSpc>
                <a:spcPct val="120000"/>
              </a:lnSpc>
              <a:spcBef>
                <a:spcPts val="0"/>
              </a:spcBef>
              <a:spcAft>
                <a:spcPts val="1800"/>
              </a:spcAft>
              <a:tabLst>
                <a:tab pos="365760" algn="l"/>
              </a:tabLst>
              <a:defRPr/>
            </a:pPr>
            <a:r>
              <a:rPr lang="en-US" sz="1200" b="1" dirty="0">
                <a:solidFill>
                  <a:schemeClr val="bg1"/>
                </a:solidFill>
                <a:latin typeface="Calibri" panose="020F0502020204030204" pitchFamily="34" charset="0"/>
                <a:ea typeface="ＭＳ Ｐゴシック" pitchFamily="-105" charset="-128"/>
                <a:cs typeface="Calibri" panose="020F0502020204030204" pitchFamily="34" charset="0"/>
              </a:rPr>
              <a:t>ArcGIS Solutions – Additional Maps and Apps of Interest to the City</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Stormwater Construction Site Violation	Enables field staff to record construction site storm water violations.</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Sewer Service Lookup		Helps the public determine if a utility's services are available at  location.</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Manhole Inspection		Enables field staff to inspection manholes using a smartphone or tablet.</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Outage Viewer		A self service website for customers to look up water service outages at locations.</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Proposed Water Design		Enables users to rapidly lay out a proposed water network.</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Main Break Notification		Provides real time notifications and alerts of main breaks.</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Leak Logger Analysis		Provides tools to plan the placement of leak listening devices, manage device</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collected data, and perform notifications for an identified leak.</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Illicit Discharge Trace		Enables utilities to find potential sources of storm water pollution by identifying</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upstream business customers.</a:t>
            </a:r>
          </a:p>
        </p:txBody>
      </p:sp>
    </p:spTree>
    <p:extLst>
      <p:ext uri="{BB962C8B-B14F-4D97-AF65-F5344CB8AC3E}">
        <p14:creationId xmlns:p14="http://schemas.microsoft.com/office/powerpoint/2010/main" val="3161489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BA6C5E6-CF4E-494B-960B-00621A21C6C3}"/>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GIS Database Design</a:t>
            </a:r>
          </a:p>
          <a:p>
            <a:pPr algn="ctr" eaLnBrk="1" hangingPunct="1">
              <a:defRPr/>
            </a:pPr>
            <a:r>
              <a:rPr lang="en-US" sz="4800" b="1" dirty="0">
                <a:solidFill>
                  <a:srgbClr val="000000"/>
                </a:solidFill>
                <a:effectLst/>
                <a:latin typeface="Gill Sans MT" panose="020B0502020104020203" pitchFamily="34" charset="0"/>
              </a:rPr>
              <a:t>LGIM</a:t>
            </a:r>
            <a:endParaRPr lang="en-US" sz="4800" dirty="0"/>
          </a:p>
        </p:txBody>
      </p:sp>
      <p:sp>
        <p:nvSpPr>
          <p:cNvPr id="4" name="Title 1">
            <a:extLst>
              <a:ext uri="{FF2B5EF4-FFF2-40B4-BE49-F238E27FC236}">
                <a16:creationId xmlns:a16="http://schemas.microsoft.com/office/drawing/2014/main" id="{400F46A7-83B9-433D-8682-6C0BF8633C37}"/>
              </a:ext>
            </a:extLst>
          </p:cNvPr>
          <p:cNvSpPr txBox="1">
            <a:spLocks/>
          </p:cNvSpPr>
          <p:nvPr/>
        </p:nvSpPr>
        <p:spPr>
          <a:xfrm>
            <a:off x="457200" y="1752600"/>
            <a:ext cx="8077200" cy="4038599"/>
          </a:xfrm>
          <a:prstGeom prst="rect">
            <a:avLst/>
          </a:prstGeom>
        </p:spPr>
        <p:txBody>
          <a:bodyPr/>
          <a:lstStyle/>
          <a:p>
            <a:pPr eaLnBrk="1" hangingPunct="1">
              <a:lnSpc>
                <a:spcPct val="120000"/>
              </a:lnSpc>
              <a:spcBef>
                <a:spcPts val="0"/>
              </a:spcBef>
              <a:spcAft>
                <a:spcPts val="1800"/>
              </a:spcAft>
              <a:tabLst>
                <a:tab pos="365760" algn="l"/>
              </a:tabLst>
              <a:defRPr/>
            </a:pPr>
            <a:r>
              <a:rPr lang="en-US" sz="1200" b="1" dirty="0">
                <a:solidFill>
                  <a:schemeClr val="bg1"/>
                </a:solidFill>
                <a:latin typeface="Calibri" panose="020F0502020204030204" pitchFamily="34" charset="0"/>
                <a:ea typeface="ＭＳ Ｐゴシック" pitchFamily="-105" charset="-128"/>
                <a:cs typeface="Calibri" panose="020F0502020204030204" pitchFamily="34" charset="0"/>
              </a:rPr>
              <a:t>ArcGIS Solutions – Additional Maps and Apps of Interest to the City</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Hydrant Maintenance Inspection	Enables utilities to use a smartphone or tablet to perform fire hydrant</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inspections.</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Drinking Water Advisory		Enables utilities to communicate with the public about drinking water</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alerts and advisories.</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Backflow Inspection		Enables field crews to inspect backflow prevention devices.</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Map Change Request		Enables staff to log discrepancies between a utility's maps and reality I</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the field.</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Capital Improvement Plan		Capital Improvement Plan can be used by the general public and other</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interested parties to review projects included in the Capital Improvement</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Plan.</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Capital Project Review		Capital Project Review can be used by plan review staff to examine proposed</a:t>
            </a:r>
          </a:p>
        </p:txBody>
      </p:sp>
    </p:spTree>
    <p:extLst>
      <p:ext uri="{BB962C8B-B14F-4D97-AF65-F5344CB8AC3E}">
        <p14:creationId xmlns:p14="http://schemas.microsoft.com/office/powerpoint/2010/main" val="48739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671FB1-1A5F-4C04-9BCD-F02095E1F7FB}"/>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GIS Database Design</a:t>
            </a:r>
          </a:p>
          <a:p>
            <a:pPr algn="ctr" eaLnBrk="1" hangingPunct="1">
              <a:defRPr/>
            </a:pPr>
            <a:r>
              <a:rPr lang="en-US" sz="4800" b="1" dirty="0">
                <a:solidFill>
                  <a:srgbClr val="000000"/>
                </a:solidFill>
                <a:effectLst/>
                <a:latin typeface="Gill Sans MT" panose="020B0502020104020203" pitchFamily="34" charset="0"/>
              </a:rPr>
              <a:t>LGIM</a:t>
            </a:r>
            <a:endParaRPr lang="en-US" sz="4800" dirty="0"/>
          </a:p>
        </p:txBody>
      </p:sp>
      <p:sp>
        <p:nvSpPr>
          <p:cNvPr id="4" name="Title 1">
            <a:extLst>
              <a:ext uri="{FF2B5EF4-FFF2-40B4-BE49-F238E27FC236}">
                <a16:creationId xmlns:a16="http://schemas.microsoft.com/office/drawing/2014/main" id="{2BEF47AE-E550-4A04-BB8B-5700AA1CAAAD}"/>
              </a:ext>
            </a:extLst>
          </p:cNvPr>
          <p:cNvSpPr txBox="1">
            <a:spLocks/>
          </p:cNvSpPr>
          <p:nvPr/>
        </p:nvSpPr>
        <p:spPr>
          <a:xfrm>
            <a:off x="457200" y="1752600"/>
            <a:ext cx="8077200" cy="4038599"/>
          </a:xfrm>
          <a:prstGeom prst="rect">
            <a:avLst/>
          </a:prstGeom>
        </p:spPr>
        <p:txBody>
          <a:bodyPr/>
          <a:lstStyle/>
          <a:p>
            <a:pPr eaLnBrk="1" hangingPunct="1">
              <a:lnSpc>
                <a:spcPct val="120000"/>
              </a:lnSpc>
              <a:spcBef>
                <a:spcPts val="0"/>
              </a:spcBef>
              <a:spcAft>
                <a:spcPts val="1800"/>
              </a:spcAft>
              <a:tabLst>
                <a:tab pos="365760" algn="l"/>
              </a:tabLst>
              <a:defRPr/>
            </a:pPr>
            <a:r>
              <a:rPr lang="en-US" sz="1200" b="1" dirty="0">
                <a:solidFill>
                  <a:schemeClr val="bg1"/>
                </a:solidFill>
                <a:latin typeface="Calibri" panose="020F0502020204030204" pitchFamily="34" charset="0"/>
                <a:ea typeface="ＭＳ Ｐゴシック" pitchFamily="-105" charset="-128"/>
                <a:cs typeface="Calibri" panose="020F0502020204030204" pitchFamily="34" charset="0"/>
              </a:rPr>
              <a:t>ArcGIS Solutions – Additional Maps and Apps of Interest to the City</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Capital Improvement Planning	Estimate the costs of capital improvement projects and share results with</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organization.</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Capital Project Reports		Capital Project Reports can be used by project leads to communicate the</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schedule, cost, and quality of active capital projects to executives.</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Capital Project Dashboard		Capital Project Dashboard can be used by public works executives t</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monitor the status of active capital projects in their community.</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Capital Project Locator		Capital Project Locator can be used by the general public and other</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interested parties to review the status of capital projects under</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construction in their community.</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Capital Project Plans		Capital Project Plans can be used by project leads to organize new capital</a:t>
            </a:r>
          </a:p>
          <a:p>
            <a:pPr eaLnBrk="1" hangingPunct="1">
              <a:lnSpc>
                <a:spcPct val="120000"/>
              </a:lnSpc>
              <a:spcBef>
                <a:spcPts val="0"/>
              </a:spcBef>
              <a:spcAft>
                <a:spcPts val="100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project plans and revise project information during the planning process.</a:t>
            </a:r>
          </a:p>
          <a:p>
            <a:pPr eaLnBrk="1" hangingPunct="1">
              <a:lnSpc>
                <a:spcPct val="120000"/>
              </a:lnSpc>
              <a:spcBef>
                <a:spcPts val="0"/>
              </a:spcBef>
              <a:spcAft>
                <a:spcPts val="0"/>
              </a:spcAft>
              <a:tabLst>
                <a:tab pos="365760" algn="l"/>
              </a:tabLst>
              <a:defRPr/>
            </a:pPr>
            <a:r>
              <a:rPr lang="en-US" sz="1200" dirty="0" err="1">
                <a:solidFill>
                  <a:schemeClr val="bg1"/>
                </a:solidFill>
                <a:latin typeface="Calibri" panose="020F0502020204030204" pitchFamily="34" charset="0"/>
                <a:ea typeface="ＭＳ Ｐゴシック" pitchFamily="-105" charset="-128"/>
                <a:cs typeface="Calibri" panose="020F0502020204030204" pitchFamily="34" charset="0"/>
              </a:rPr>
              <a:t>Adopta</a:t>
            </a: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a:t>
            </a:r>
            <a:r>
              <a:rPr lang="en-US" sz="1200" dirty="0" err="1">
                <a:solidFill>
                  <a:schemeClr val="bg1"/>
                </a:solidFill>
                <a:latin typeface="Calibri" panose="020F0502020204030204" pitchFamily="34" charset="0"/>
                <a:ea typeface="ＭＳ Ｐゴシック" pitchFamily="-105" charset="-128"/>
                <a:cs typeface="Calibri" panose="020F0502020204030204" pitchFamily="34" charset="0"/>
              </a:rPr>
              <a:t>Adopta</a:t>
            </a: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can be used by government agencies and other organizations to</a:t>
            </a:r>
          </a:p>
          <a:p>
            <a:pPr eaLnBrk="1" hangingPunct="1">
              <a:lnSpc>
                <a:spcPct val="120000"/>
              </a:lnSpc>
              <a:spcBef>
                <a:spcPts val="0"/>
              </a:spcBef>
              <a:spcAft>
                <a:spcPts val="0"/>
              </a:spcAft>
              <a:tabLst>
                <a:tab pos="365760" algn="l"/>
              </a:tabLst>
              <a:defRPr/>
            </a:pPr>
            <a:r>
              <a:rPr lang="en-US" sz="1200" dirty="0">
                <a:solidFill>
                  <a:schemeClr val="bg1"/>
                </a:solidFill>
                <a:latin typeface="Calibri" panose="020F0502020204030204" pitchFamily="34" charset="0"/>
                <a:ea typeface="ＭＳ Ｐゴシック" pitchFamily="-105" charset="-128"/>
                <a:cs typeface="Calibri" panose="020F0502020204030204" pitchFamily="34" charset="0"/>
              </a:rPr>
              <a:t>				engage the public in the maintenance of natural and man-made assets.</a:t>
            </a:r>
          </a:p>
        </p:txBody>
      </p:sp>
    </p:spTree>
    <p:extLst>
      <p:ext uri="{BB962C8B-B14F-4D97-AF65-F5344CB8AC3E}">
        <p14:creationId xmlns:p14="http://schemas.microsoft.com/office/powerpoint/2010/main" val="362879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D82E47E-B26C-428A-9376-AC77DCE4A8D1}"/>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Tools to view and analyze utility data</a:t>
            </a:r>
            <a:endParaRPr lang="en-US" sz="4800" dirty="0"/>
          </a:p>
        </p:txBody>
      </p:sp>
      <p:sp>
        <p:nvSpPr>
          <p:cNvPr id="8" name="Title 1">
            <a:extLst>
              <a:ext uri="{FF2B5EF4-FFF2-40B4-BE49-F238E27FC236}">
                <a16:creationId xmlns:a16="http://schemas.microsoft.com/office/drawing/2014/main" id="{220CE357-84E1-42F3-B95C-27294D9ABF7E}"/>
              </a:ext>
            </a:extLst>
          </p:cNvPr>
          <p:cNvSpPr txBox="1">
            <a:spLocks/>
          </p:cNvSpPr>
          <p:nvPr/>
        </p:nvSpPr>
        <p:spPr>
          <a:xfrm>
            <a:off x="381000" y="1752600"/>
            <a:ext cx="8153400" cy="4038599"/>
          </a:xfrm>
          <a:prstGeom prst="rect">
            <a:avLst/>
          </a:prstGeom>
        </p:spPr>
        <p:txBody>
          <a:bodyPr/>
          <a:lstStyle/>
          <a:p>
            <a:pPr eaLnBrk="1" hangingPunct="1">
              <a:lnSpc>
                <a:spcPct val="120000"/>
              </a:lnSpc>
              <a:spcBef>
                <a:spcPts val="0"/>
              </a:spcBef>
              <a:spcAft>
                <a:spcPts val="1200"/>
              </a:spcAft>
              <a:tabLst>
                <a:tab pos="365760" algn="l"/>
              </a:tabLst>
              <a:defRPr/>
            </a:pPr>
            <a:r>
              <a:rPr lang="en-US" b="1" dirty="0">
                <a:solidFill>
                  <a:schemeClr val="bg1"/>
                </a:solidFill>
                <a:latin typeface="Calibri" panose="020F0502020204030204" pitchFamily="34" charset="0"/>
                <a:ea typeface="ＭＳ Ｐゴシック" pitchFamily="-105" charset="-128"/>
                <a:cs typeface="Calibri" panose="020F0502020204030204" pitchFamily="34" charset="0"/>
              </a:rPr>
              <a:t>Custom GIS Database Design</a:t>
            </a:r>
          </a:p>
          <a:p>
            <a:pPr marL="285750" indent="-285750" eaLnBrk="1" hangingPunct="1">
              <a:lnSpc>
                <a:spcPct val="120000"/>
              </a:lnSpc>
              <a:spcBef>
                <a:spcPts val="0"/>
              </a:spcBef>
              <a:spcAft>
                <a:spcPts val="10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Create custom ArcGIS Desktop, ArcGIS Server or ArcGIS Online applications offering the desired functionality</a:t>
            </a:r>
          </a:p>
          <a:p>
            <a:pPr marL="285750" indent="-285750" eaLnBrk="1" hangingPunct="1">
              <a:lnSpc>
                <a:spcPct val="120000"/>
              </a:lnSpc>
              <a:spcBef>
                <a:spcPts val="0"/>
              </a:spcBef>
              <a:spcAft>
                <a:spcPts val="10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Native ArcMap functionality, as well as existing CEDRA developed applications</a:t>
            </a:r>
          </a:p>
          <a:p>
            <a:pPr eaLnBrk="1" hangingPunct="1">
              <a:lnSpc>
                <a:spcPct val="120000"/>
              </a:lnSpc>
              <a:spcBef>
                <a:spcPts val="1000"/>
              </a:spcBef>
              <a:spcAft>
                <a:spcPts val="1000"/>
              </a:spcAft>
              <a:tabLst>
                <a:tab pos="365760" algn="l"/>
              </a:tabLst>
              <a:defRPr/>
            </a:pPr>
            <a:r>
              <a:rPr lang="en-US" b="1" dirty="0">
                <a:solidFill>
                  <a:schemeClr val="bg1"/>
                </a:solidFill>
                <a:latin typeface="Calibri" panose="020F0502020204030204" pitchFamily="34" charset="0"/>
                <a:ea typeface="ＭＳ Ｐゴシック" pitchFamily="-105" charset="-128"/>
                <a:cs typeface="Calibri" panose="020F0502020204030204" pitchFamily="34" charset="0"/>
              </a:rPr>
              <a:t>LGIM GIS Database Design</a:t>
            </a:r>
          </a:p>
          <a:p>
            <a:pPr marL="285750" indent="-285750" eaLnBrk="1" hangingPunct="1">
              <a:lnSpc>
                <a:spcPct val="120000"/>
              </a:lnSpc>
              <a:spcBef>
                <a:spcPts val="0"/>
              </a:spcBef>
              <a:spcAft>
                <a:spcPts val="10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ArcGIS Solutions are downloaded and configured for use</a:t>
            </a:r>
          </a:p>
          <a:p>
            <a:pPr marL="285750" indent="-285750" eaLnBrk="1" hangingPunct="1">
              <a:lnSpc>
                <a:spcPct val="120000"/>
              </a:lnSpc>
              <a:spcBef>
                <a:spcPts val="0"/>
              </a:spcBef>
              <a:spcAft>
                <a:spcPts val="10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Functionality in these applications are fixed</a:t>
            </a:r>
          </a:p>
          <a:p>
            <a:pPr marL="285750" indent="-285750" eaLnBrk="1" hangingPunct="1">
              <a:lnSpc>
                <a:spcPct val="120000"/>
              </a:lnSpc>
              <a:spcBef>
                <a:spcPts val="0"/>
              </a:spcBef>
              <a:spcAft>
                <a:spcPts val="10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Over 25 applications presently and increasing</a:t>
            </a:r>
          </a:p>
          <a:p>
            <a:pPr marL="285750" indent="-285750" eaLnBrk="1" hangingPunct="1">
              <a:lnSpc>
                <a:spcPct val="120000"/>
              </a:lnSpc>
              <a:spcBef>
                <a:spcPts val="0"/>
              </a:spcBef>
              <a:spcAft>
                <a:spcPts val="10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Native ArcMap functionality</a:t>
            </a:r>
          </a:p>
        </p:txBody>
      </p:sp>
    </p:spTree>
    <p:extLst>
      <p:ext uri="{BB962C8B-B14F-4D97-AF65-F5344CB8AC3E}">
        <p14:creationId xmlns:p14="http://schemas.microsoft.com/office/powerpoint/2010/main" val="1507102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E75DF0-24FB-4182-B9B6-17597537A6A6}"/>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Methods to Collect and Input Utility Data</a:t>
            </a:r>
            <a:endParaRPr lang="en-US" sz="4800" dirty="0"/>
          </a:p>
        </p:txBody>
      </p:sp>
      <p:sp>
        <p:nvSpPr>
          <p:cNvPr id="8" name="Title 1">
            <a:extLst>
              <a:ext uri="{FF2B5EF4-FFF2-40B4-BE49-F238E27FC236}">
                <a16:creationId xmlns:a16="http://schemas.microsoft.com/office/drawing/2014/main" id="{2AD7CC57-F21A-4430-85FE-B49123A772F5}"/>
              </a:ext>
            </a:extLst>
          </p:cNvPr>
          <p:cNvSpPr txBox="1">
            <a:spLocks/>
          </p:cNvSpPr>
          <p:nvPr/>
        </p:nvSpPr>
        <p:spPr>
          <a:xfrm>
            <a:off x="381000" y="1752600"/>
            <a:ext cx="8153400" cy="4038599"/>
          </a:xfrm>
          <a:prstGeom prst="rect">
            <a:avLst/>
          </a:prstGeom>
        </p:spPr>
        <p:txBody>
          <a:bodyPr/>
          <a:lstStyle/>
          <a:p>
            <a:pPr eaLnBrk="1" hangingPunct="1">
              <a:lnSpc>
                <a:spcPct val="120000"/>
              </a:lnSpc>
              <a:spcBef>
                <a:spcPts val="0"/>
              </a:spcBef>
              <a:spcAft>
                <a:spcPts val="1200"/>
              </a:spcAft>
              <a:tabLst>
                <a:tab pos="365760" algn="l"/>
              </a:tabLst>
              <a:defRPr/>
            </a:pPr>
            <a:r>
              <a:rPr lang="en-US" b="1" dirty="0">
                <a:solidFill>
                  <a:schemeClr val="bg1"/>
                </a:solidFill>
                <a:latin typeface="Calibri" panose="020F0502020204030204" pitchFamily="34" charset="0"/>
                <a:ea typeface="ＭＳ Ｐゴシック" pitchFamily="-105" charset="-128"/>
                <a:cs typeface="Calibri" panose="020F0502020204030204" pitchFamily="34" charset="0"/>
              </a:rPr>
              <a:t>Converting Existing Record Information into a GIS</a:t>
            </a:r>
          </a:p>
          <a:p>
            <a:pPr marL="285750" indent="-285750" eaLnBrk="1" hangingPunct="1">
              <a:lnSpc>
                <a:spcPct val="120000"/>
              </a:lnSpc>
              <a:spcBef>
                <a:spcPts val="0"/>
              </a:spcBef>
              <a:spcAft>
                <a:spcPts val="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The Desired Level of Accuracy (LOA) will control the method that is used</a:t>
            </a:r>
          </a:p>
          <a:p>
            <a:pPr eaLnBrk="1" hangingPunct="1">
              <a:lnSpc>
                <a:spcPct val="120000"/>
              </a:lnSpc>
              <a:spcBef>
                <a:spcPts val="0"/>
              </a:spcBef>
              <a:spcAft>
                <a:spcPts val="1200"/>
              </a:spcAft>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			&gt; 3’		1’ - 3’		&lt; 1’</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Coordinate Geometry (COGO) transcription</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Heads-up Digitization</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Supplement with GPS information (valves, hydrants, manholes, inlets, etc.)</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Scanning Existing Drawings hyperlinked to GIS features</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dirty="0">
                <a:solidFill>
                  <a:schemeClr val="bg1"/>
                </a:solidFill>
                <a:latin typeface="Calibri" panose="020F0502020204030204" pitchFamily="34" charset="0"/>
                <a:ea typeface="ＭＳ Ｐゴシック" pitchFamily="-105" charset="-128"/>
                <a:cs typeface="Calibri" panose="020F0502020204030204" pitchFamily="34" charset="0"/>
              </a:rPr>
              <a:t>Utilization of Survey 123 and/or Collector</a:t>
            </a:r>
          </a:p>
        </p:txBody>
      </p:sp>
    </p:spTree>
    <p:extLst>
      <p:ext uri="{BB962C8B-B14F-4D97-AF65-F5344CB8AC3E}">
        <p14:creationId xmlns:p14="http://schemas.microsoft.com/office/powerpoint/2010/main" val="455058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B762638-9256-432F-8AE0-1EFF406EB18D}"/>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Utility Map Book Creation</a:t>
            </a:r>
            <a:endParaRPr lang="en-US" sz="4800" dirty="0"/>
          </a:p>
        </p:txBody>
      </p:sp>
      <p:sp>
        <p:nvSpPr>
          <p:cNvPr id="8" name="Title 1">
            <a:extLst>
              <a:ext uri="{FF2B5EF4-FFF2-40B4-BE49-F238E27FC236}">
                <a16:creationId xmlns:a16="http://schemas.microsoft.com/office/drawing/2014/main" id="{76E53758-FF84-4536-B107-829C6E8AB2CB}"/>
              </a:ext>
            </a:extLst>
          </p:cNvPr>
          <p:cNvSpPr txBox="1">
            <a:spLocks/>
          </p:cNvSpPr>
          <p:nvPr/>
        </p:nvSpPr>
        <p:spPr>
          <a:xfrm>
            <a:off x="381000" y="1752600"/>
            <a:ext cx="8153400" cy="4038599"/>
          </a:xfrm>
          <a:prstGeom prst="rect">
            <a:avLst/>
          </a:prstGeom>
        </p:spPr>
        <p:txBody>
          <a:bodyPr/>
          <a:lstStyle/>
          <a:p>
            <a:pPr marL="285750" indent="-285750" eaLnBrk="1" hangingPunct="1">
              <a:lnSpc>
                <a:spcPct val="120000"/>
              </a:lnSpc>
              <a:spcBef>
                <a:spcPts val="0"/>
              </a:spcBef>
              <a:spcAft>
                <a:spcPts val="6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Define the Contents of the Map Book (Title Page, Index Page, Map Pages, etc.)</a:t>
            </a:r>
          </a:p>
          <a:p>
            <a:pPr marL="285750" indent="-285750" eaLnBrk="1" hangingPunct="1">
              <a:lnSpc>
                <a:spcPct val="120000"/>
              </a:lnSpc>
              <a:spcBef>
                <a:spcPts val="0"/>
              </a:spcBef>
              <a:spcAft>
                <a:spcPts val="6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Create an ArcMap Document File for the:</a:t>
            </a:r>
          </a:p>
          <a:p>
            <a:pPr eaLnBrk="1" hangingPunct="1">
              <a:lnSpc>
                <a:spcPct val="120000"/>
              </a:lnSpc>
              <a:spcBef>
                <a:spcPts val="0"/>
              </a:spcBef>
              <a:spcAft>
                <a:spcPts val="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Title Page</a:t>
            </a:r>
          </a:p>
          <a:p>
            <a:pPr eaLnBrk="1" hangingPunct="1">
              <a:lnSpc>
                <a:spcPct val="120000"/>
              </a:lnSpc>
              <a:spcBef>
                <a:spcPts val="0"/>
              </a:spcBef>
              <a:spcAft>
                <a:spcPts val="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Index Page</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Map Page</a:t>
            </a:r>
          </a:p>
          <a:p>
            <a:pPr marL="285750" indent="-285750" eaLnBrk="1" hangingPunct="1">
              <a:lnSpc>
                <a:spcPct val="120000"/>
              </a:lnSpc>
              <a:spcBef>
                <a:spcPts val="0"/>
              </a:spcBef>
              <a:spcAft>
                <a:spcPts val="6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Utilize ArcMap’s Data Driven Pages functionality to mass produce the Map Pages</a:t>
            </a:r>
          </a:p>
          <a:p>
            <a:pPr marL="285750" indent="-285750" eaLnBrk="1" hangingPunct="1">
              <a:lnSpc>
                <a:spcPct val="120000"/>
              </a:lnSpc>
              <a:spcBef>
                <a:spcPts val="0"/>
              </a:spcBef>
              <a:spcAft>
                <a:spcPts val="12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Employ </a:t>
            </a:r>
            <a:r>
              <a:rPr lang="en-US" sz="2000" dirty="0" err="1">
                <a:solidFill>
                  <a:schemeClr val="bg1"/>
                </a:solidFill>
                <a:latin typeface="Calibri" panose="020F0502020204030204" pitchFamily="34" charset="0"/>
                <a:ea typeface="ＭＳ Ｐゴシック" pitchFamily="-105" charset="-128"/>
                <a:cs typeface="Calibri" panose="020F0502020204030204" pitchFamily="34" charset="0"/>
              </a:rPr>
              <a:t>Esri’s</a:t>
            </a: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Python scripting module, </a:t>
            </a:r>
            <a:r>
              <a:rPr lang="en-US" sz="2000" dirty="0" err="1">
                <a:solidFill>
                  <a:schemeClr val="bg1"/>
                </a:solidFill>
                <a:latin typeface="Calibri" panose="020F0502020204030204" pitchFamily="34" charset="0"/>
                <a:ea typeface="ＭＳ Ｐゴシック" pitchFamily="-105" charset="-128"/>
                <a:cs typeface="Calibri" panose="020F0502020204030204" pitchFamily="34" charset="0"/>
              </a:rPr>
              <a:t>arcpy.mapping</a:t>
            </a: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to produce a complete Map Book</a:t>
            </a:r>
          </a:p>
        </p:txBody>
      </p:sp>
    </p:spTree>
    <p:extLst>
      <p:ext uri="{BB962C8B-B14F-4D97-AF65-F5344CB8AC3E}">
        <p14:creationId xmlns:p14="http://schemas.microsoft.com/office/powerpoint/2010/main" val="1545080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02D0CE-0E0F-4825-8467-1074A10306D6}"/>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Utility Map Book Creation</a:t>
            </a:r>
            <a:endParaRPr lang="en-US" sz="4800" dirty="0"/>
          </a:p>
        </p:txBody>
      </p:sp>
      <p:pic>
        <p:nvPicPr>
          <p:cNvPr id="4" name="Picture 8">
            <a:extLst>
              <a:ext uri="{FF2B5EF4-FFF2-40B4-BE49-F238E27FC236}">
                <a16:creationId xmlns:a16="http://schemas.microsoft.com/office/drawing/2014/main" id="{D106ED47-AA44-474D-8607-903E17C68E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447800"/>
            <a:ext cx="5497512"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6C15737E-BC54-490A-A19F-0D0ACB0AA6C7}"/>
              </a:ext>
            </a:extLst>
          </p:cNvPr>
          <p:cNvSpPr txBox="1">
            <a:spLocks/>
          </p:cNvSpPr>
          <p:nvPr/>
        </p:nvSpPr>
        <p:spPr>
          <a:xfrm>
            <a:off x="457200" y="1548130"/>
            <a:ext cx="2362200" cy="4343400"/>
          </a:xfrm>
          <a:prstGeom prst="rect">
            <a:avLst/>
          </a:prstGeom>
        </p:spPr>
        <p:txBody>
          <a:bodyPr/>
          <a:lstStyle/>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Schematically speaking this is how building a Map Book would look.</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Separate ArcMap Document Files with one Document File incorporating Data Driven Pages, note  requires an Index Layer.</a:t>
            </a:r>
          </a:p>
        </p:txBody>
      </p:sp>
    </p:spTree>
    <p:extLst>
      <p:ext uri="{BB962C8B-B14F-4D97-AF65-F5344CB8AC3E}">
        <p14:creationId xmlns:p14="http://schemas.microsoft.com/office/powerpoint/2010/main" val="3577294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20A6BE3-C107-4065-A97B-489187760BCE}"/>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GIS Needs Assessment</a:t>
            </a:r>
          </a:p>
          <a:p>
            <a:pPr algn="ctr" eaLnBrk="1" hangingPunct="1">
              <a:defRPr/>
            </a:pPr>
            <a:r>
              <a:rPr lang="en-US" sz="4800" b="1" dirty="0">
                <a:solidFill>
                  <a:srgbClr val="000000"/>
                </a:solidFill>
                <a:effectLst/>
                <a:latin typeface="Gill Sans MT" panose="020B0502020104020203" pitchFamily="34" charset="0"/>
              </a:rPr>
              <a:t>Survey Form</a:t>
            </a:r>
            <a:endParaRPr lang="en-US" sz="4800" dirty="0"/>
          </a:p>
        </p:txBody>
      </p:sp>
      <p:sp>
        <p:nvSpPr>
          <p:cNvPr id="4" name="Title 1">
            <a:extLst>
              <a:ext uri="{FF2B5EF4-FFF2-40B4-BE49-F238E27FC236}">
                <a16:creationId xmlns:a16="http://schemas.microsoft.com/office/drawing/2014/main" id="{BCBE35AF-10CD-48A9-94F6-5DC3764246C7}"/>
              </a:ext>
            </a:extLst>
          </p:cNvPr>
          <p:cNvSpPr txBox="1">
            <a:spLocks/>
          </p:cNvSpPr>
          <p:nvPr/>
        </p:nvSpPr>
        <p:spPr>
          <a:xfrm>
            <a:off x="495300" y="1981200"/>
            <a:ext cx="8153400" cy="3352800"/>
          </a:xfrm>
          <a:prstGeom prst="rect">
            <a:avLst/>
          </a:prstGeom>
        </p:spPr>
        <p:txBody>
          <a:bodyPr/>
          <a:lstStyle/>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Topics covered in the Questionnaire</a:t>
            </a:r>
          </a:p>
          <a:p>
            <a:pPr eaLnBrk="1" hangingPunct="1">
              <a:lnSpc>
                <a:spcPct val="120000"/>
              </a:lnSpc>
              <a:spcBef>
                <a:spcPts val="0"/>
              </a:spcBef>
              <a:spcAft>
                <a:spcPts val="600"/>
              </a:spcAft>
              <a:tabLst>
                <a:tab pos="365760" algn="l"/>
              </a:tabLst>
              <a:defRPr/>
            </a:pPr>
            <a:endParaRPr lang="en-US" sz="2000" dirty="0">
              <a:solidFill>
                <a:schemeClr val="bg1"/>
              </a:solidFill>
              <a:latin typeface="Calibri" panose="020F0502020204030204" pitchFamily="34" charset="0"/>
              <a:ea typeface="ＭＳ Ｐゴシック" pitchFamily="-105" charset="-128"/>
              <a:cs typeface="Calibri" panose="020F0502020204030204" pitchFamily="34" charset="0"/>
            </a:endParaRPr>
          </a:p>
          <a:p>
            <a:pPr marL="285750" indent="-285750" eaLnBrk="1" hangingPunct="1">
              <a:lnSpc>
                <a:spcPct val="120000"/>
              </a:lnSpc>
              <a:spcBef>
                <a:spcPts val="0"/>
              </a:spcBef>
              <a:spcAft>
                <a:spcPts val="6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Computing Environment</a:t>
            </a:r>
          </a:p>
          <a:p>
            <a:pPr marL="285750" indent="-285750" eaLnBrk="1" hangingPunct="1">
              <a:lnSpc>
                <a:spcPct val="120000"/>
              </a:lnSpc>
              <a:spcBef>
                <a:spcPts val="0"/>
              </a:spcBef>
              <a:spcAft>
                <a:spcPts val="6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Software</a:t>
            </a:r>
          </a:p>
          <a:p>
            <a:pPr marL="285750" indent="-285750" eaLnBrk="1" hangingPunct="1">
              <a:lnSpc>
                <a:spcPct val="120000"/>
              </a:lnSpc>
              <a:spcBef>
                <a:spcPts val="0"/>
              </a:spcBef>
              <a:spcAft>
                <a:spcPts val="6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Data</a:t>
            </a:r>
          </a:p>
          <a:p>
            <a:pPr marL="285750" indent="-285750" eaLnBrk="1" hangingPunct="1">
              <a:lnSpc>
                <a:spcPct val="120000"/>
              </a:lnSpc>
              <a:spcBef>
                <a:spcPts val="0"/>
              </a:spcBef>
              <a:spcAft>
                <a:spcPts val="600"/>
              </a:spcAft>
              <a:buFont typeface="Arial" panose="020B0604020202020204" pitchFamily="34" charset="0"/>
              <a:buChar char="•"/>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Field Work</a:t>
            </a:r>
          </a:p>
        </p:txBody>
      </p:sp>
    </p:spTree>
    <p:extLst>
      <p:ext uri="{BB962C8B-B14F-4D97-AF65-F5344CB8AC3E}">
        <p14:creationId xmlns:p14="http://schemas.microsoft.com/office/powerpoint/2010/main" val="930398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D5BED01-D727-4C32-994C-5323492E5C10}"/>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Computing Environment</a:t>
            </a:r>
          </a:p>
        </p:txBody>
      </p:sp>
      <p:sp>
        <p:nvSpPr>
          <p:cNvPr id="4" name="Title 1">
            <a:extLst>
              <a:ext uri="{FF2B5EF4-FFF2-40B4-BE49-F238E27FC236}">
                <a16:creationId xmlns:a16="http://schemas.microsoft.com/office/drawing/2014/main" id="{210FF955-1384-4784-B619-E6B9052ECEDE}"/>
              </a:ext>
            </a:extLst>
          </p:cNvPr>
          <p:cNvSpPr txBox="1">
            <a:spLocks/>
          </p:cNvSpPr>
          <p:nvPr/>
        </p:nvSpPr>
        <p:spPr>
          <a:xfrm>
            <a:off x="495300" y="1981200"/>
            <a:ext cx="8153400" cy="3352800"/>
          </a:xfrm>
          <a:prstGeom prst="rect">
            <a:avLst/>
          </a:prstGeom>
        </p:spPr>
        <p:txBody>
          <a:bodyPr/>
          <a:lstStyle/>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1.	Describe your PC configuration</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2.	Is your digital data backed up?	</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3.	Do you use GPS surveying equipment</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4.	Does the Department have access to a scanner</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5.	Does the Department have access to a printer</a:t>
            </a:r>
          </a:p>
        </p:txBody>
      </p:sp>
    </p:spTree>
    <p:extLst>
      <p:ext uri="{BB962C8B-B14F-4D97-AF65-F5344CB8AC3E}">
        <p14:creationId xmlns:p14="http://schemas.microsoft.com/office/powerpoint/2010/main" val="4132766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2824AF0-AE94-462D-AF07-0478872FD2DA}"/>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Software</a:t>
            </a:r>
          </a:p>
        </p:txBody>
      </p:sp>
      <p:sp>
        <p:nvSpPr>
          <p:cNvPr id="4" name="Title 1">
            <a:extLst>
              <a:ext uri="{FF2B5EF4-FFF2-40B4-BE49-F238E27FC236}">
                <a16:creationId xmlns:a16="http://schemas.microsoft.com/office/drawing/2014/main" id="{FD2F0C8C-CBCC-43C9-B514-D6CCFD4E28D1}"/>
              </a:ext>
            </a:extLst>
          </p:cNvPr>
          <p:cNvSpPr txBox="1">
            <a:spLocks/>
          </p:cNvSpPr>
          <p:nvPr/>
        </p:nvSpPr>
        <p:spPr>
          <a:xfrm>
            <a:off x="495300" y="1981200"/>
            <a:ext cx="8153400" cy="3352800"/>
          </a:xfrm>
          <a:prstGeom prst="rect">
            <a:avLst/>
          </a:prstGeom>
        </p:spPr>
        <p:txBody>
          <a:bodyPr/>
          <a:lstStyle/>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1.	Are you using </a:t>
            </a:r>
            <a:r>
              <a:rPr lang="en-US" sz="2000" dirty="0" err="1">
                <a:solidFill>
                  <a:schemeClr val="bg1"/>
                </a:solidFill>
                <a:latin typeface="Calibri" panose="020F0502020204030204" pitchFamily="34" charset="0"/>
                <a:ea typeface="ＭＳ Ｐゴシック" pitchFamily="-105" charset="-128"/>
                <a:cs typeface="Calibri" panose="020F0502020204030204" pitchFamily="34" charset="0"/>
              </a:rPr>
              <a:t>Esri</a:t>
            </a: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ArcGIS Software?</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2.	Are you using </a:t>
            </a:r>
            <a:r>
              <a:rPr lang="en-US" sz="2000" dirty="0" err="1">
                <a:solidFill>
                  <a:schemeClr val="bg1"/>
                </a:solidFill>
                <a:latin typeface="Calibri" panose="020F0502020204030204" pitchFamily="34" charset="0"/>
                <a:ea typeface="ＭＳ Ｐゴシック" pitchFamily="-105" charset="-128"/>
                <a:cs typeface="Calibri" panose="020F0502020204030204" pitchFamily="34" charset="0"/>
              </a:rPr>
              <a:t>Esri</a:t>
            </a: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ArcGIS Online?</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3.	Have you had formal ArcGIS training?</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4.	Do you use CAD software (AutoCAD, MicroStation, etc.) </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5.	Do you use PCSWMM stormwater modeling?</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6.	Do you use </a:t>
            </a:r>
            <a:r>
              <a:rPr lang="en-US" sz="2000" dirty="0" err="1">
                <a:solidFill>
                  <a:schemeClr val="bg1"/>
                </a:solidFill>
                <a:latin typeface="Calibri" panose="020F0502020204030204" pitchFamily="34" charset="0"/>
                <a:ea typeface="ＭＳ Ｐゴシック" pitchFamily="-105" charset="-128"/>
                <a:cs typeface="Calibri" panose="020F0502020204030204" pitchFamily="34" charset="0"/>
              </a:rPr>
              <a:t>InfoSWMM</a:t>
            </a: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 hydrologic, hydraulic and wastewater modeling?</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7.	Do you use EPANET water modeling?</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8.	Is there other modeling software that is used in the Department?</a:t>
            </a:r>
          </a:p>
        </p:txBody>
      </p:sp>
    </p:spTree>
    <p:extLst>
      <p:ext uri="{BB962C8B-B14F-4D97-AF65-F5344CB8AC3E}">
        <p14:creationId xmlns:p14="http://schemas.microsoft.com/office/powerpoint/2010/main" val="389128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36F340-3338-4BDC-A46A-B8D9AAF00538}"/>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Data</a:t>
            </a:r>
          </a:p>
        </p:txBody>
      </p:sp>
      <p:sp>
        <p:nvSpPr>
          <p:cNvPr id="4" name="Title 1">
            <a:extLst>
              <a:ext uri="{FF2B5EF4-FFF2-40B4-BE49-F238E27FC236}">
                <a16:creationId xmlns:a16="http://schemas.microsoft.com/office/drawing/2014/main" id="{D0717448-343C-4A07-80C1-165DEA906C6D}"/>
              </a:ext>
            </a:extLst>
          </p:cNvPr>
          <p:cNvSpPr txBox="1">
            <a:spLocks/>
          </p:cNvSpPr>
          <p:nvPr/>
        </p:nvSpPr>
        <p:spPr>
          <a:xfrm>
            <a:off x="495300" y="1371600"/>
            <a:ext cx="8153400" cy="4495800"/>
          </a:xfrm>
          <a:prstGeom prst="rect">
            <a:avLst/>
          </a:prstGeom>
        </p:spPr>
        <p:txBody>
          <a:bodyPr/>
          <a:lstStyle/>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1.	Do you share information with other Departments, Agencies?</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2.	Do you use information from other Departments, Agencies?</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3.	Is there information that you do not have that would be helpful?</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4.	Do your maps use the Florida State Coordinate System	?</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5.	Are there other coordinate systems that you deal with?</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6.	Do you use aerial imagery in your operations?</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7.	How often do you need to reference record information</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8.	Do consultants provide project data in digital format (DXF, DWG, etc.)? </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9.	Does the Department make data available to the Public?</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10.	Does a software package manage your Work Orders? </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11.	Are as-builts drawings scanned?</a:t>
            </a:r>
          </a:p>
          <a:p>
            <a:pPr eaLnBrk="1" hangingPunct="1">
              <a:lnSpc>
                <a:spcPct val="120000"/>
              </a:lnSpc>
              <a:spcBef>
                <a:spcPts val="0"/>
              </a:spcBef>
              <a:spcAft>
                <a:spcPts val="600"/>
              </a:spcAft>
              <a:tabLst>
                <a:tab pos="365760" algn="l"/>
              </a:tabLst>
              <a:defRPr/>
            </a:pPr>
            <a:r>
              <a:rPr lang="en-US" sz="1600" dirty="0">
                <a:solidFill>
                  <a:schemeClr val="bg1"/>
                </a:solidFill>
                <a:latin typeface="Calibri" panose="020F0502020204030204" pitchFamily="34" charset="0"/>
                <a:ea typeface="ＭＳ Ｐゴシック" pitchFamily="-105" charset="-128"/>
                <a:cs typeface="Calibri" panose="020F0502020204030204" pitchFamily="34" charset="0"/>
              </a:rPr>
              <a:t>12.	What documents would be of benefit to have hyperlinked to a GIS feature.</a:t>
            </a:r>
          </a:p>
        </p:txBody>
      </p:sp>
    </p:spTree>
    <p:extLst>
      <p:ext uri="{BB962C8B-B14F-4D97-AF65-F5344CB8AC3E}">
        <p14:creationId xmlns:p14="http://schemas.microsoft.com/office/powerpoint/2010/main" val="3565480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648419E-00E1-4E31-932E-6051EDF690C2}"/>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Field Work</a:t>
            </a:r>
          </a:p>
        </p:txBody>
      </p:sp>
      <p:sp>
        <p:nvSpPr>
          <p:cNvPr id="4" name="Title 1">
            <a:extLst>
              <a:ext uri="{FF2B5EF4-FFF2-40B4-BE49-F238E27FC236}">
                <a16:creationId xmlns:a16="http://schemas.microsoft.com/office/drawing/2014/main" id="{B81F56E4-DC2B-4859-AC38-A872CEF4EF50}"/>
              </a:ext>
            </a:extLst>
          </p:cNvPr>
          <p:cNvSpPr txBox="1">
            <a:spLocks/>
          </p:cNvSpPr>
          <p:nvPr/>
        </p:nvSpPr>
        <p:spPr>
          <a:xfrm>
            <a:off x="495300" y="1981200"/>
            <a:ext cx="8153400" cy="3352800"/>
          </a:xfrm>
          <a:prstGeom prst="rect">
            <a:avLst/>
          </a:prstGeom>
        </p:spPr>
        <p:txBody>
          <a:bodyPr/>
          <a:lstStyle/>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1.	Is there a need for Automated Vehicle Tracking (AVL) for field crews?</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2.	Do the field crews have a need for routing functionality?</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3.	Do the field crews use mobile computing devices?</a:t>
            </a:r>
          </a:p>
          <a:p>
            <a:pPr eaLnBrk="1" hangingPunct="1">
              <a:lnSpc>
                <a:spcPct val="120000"/>
              </a:lnSpc>
              <a:spcBef>
                <a:spcPts val="0"/>
              </a:spcBef>
              <a:spcAft>
                <a:spcPts val="600"/>
              </a:spcAft>
              <a:tabLst>
                <a:tab pos="365760" algn="l"/>
              </a:tabLst>
              <a:defRPr/>
            </a:pPr>
            <a:r>
              <a:rPr lang="en-US" sz="2000" dirty="0">
                <a:solidFill>
                  <a:schemeClr val="bg1"/>
                </a:solidFill>
                <a:latin typeface="Calibri" panose="020F0502020204030204" pitchFamily="34" charset="0"/>
                <a:ea typeface="ＭＳ Ｐゴシック" pitchFamily="-105" charset="-128"/>
                <a:cs typeface="Calibri" panose="020F0502020204030204" pitchFamily="34" charset="0"/>
              </a:rPr>
              <a:t>4.	What are the typical field operations that are performed.</a:t>
            </a:r>
          </a:p>
        </p:txBody>
      </p:sp>
    </p:spTree>
    <p:extLst>
      <p:ext uri="{BB962C8B-B14F-4D97-AF65-F5344CB8AC3E}">
        <p14:creationId xmlns:p14="http://schemas.microsoft.com/office/powerpoint/2010/main" val="4257569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9BD5955-1AA0-4FD2-BC23-DE065FB226CF}"/>
              </a:ext>
            </a:extLst>
          </p:cNvPr>
          <p:cNvSpPr txBox="1">
            <a:spLocks/>
          </p:cNvSpPr>
          <p:nvPr/>
        </p:nvSpPr>
        <p:spPr>
          <a:xfrm>
            <a:off x="0" y="0"/>
            <a:ext cx="9144000" cy="16002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Design Study Report Outline</a:t>
            </a:r>
          </a:p>
        </p:txBody>
      </p:sp>
      <p:sp>
        <p:nvSpPr>
          <p:cNvPr id="7" name="Title 1">
            <a:extLst>
              <a:ext uri="{FF2B5EF4-FFF2-40B4-BE49-F238E27FC236}">
                <a16:creationId xmlns:a16="http://schemas.microsoft.com/office/drawing/2014/main" id="{3DB7B3EB-2D61-4C43-BF14-FDB4F14EFF9D}"/>
              </a:ext>
            </a:extLst>
          </p:cNvPr>
          <p:cNvSpPr txBox="1">
            <a:spLocks/>
          </p:cNvSpPr>
          <p:nvPr/>
        </p:nvSpPr>
        <p:spPr>
          <a:xfrm>
            <a:off x="381000" y="1600200"/>
            <a:ext cx="4038600" cy="3059113"/>
          </a:xfrm>
          <a:prstGeom prst="rect">
            <a:avLst/>
          </a:prstGeom>
        </p:spPr>
        <p:txBody>
          <a:bodyPr/>
          <a:lstStyle/>
          <a:p>
            <a:pPr eaLnBrk="1" hangingPunct="1">
              <a:lnSpc>
                <a:spcPct val="120000"/>
              </a:lnSpc>
              <a:spcBef>
                <a:spcPts val="0"/>
              </a:spcBef>
              <a:spcAft>
                <a:spcPts val="1200"/>
              </a:spcAft>
              <a:tabLst>
                <a:tab pos="228600" algn="l"/>
                <a:tab pos="457200" algn="l"/>
                <a:tab pos="685800" algn="l"/>
                <a:tab pos="914400" algn="l"/>
                <a:tab pos="1143000" algn="l"/>
                <a:tab pos="137160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1		Utility Department Overview</a:t>
            </a:r>
          </a:p>
          <a:p>
            <a:pPr eaLnBrk="1" hangingPunct="1">
              <a:lnSpc>
                <a:spcPct val="120000"/>
              </a:lnSpc>
              <a:spcBef>
                <a:spcPts val="0"/>
              </a:spcBef>
              <a:spcAft>
                <a:spcPts val="1200"/>
              </a:spcAft>
              <a:tabLst>
                <a:tab pos="228600" algn="l"/>
                <a:tab pos="457200" algn="l"/>
                <a:tab pos="685800" algn="l"/>
                <a:tab pos="914400" algn="l"/>
                <a:tab pos="1143000" algn="l"/>
                <a:tab pos="137160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2		Department Commitment</a:t>
            </a:r>
          </a:p>
          <a:p>
            <a:pPr eaLnBrk="1" hangingPunct="1">
              <a:lnSpc>
                <a:spcPct val="120000"/>
              </a:lnSpc>
              <a:spcBef>
                <a:spcPts val="0"/>
              </a:spcBef>
              <a:spcAft>
                <a:spcPts val="1200"/>
              </a:spcAft>
              <a:tabLst>
                <a:tab pos="228600" algn="l"/>
                <a:tab pos="457200" algn="l"/>
                <a:tab pos="685800" algn="l"/>
                <a:tab pos="914400" algn="l"/>
                <a:tab pos="1143000" algn="l"/>
                <a:tab pos="137160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3		Needs Assessment</a:t>
            </a:r>
          </a:p>
          <a:p>
            <a:pPr eaLnBrk="1" hangingPunct="1">
              <a:lnSpc>
                <a:spcPct val="120000"/>
              </a:lnSpc>
              <a:spcBef>
                <a:spcPts val="0"/>
              </a:spcBef>
              <a:spcAft>
                <a:spcPts val="1200"/>
              </a:spcAft>
              <a:tabLst>
                <a:tab pos="228600" algn="l"/>
                <a:tab pos="457200" algn="l"/>
                <a:tab pos="685800" algn="l"/>
                <a:tab pos="914400" algn="l"/>
                <a:tab pos="1143000" algn="l"/>
                <a:tab pos="137160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4		Integration with City GIS</a:t>
            </a:r>
          </a:p>
          <a:p>
            <a:pPr eaLnBrk="1" hangingPunct="1">
              <a:lnSpc>
                <a:spcPct val="120000"/>
              </a:lnSpc>
              <a:spcBef>
                <a:spcPts val="0"/>
              </a:spcBef>
              <a:spcAft>
                <a:spcPts val="1200"/>
              </a:spcAft>
              <a:tabLst>
                <a:tab pos="228600" algn="l"/>
                <a:tab pos="457200" algn="l"/>
                <a:tab pos="685800" algn="l"/>
                <a:tab pos="914400" algn="l"/>
                <a:tab pos="1143000" algn="l"/>
                <a:tab pos="137160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5		Data Collection Methods</a:t>
            </a:r>
          </a:p>
          <a:p>
            <a:pPr eaLnBrk="1" hangingPunct="1">
              <a:lnSpc>
                <a:spcPct val="120000"/>
              </a:lnSpc>
              <a:spcBef>
                <a:spcPts val="0"/>
              </a:spcBef>
              <a:spcAft>
                <a:spcPts val="1200"/>
              </a:spcAft>
              <a:tabLst>
                <a:tab pos="228600" algn="l"/>
                <a:tab pos="457200" algn="l"/>
                <a:tab pos="685800" algn="l"/>
                <a:tab pos="914400" algn="l"/>
                <a:tab pos="1143000" algn="l"/>
                <a:tab pos="137160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6		Geodatabase Design</a:t>
            </a:r>
          </a:p>
        </p:txBody>
      </p:sp>
      <p:sp>
        <p:nvSpPr>
          <p:cNvPr id="8" name="Title 1">
            <a:extLst>
              <a:ext uri="{FF2B5EF4-FFF2-40B4-BE49-F238E27FC236}">
                <a16:creationId xmlns:a16="http://schemas.microsoft.com/office/drawing/2014/main" id="{5C1CD9BC-52D6-44D8-B67D-7275D1861053}"/>
              </a:ext>
            </a:extLst>
          </p:cNvPr>
          <p:cNvSpPr txBox="1">
            <a:spLocks/>
          </p:cNvSpPr>
          <p:nvPr/>
        </p:nvSpPr>
        <p:spPr>
          <a:xfrm>
            <a:off x="4572000" y="1600200"/>
            <a:ext cx="4191000" cy="3671887"/>
          </a:xfrm>
          <a:prstGeom prst="rect">
            <a:avLst/>
          </a:prstGeom>
        </p:spPr>
        <p:txBody>
          <a:bodyPr/>
          <a:lstStyle/>
          <a:p>
            <a:pPr eaLnBrk="1" hangingPunct="1">
              <a:lnSpc>
                <a:spcPct val="120000"/>
              </a:lnSpc>
              <a:spcBef>
                <a:spcPts val="0"/>
              </a:spcBef>
              <a:spcAft>
                <a:spcPts val="120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7	Symbology and Classification</a:t>
            </a:r>
          </a:p>
          <a:p>
            <a:pPr eaLnBrk="1" hangingPunct="1">
              <a:lnSpc>
                <a:spcPct val="120000"/>
              </a:lnSpc>
              <a:spcBef>
                <a:spcPts val="0"/>
              </a:spcBef>
              <a:spcAft>
                <a:spcPts val="120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8	Application Software</a:t>
            </a:r>
          </a:p>
          <a:p>
            <a:pPr eaLnBrk="1" hangingPunct="1">
              <a:lnSpc>
                <a:spcPct val="120000"/>
              </a:lnSpc>
              <a:spcBef>
                <a:spcPts val="0"/>
              </a:spcBef>
              <a:spcAft>
                <a:spcPts val="120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9 	Pilot Project Identification</a:t>
            </a:r>
          </a:p>
          <a:p>
            <a:pPr eaLnBrk="1" hangingPunct="1">
              <a:lnSpc>
                <a:spcPct val="120000"/>
              </a:lnSpc>
              <a:spcBef>
                <a:spcPts val="0"/>
              </a:spcBef>
              <a:spcAft>
                <a:spcPts val="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10	Data Collection/Conversion</a:t>
            </a:r>
          </a:p>
          <a:p>
            <a:pPr eaLnBrk="1" hangingPunct="1">
              <a:lnSpc>
                <a:spcPct val="120000"/>
              </a:lnSpc>
              <a:spcBef>
                <a:spcPts val="0"/>
              </a:spcBef>
              <a:spcAft>
                <a:spcPts val="120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			Methodology</a:t>
            </a:r>
          </a:p>
          <a:p>
            <a:pPr eaLnBrk="1" hangingPunct="1">
              <a:lnSpc>
                <a:spcPct val="120000"/>
              </a:lnSpc>
              <a:spcBef>
                <a:spcPts val="0"/>
              </a:spcBef>
              <a:spcAft>
                <a:spcPts val="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11	Data Collection/Conversion</a:t>
            </a:r>
          </a:p>
          <a:p>
            <a:pPr eaLnBrk="1" hangingPunct="1">
              <a:lnSpc>
                <a:spcPct val="120000"/>
              </a:lnSpc>
              <a:spcBef>
                <a:spcPts val="0"/>
              </a:spcBef>
              <a:spcAft>
                <a:spcPts val="120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			Schedule</a:t>
            </a:r>
          </a:p>
          <a:p>
            <a:pPr eaLnBrk="1" hangingPunct="1">
              <a:lnSpc>
                <a:spcPct val="120000"/>
              </a:lnSpc>
              <a:spcBef>
                <a:spcPts val="0"/>
              </a:spcBef>
              <a:spcAft>
                <a:spcPts val="1200"/>
              </a:spcAft>
              <a:tabLst>
                <a:tab pos="365760" algn="l"/>
                <a:tab pos="731520" algn="l"/>
                <a:tab pos="1097280" algn="l"/>
              </a:tabLst>
              <a:defRPr/>
            </a:pPr>
            <a:r>
              <a:rPr lang="en-US" sz="1600" b="1" dirty="0">
                <a:solidFill>
                  <a:schemeClr val="bg1"/>
                </a:solidFill>
                <a:latin typeface="Calibri" panose="020F0502020204030204" pitchFamily="34" charset="0"/>
                <a:ea typeface="ＭＳ Ｐゴシック" pitchFamily="-105" charset="-128"/>
                <a:cs typeface="Calibri" panose="020F0502020204030204" pitchFamily="34" charset="0"/>
              </a:rPr>
              <a:t>Chapter 12	Training an</a:t>
            </a:r>
            <a:r>
              <a:rPr lang="en-US" b="1" dirty="0">
                <a:solidFill>
                  <a:schemeClr val="bg1"/>
                </a:solidFill>
                <a:latin typeface="Calibri" panose="020F0502020204030204" pitchFamily="34" charset="0"/>
                <a:ea typeface="ＭＳ Ｐゴシック" pitchFamily="-105" charset="-128"/>
                <a:cs typeface="Calibri" panose="020F0502020204030204" pitchFamily="34" charset="0"/>
              </a:rPr>
              <a:t>d Costs</a:t>
            </a:r>
          </a:p>
        </p:txBody>
      </p:sp>
    </p:spTree>
    <p:extLst>
      <p:ext uri="{BB962C8B-B14F-4D97-AF65-F5344CB8AC3E}">
        <p14:creationId xmlns:p14="http://schemas.microsoft.com/office/powerpoint/2010/main" val="4043081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1"/>
          <p:cNvSpPr txBox="1">
            <a:spLocks/>
          </p:cNvSpPr>
          <p:nvPr/>
        </p:nvSpPr>
        <p:spPr bwMode="auto">
          <a:xfrm>
            <a:off x="0" y="2286000"/>
            <a:ext cx="9144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70000"/>
              <a:buFont typeface="Wingdings 2" panose="05020102010507070707" pitchFamily="18" charset="2"/>
              <a:buChar char=""/>
              <a:tabLst>
                <a:tab pos="457200" algn="l"/>
                <a:tab pos="685800" algn="l"/>
                <a:tab pos="914400" algn="l"/>
                <a:tab pos="1828800" algn="l"/>
              </a:tabLst>
              <a:defRPr sz="3200">
                <a:solidFill>
                  <a:schemeClr val="tx1"/>
                </a:solidFill>
                <a:latin typeface="Calibri" panose="020F0502020204030204" pitchFamily="34" charset="0"/>
              </a:defRPr>
            </a:lvl1pPr>
            <a:lvl2pPr marL="639763" indent="-228600">
              <a:spcBef>
                <a:spcPts val="400"/>
              </a:spcBef>
              <a:buClr>
                <a:schemeClr val="accent2"/>
              </a:buClr>
              <a:buSzPct val="90000"/>
              <a:buChar char="•"/>
              <a:tabLst>
                <a:tab pos="457200" algn="l"/>
                <a:tab pos="685800" algn="l"/>
                <a:tab pos="914400" algn="l"/>
                <a:tab pos="1828800" algn="l"/>
              </a:tabLst>
              <a:defRPr sz="2600">
                <a:solidFill>
                  <a:schemeClr val="tx1"/>
                </a:solidFill>
                <a:latin typeface="Calibri" panose="020F0502020204030204" pitchFamily="34" charset="0"/>
              </a:defRPr>
            </a:lvl2pPr>
            <a:lvl3pPr marL="822325" indent="-190500">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300">
                <a:solidFill>
                  <a:schemeClr val="tx1"/>
                </a:solidFill>
                <a:latin typeface="Calibri" panose="020F0502020204030204" pitchFamily="34" charset="0"/>
              </a:defRPr>
            </a:lvl3pPr>
            <a:lvl4pPr marL="1004888"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000">
                <a:solidFill>
                  <a:schemeClr val="tx1"/>
                </a:solidFill>
                <a:latin typeface="Calibri" panose="020F0502020204030204" pitchFamily="34" charset="0"/>
              </a:defRPr>
            </a:lvl4pPr>
            <a:lvl5pPr marL="1187450"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5pPr>
            <a:lvl6pPr marL="16446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6pPr>
            <a:lvl7pPr marL="21018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7pPr>
            <a:lvl8pPr marL="25590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8pPr>
            <a:lvl9pPr marL="30162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9pPr>
          </a:lstStyle>
          <a:p>
            <a:pPr algn="ctr" eaLnBrk="1" hangingPunct="1">
              <a:buFontTx/>
              <a:buNone/>
            </a:pPr>
            <a:r>
              <a:rPr lang="en-US" altLang="en-US" sz="4800" b="1">
                <a:solidFill>
                  <a:schemeClr val="bg1"/>
                </a:solidFill>
              </a:rPr>
              <a:t>Questions</a:t>
            </a:r>
          </a:p>
          <a:p>
            <a:pPr algn="ctr" eaLnBrk="1" hangingPunct="1">
              <a:buFontTx/>
              <a:buNone/>
            </a:pPr>
            <a:r>
              <a:rPr lang="en-US" altLang="en-US" sz="4800" b="1">
                <a:solidFill>
                  <a:schemeClr val="bg1"/>
                </a:solidFill>
              </a:rPr>
              <a:t>And</a:t>
            </a:r>
          </a:p>
          <a:p>
            <a:pPr algn="ctr" eaLnBrk="1" hangingPunct="1">
              <a:buFontTx/>
              <a:buNone/>
            </a:pPr>
            <a:r>
              <a:rPr lang="en-US" altLang="en-US" sz="4800" b="1">
                <a:solidFill>
                  <a:schemeClr val="bg1"/>
                </a:solidFill>
              </a:rPr>
              <a:t>Answers</a:t>
            </a:r>
          </a:p>
        </p:txBody>
      </p:sp>
      <p:sp>
        <p:nvSpPr>
          <p:cNvPr id="2" name="Title 1"/>
          <p:cNvSpPr>
            <a:spLocks noGrp="1"/>
          </p:cNvSpPr>
          <p:nvPr>
            <p:ph type="title" idx="4294967295"/>
          </p:nvPr>
        </p:nvSpPr>
        <p:spPr>
          <a:xfrm>
            <a:off x="0" y="25400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Thank you!</a:t>
            </a:r>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Hispanic Heritage Month presentation">
  <a:themeElements>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AsianPacAmerHerMonth_TP10131490">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sianPacAmerHerMonth_TP10131490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AsianPacAmerHerMonth_TP10131490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AsianPacAmerHerMonth_TP10131490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AsianPacAmerHerMonth_TP10131490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AsianPacAmerHerMonth_TP10131490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9522</TotalTime>
  <Words>2427</Words>
  <Application>Microsoft Office PowerPoint</Application>
  <PresentationFormat>On-screen Show (4:3)</PresentationFormat>
  <Paragraphs>345</Paragraphs>
  <Slides>32</Slides>
  <Notes>31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32</vt:i4>
      </vt:variant>
    </vt:vector>
  </HeadingPairs>
  <TitlesOfParts>
    <vt:vector size="42" baseType="lpstr">
      <vt:lpstr>ＭＳ Ｐゴシック</vt:lpstr>
      <vt:lpstr>Arial</vt:lpstr>
      <vt:lpstr>Arial Narrow</vt:lpstr>
      <vt:lpstr>Calibri</vt:lpstr>
      <vt:lpstr>Gill Sans MT</vt:lpstr>
      <vt:lpstr>Rockwell</vt:lpstr>
      <vt:lpstr>Wingdings</vt:lpstr>
      <vt:lpstr>Wingdings 2</vt:lpstr>
      <vt:lpstr>Hispanic Heritage Month presentation</vt:lpstr>
      <vt:lpstr>Foundry</vt:lpstr>
      <vt:lpstr>GIS Utility Needs Assessment</vt:lpstr>
      <vt:lpstr>The CEDRA Corporation</vt:lpstr>
      <vt:lpstr>PowerPoint Presentation</vt:lpstr>
      <vt:lpstr>City Background</vt:lpstr>
      <vt:lpstr>PowerPoint Presentation</vt:lpstr>
      <vt:lpstr>PowerPoint Presentation</vt:lpstr>
      <vt:lpstr>The City of Punta Gorda</vt:lpstr>
      <vt:lpstr>PowerPoint Presentation</vt:lpstr>
      <vt:lpstr>PowerPoint Presentation</vt:lpstr>
      <vt:lpstr>Assessment of Current Esri Software and Hardware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Gateway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&amp; Energy Matters in Trucking</dc:title>
  <dc:creator>Valued Gateway Customer</dc:creator>
  <cp:lastModifiedBy>Nick Tonias</cp:lastModifiedBy>
  <cp:revision>833</cp:revision>
  <dcterms:created xsi:type="dcterms:W3CDTF">2013-03-18T11:26:55Z</dcterms:created>
  <dcterms:modified xsi:type="dcterms:W3CDTF">2018-09-14T17:49:50Z</dcterms:modified>
</cp:coreProperties>
</file>