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4176" r:id="rId2"/>
  </p:sldMasterIdLst>
  <p:notesMasterIdLst>
    <p:notesMasterId r:id="rId39"/>
  </p:notesMasterIdLst>
  <p:handoutMasterIdLst>
    <p:handoutMasterId r:id="rId40"/>
  </p:handoutMasterIdLst>
  <p:sldIdLst>
    <p:sldId id="359" r:id="rId3"/>
    <p:sldId id="443" r:id="rId4"/>
    <p:sldId id="458" r:id="rId5"/>
    <p:sldId id="459" r:id="rId6"/>
    <p:sldId id="394" r:id="rId7"/>
    <p:sldId id="298" r:id="rId8"/>
    <p:sldId id="449" r:id="rId9"/>
    <p:sldId id="462" r:id="rId10"/>
    <p:sldId id="414" r:id="rId11"/>
    <p:sldId id="379" r:id="rId12"/>
    <p:sldId id="460" r:id="rId13"/>
    <p:sldId id="461" r:id="rId14"/>
    <p:sldId id="397" r:id="rId15"/>
    <p:sldId id="464" r:id="rId16"/>
    <p:sldId id="367" r:id="rId17"/>
    <p:sldId id="452" r:id="rId18"/>
    <p:sldId id="453" r:id="rId19"/>
    <p:sldId id="454" r:id="rId20"/>
    <p:sldId id="455" r:id="rId21"/>
    <p:sldId id="457" r:id="rId22"/>
    <p:sldId id="456" r:id="rId23"/>
    <p:sldId id="463" r:id="rId24"/>
    <p:sldId id="396" r:id="rId25"/>
    <p:sldId id="420" r:id="rId26"/>
    <p:sldId id="421" r:id="rId27"/>
    <p:sldId id="465" r:id="rId28"/>
    <p:sldId id="340" r:id="rId29"/>
    <p:sldId id="415" r:id="rId30"/>
    <p:sldId id="416" r:id="rId31"/>
    <p:sldId id="450" r:id="rId32"/>
    <p:sldId id="417" r:id="rId33"/>
    <p:sldId id="418" r:id="rId34"/>
    <p:sldId id="451" r:id="rId35"/>
    <p:sldId id="419" r:id="rId36"/>
    <p:sldId id="393" r:id="rId37"/>
    <p:sldId id="395" r:id="rId3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1pPr>
    <a:lvl2pPr marL="4572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3E80"/>
    <a:srgbClr val="6C6A88"/>
    <a:srgbClr val="005C2A"/>
    <a:srgbClr val="AFFFAF"/>
    <a:srgbClr val="CCECFF"/>
    <a:srgbClr val="000000"/>
    <a:srgbClr val="D9D9D9"/>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2" autoAdjust="0"/>
    <p:restoredTop sz="86398" autoAdjust="0"/>
  </p:normalViewPr>
  <p:slideViewPr>
    <p:cSldViewPr>
      <p:cViewPr varScale="1">
        <p:scale>
          <a:sx n="74" d="100"/>
          <a:sy n="74" d="100"/>
        </p:scale>
        <p:origin x="120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4" d="100"/>
          <a:sy n="64" d="100"/>
        </p:scale>
        <p:origin x="-3082" y="-6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DA8CF9D-8484-4512-8ECA-6D2354BE4C57}" type="datetimeFigureOut">
              <a:rPr lang="en-US"/>
              <a:pPr>
                <a:defRPr/>
              </a:pPr>
              <a:t>4/17/2017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67B29B16-02CF-486C-9086-BA731DABDDF4}"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F5E2B22-0B30-441E-A9FB-97F931CA8267}" type="datetimeFigureOut">
              <a:rPr lang="en-US"/>
              <a:pPr>
                <a:defRPr/>
              </a:pPr>
              <a:t>4/17/2017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2FE4FCFC-535C-45CE-B14B-CCEA8E10401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is a presentation on how the City of Edmond, Oklahoma developed its Traffic Sign Inventory database and maintains the database in an ArcGIS environment.  This presentation is a case study of a project the City undertook with The CEDRA Corporation.</a:t>
            </a: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A5AEDF37-FDD8-4690-883C-E6DD405264AF}" type="slidenum">
              <a:rPr lang="en-US" altLang="en-US" smtClean="0">
                <a:latin typeface="Calibri" panose="020F0502020204030204" pitchFamily="34" charset="0"/>
              </a:rPr>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During the course of the presentation the above items will be discussed.  The goal of the presentation is to illustrate how a Traffic Sign Inventory can be established and maintained in an ArcGIS environment.  As we know, if a database is not maintained, it becomes useless pretty quickly.  You’ll also notice there are a number of signs that appear in some of the slides.  You’ll want to read them, some of them are very funny.  Those of you interested in the link where these signs appear will want to visit this site: </a:t>
            </a:r>
            <a:r>
              <a:rPr lang="en-US" altLang="en-US" b="1" dirty="0"/>
              <a:t>https://www.bing.com/images/search?q=traffic+signs&amp;qpvt=traffic+signs&amp;qpvt=traffic+signs&amp;qpvt=traffic+signs&amp;FORM=IQFRML</a:t>
            </a: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D0E647DA-36DD-40A3-8AA8-BE1922BF4D43}" type="slidenum">
              <a:rPr lang="en-US" altLang="en-US" smtClean="0">
                <a:latin typeface="Calibri" panose="020F0502020204030204" pitchFamily="34" charset="0"/>
              </a:rPr>
              <a:pPr/>
              <a:t>2</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start let’s get a feel for the type of audience we have.  How many folks currently have a Traffic Sign Inventory database?  Now, how many folks are interested in developing a Traffic Sign Inventory database?</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3</a:t>
            </a:fld>
            <a:endParaRPr lang="en-US"/>
          </a:p>
        </p:txBody>
      </p:sp>
    </p:spTree>
    <p:extLst>
      <p:ext uri="{BB962C8B-B14F-4D97-AF65-F5344CB8AC3E}">
        <p14:creationId xmlns:p14="http://schemas.microsoft.com/office/powerpoint/2010/main" val="1570363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how may people like puppies?  Here’s a little dog trivia for you.  What is the most popular dog breed?  The answer, Labrador Retrievers.  German Shepherds, is number 2 and Golden Retrievers is number 3.  The following link: </a:t>
            </a:r>
            <a:r>
              <a:rPr lang="en-US" b="1" dirty="0"/>
              <a:t>http://www.akc.org/content/news/articles/labrador-retriever-is-once-again-americas-most-popular-dog/ </a:t>
            </a:r>
            <a:r>
              <a:rPr lang="en-US" dirty="0"/>
              <a:t>identifies the top breeds.  For you dog lovers out there.</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4</a:t>
            </a:fld>
            <a:endParaRPr lang="en-US"/>
          </a:p>
        </p:txBody>
      </p:sp>
    </p:spTree>
    <p:extLst>
      <p:ext uri="{BB962C8B-B14F-4D97-AF65-F5344CB8AC3E}">
        <p14:creationId xmlns:p14="http://schemas.microsoft.com/office/powerpoint/2010/main" val="3684618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Here is a brief description of The CEDRA Corporation.  As can be seen CEDRA has been in business for over 30 years and an </a:t>
            </a:r>
            <a:r>
              <a:rPr lang="en-US" altLang="en-US" dirty="0" err="1"/>
              <a:t>Esri</a:t>
            </a:r>
            <a:r>
              <a:rPr lang="en-US" altLang="en-US" dirty="0"/>
              <a:t> Business Partner for close to 25 years.  CEDRA also has a great deal of experience in dealing with municipalities throughout the U.S.</a:t>
            </a: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A23AB8F3-AB29-4B8E-B93A-63F210569C37}" type="slidenum">
              <a:rPr lang="en-US" altLang="en-US" smtClean="0">
                <a:latin typeface="Calibri" panose="020F0502020204030204" pitchFamily="34" charset="0"/>
              </a:rPr>
              <a:pPr/>
              <a:t>5</a:t>
            </a:fld>
            <a:endParaRPr lang="en-US"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Here is a brief description of The City of Edmond and how GIS is utilized throughout the City.</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4BE8FC20-C619-4FFD-9AC2-3E6795D8DA56}" type="slidenum">
              <a:rPr lang="en-US" altLang="en-US" smtClean="0">
                <a:latin typeface="Calibri" panose="020F0502020204030204" pitchFamily="34" charset="0"/>
              </a:rPr>
              <a:pPr/>
              <a:t>6</a:t>
            </a:fld>
            <a:endParaRPr lang="en-US"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GIS is widely deployed throughout the City.</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7</a:t>
            </a:fld>
            <a:endParaRPr lang="en-US"/>
          </a:p>
        </p:txBody>
      </p:sp>
    </p:spTree>
    <p:extLst>
      <p:ext uri="{BB962C8B-B14F-4D97-AF65-F5344CB8AC3E}">
        <p14:creationId xmlns:p14="http://schemas.microsoft.com/office/powerpoint/2010/main" val="1397752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of the driving reasons a municipality should be interested in establishing a Traffic Sign inventory.</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8</a:t>
            </a:fld>
            <a:endParaRPr lang="en-US"/>
          </a:p>
        </p:txBody>
      </p:sp>
    </p:spTree>
    <p:extLst>
      <p:ext uri="{BB962C8B-B14F-4D97-AF65-F5344CB8AC3E}">
        <p14:creationId xmlns:p14="http://schemas.microsoft.com/office/powerpoint/2010/main" val="1066791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In developing an inventory the first question that needs to be resolved is, will in-house resources be used or will the work be out-sourced.  Some municipalities will use summer interns while others will use utility or line maintenance staff who have down time from their typical duties.</a:t>
            </a: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798C0841-64F3-4968-89D8-60FDAA56FEB9}" type="slidenum">
              <a:rPr lang="en-US" altLang="en-US" smtClean="0">
                <a:latin typeface="Calibri" panose="020F0502020204030204" pitchFamily="34" charset="0"/>
              </a:rPr>
              <a:pPr/>
              <a:t>9</a:t>
            </a:fld>
            <a:endParaRPr lang="en-US"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In designing the database, the City’s approach was to have a feature layer represent the traffic sign poles and a table record represent a traffic sign.  An ID assigned to the traffic sign pole would then be used to relate the records in the table to the feature in the layer.</a:t>
            </a: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09F8FAE3-6D75-4A6F-BA89-6B9753430433}" type="slidenum">
              <a:rPr lang="en-US" altLang="en-US" smtClean="0">
                <a:latin typeface="Calibri" panose="020F0502020204030204" pitchFamily="34" charset="0"/>
              </a:rPr>
              <a:pPr/>
              <a:t>10</a:t>
            </a:fld>
            <a:endParaRPr lang="en-US"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of the attributes assigned to the Traffic Sign Pole Layer.</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11</a:t>
            </a:fld>
            <a:endParaRPr lang="en-US"/>
          </a:p>
        </p:txBody>
      </p:sp>
    </p:spTree>
    <p:extLst>
      <p:ext uri="{BB962C8B-B14F-4D97-AF65-F5344CB8AC3E}">
        <p14:creationId xmlns:p14="http://schemas.microsoft.com/office/powerpoint/2010/main" val="2401899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of the attributes assigned to the Traffic Sign Table.</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12</a:t>
            </a:fld>
            <a:endParaRPr lang="en-US"/>
          </a:p>
        </p:txBody>
      </p:sp>
    </p:spTree>
    <p:extLst>
      <p:ext uri="{BB962C8B-B14F-4D97-AF65-F5344CB8AC3E}">
        <p14:creationId xmlns:p14="http://schemas.microsoft.com/office/powerpoint/2010/main" val="2062040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collection process, as stated previously, was performed by City personnel over a multi-year period.  Initially began with 3  staff members collecting data for 2.5 years which eventually dropped to 2 and now currently 1 who performs routine maintenance pick-up.</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A891F7F1-2A23-4BC2-8165-49A70E14AECC}" type="slidenum">
              <a:rPr lang="en-US" altLang="en-US" smtClean="0">
                <a:latin typeface="Calibri" panose="020F0502020204030204" pitchFamily="34" charset="0"/>
              </a:rPr>
              <a:pPr/>
              <a:t>13</a:t>
            </a:fld>
            <a:endParaRPr lang="en-US"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image of what the survey crews actually work with in the field.  As you can see it’s basically a form fill-out process that is employed.  An average range of signs that was collected by a single field crew member in a day ranged between 60 and 70.</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14</a:t>
            </a:fld>
            <a:endParaRPr lang="en-US"/>
          </a:p>
        </p:txBody>
      </p:sp>
    </p:spTree>
    <p:extLst>
      <p:ext uri="{BB962C8B-B14F-4D97-AF65-F5344CB8AC3E}">
        <p14:creationId xmlns:p14="http://schemas.microsoft.com/office/powerpoint/2010/main" val="3063794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Once the field crews began to collect the data and bring it back into the office the next task was to update the database with the field information.  The City initially began to manually process the information but quickly came to the realization that an automated process had to be created in order to effectively and efficiently process the survey information.  In processing the data the automated process needed to handle various scenarios or cases.  Specifically, 4 cases needed to be accounted for.</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43568EAF-FC0D-478D-9F90-D2C8430E06D1}" type="slidenum">
              <a:rPr lang="en-US" altLang="en-US" smtClean="0">
                <a:latin typeface="Calibri" panose="020F0502020204030204" pitchFamily="34" charset="0"/>
              </a:rPr>
              <a:pPr/>
              <a:t>15</a:t>
            </a:fld>
            <a:endParaRPr lang="en-US" altLang="en-US">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description for Case 1.</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16</a:t>
            </a:fld>
            <a:endParaRPr lang="en-US"/>
          </a:p>
        </p:txBody>
      </p:sp>
    </p:spTree>
    <p:extLst>
      <p:ext uri="{BB962C8B-B14F-4D97-AF65-F5344CB8AC3E}">
        <p14:creationId xmlns:p14="http://schemas.microsoft.com/office/powerpoint/2010/main" val="3466971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Here is the description for Case 2.</a:t>
            </a:r>
          </a:p>
          <a:p>
            <a:endParaRPr lang="en-US" dirty="0"/>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17</a:t>
            </a:fld>
            <a:endParaRPr lang="en-US"/>
          </a:p>
        </p:txBody>
      </p:sp>
    </p:spTree>
    <p:extLst>
      <p:ext uri="{BB962C8B-B14F-4D97-AF65-F5344CB8AC3E}">
        <p14:creationId xmlns:p14="http://schemas.microsoft.com/office/powerpoint/2010/main" val="19658499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Here is the description for Case 3.</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18</a:t>
            </a:fld>
            <a:endParaRPr lang="en-US"/>
          </a:p>
        </p:txBody>
      </p:sp>
    </p:spTree>
    <p:extLst>
      <p:ext uri="{BB962C8B-B14F-4D97-AF65-F5344CB8AC3E}">
        <p14:creationId xmlns:p14="http://schemas.microsoft.com/office/powerpoint/2010/main" val="3232582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Here is the description for Case 4.</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19</a:t>
            </a:fld>
            <a:endParaRPr lang="en-US"/>
          </a:p>
        </p:txBody>
      </p:sp>
    </p:spTree>
    <p:extLst>
      <p:ext uri="{BB962C8B-B14F-4D97-AF65-F5344CB8AC3E}">
        <p14:creationId xmlns:p14="http://schemas.microsoft.com/office/powerpoint/2010/main" val="1957153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Case 4 involves some custom logic that was implemented to facilitate the updating of existing signs.</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20</a:t>
            </a:fld>
            <a:endParaRPr lang="en-US"/>
          </a:p>
        </p:txBody>
      </p:sp>
    </p:spTree>
    <p:extLst>
      <p:ext uri="{BB962C8B-B14F-4D97-AF65-F5344CB8AC3E}">
        <p14:creationId xmlns:p14="http://schemas.microsoft.com/office/powerpoint/2010/main" val="12486918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all 4 cases the information collected by the survey crew had to be transferred to the feature layer point and the table records.  To provide flexibility Attribute Transfer Files were employed.  In so doing should the City wish to incorporate new attributes or use different field name, no programming is required.</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21</a:t>
            </a:fld>
            <a:endParaRPr lang="en-US"/>
          </a:p>
        </p:txBody>
      </p:sp>
    </p:spTree>
    <p:extLst>
      <p:ext uri="{BB962C8B-B14F-4D97-AF65-F5344CB8AC3E}">
        <p14:creationId xmlns:p14="http://schemas.microsoft.com/office/powerpoint/2010/main" val="210212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excerpts of the Field Mapping files used for transferring data from the Survey shapefile to the Pole Feature Layer (TSIGNPOLE) and Sign Table (TSIGN).  The /* characters denote a comment line, which is disregarded during processing.  On a data line two entries are specified with the first being the attribute in the Survey shapefile and the second being the attribute in the Pole Feature Layer or Sign Table that the Survey shapefile attribute value is to be transferred to.</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22</a:t>
            </a:fld>
            <a:endParaRPr lang="en-US"/>
          </a:p>
        </p:txBody>
      </p:sp>
    </p:spTree>
    <p:extLst>
      <p:ext uri="{BB962C8B-B14F-4D97-AF65-F5344CB8AC3E}">
        <p14:creationId xmlns:p14="http://schemas.microsoft.com/office/powerpoint/2010/main" val="4149865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field survey file is brought into ArcMap as a point shapefile containing the various information collected by the field crew.</a:t>
            </a: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0204B836-9824-4BF6-A3C5-EA927317195F}" type="slidenum">
              <a:rPr lang="en-US" altLang="en-US" smtClean="0">
                <a:latin typeface="Calibri" panose="020F0502020204030204" pitchFamily="34" charset="0"/>
              </a:rPr>
              <a:pPr/>
              <a:t>23</a:t>
            </a:fld>
            <a:endParaRPr lang="en-US" altLang="en-US">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Here is the attribute table for the Traffic Sign Pole feature layer.</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EAEC5D6A-3B35-482E-908F-F0AD1FE7D381}" type="slidenum">
              <a:rPr lang="en-US" altLang="en-US" smtClean="0">
                <a:latin typeface="Calibri" panose="020F0502020204030204" pitchFamily="34" charset="0"/>
              </a:rPr>
              <a:pPr/>
              <a:t>24</a:t>
            </a:fld>
            <a:endParaRPr lang="en-US" altLang="en-US">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Here is the attribute table for the Traffic Sign Table.  With these 3 data sources, the Survey GPS Shapefile, Sign Pole Layer and Sign Table, an ArcMap document file is created containing these data sources.  As additional Survey GPS Shapefiles are generated, these can simply be added to the ArcMap document file for processing.</a:t>
            </a: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99DA44A5-CC90-4088-8882-1DBAD9E5BB84}" type="slidenum">
              <a:rPr lang="en-US" altLang="en-US" smtClean="0">
                <a:latin typeface="Calibri" panose="020F0502020204030204" pitchFamily="34" charset="0"/>
              </a:rPr>
              <a:pPr/>
              <a:t>25</a:t>
            </a:fld>
            <a:endParaRPr lang="en-US" altLang="en-US">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display of the ArcMap document illustrating the classification used to distinguish the various sign types.</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26</a:t>
            </a:fld>
            <a:endParaRPr lang="en-US"/>
          </a:p>
        </p:txBody>
      </p:sp>
    </p:spTree>
    <p:extLst>
      <p:ext uri="{BB962C8B-B14F-4D97-AF65-F5344CB8AC3E}">
        <p14:creationId xmlns:p14="http://schemas.microsoft.com/office/powerpoint/2010/main" val="32492647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Using the Traffic Sign Update Command that was created, the user is able to take a survey shapefile and update the Traffic Sign Pole feature layer and the Traffic Sign Table.  As you can see there are a number of parameters that need to be specified.  The user is able to save these settings and recall them prior to processing another survey shapefile.  So that the user can fill out the form once and simply recall the previous values when the next survey shapefile is to be processed.  In addition to updating the Traffic Sign Pole feature layer and Traffic Sign Table, a formal report file is generated which the user can review.</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C98CC4D8-A20E-4EE6-B716-D00BFB2BDD5A}" type="slidenum">
              <a:rPr lang="en-US" altLang="en-US" smtClean="0">
                <a:latin typeface="Calibri" panose="020F0502020204030204" pitchFamily="34" charset="0"/>
              </a:rPr>
              <a:pPr/>
              <a:t>27</a:t>
            </a:fld>
            <a:endParaRPr lang="en-US" altLang="en-US">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formal report file is used to review the quality of the data collected by the field crew.  The Header portion of the file simply contains some base information as shown above.</a:t>
            </a: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8A8C9C6C-8EF3-41E4-B3E6-AF74F48C181C}" type="slidenum">
              <a:rPr lang="en-US" altLang="en-US" smtClean="0">
                <a:latin typeface="Calibri" panose="020F0502020204030204" pitchFamily="34" charset="0"/>
              </a:rPr>
              <a:pPr/>
              <a:t>28</a:t>
            </a:fld>
            <a:endParaRPr lang="en-US" altLang="en-US">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Part 1 of the file contains a listing of the survey points and whether the survey point denotes a new traffic sign pole or an existing one.</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6F79A885-DAAE-43A3-8E22-C630FDB53312}" type="slidenum">
              <a:rPr lang="en-US" altLang="en-US" smtClean="0">
                <a:latin typeface="Calibri" panose="020F0502020204030204" pitchFamily="34" charset="0"/>
              </a:rPr>
              <a:pPr/>
              <a:t>29</a:t>
            </a:fld>
            <a:endParaRPr lang="en-US" altLang="en-US">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Part 1, the report file contains a summary of the total points processed, the number of points denoting new traffic sign poles, the number of points close to existing traffic sign poles and the number of points that are close to multiple traffic sign poles.  The shots close to existing traffic sign poles need to be examined and then reprocessed, perhaps using a smaller proximity tolerance value.</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30</a:t>
            </a:fld>
            <a:endParaRPr lang="en-US"/>
          </a:p>
        </p:txBody>
      </p:sp>
    </p:spTree>
    <p:extLst>
      <p:ext uri="{BB962C8B-B14F-4D97-AF65-F5344CB8AC3E}">
        <p14:creationId xmlns:p14="http://schemas.microsoft.com/office/powerpoint/2010/main" val="17943419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Part 2 of the report contains a listing of the new traffic sign poles and new traffic signs.  At the bottom of Part 2 is a summary of the total new poles and signs that were created.</a:t>
            </a: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00E1D08E-00FE-4869-99A8-5652D9061AEE}" type="slidenum">
              <a:rPr lang="en-US" altLang="en-US" smtClean="0">
                <a:latin typeface="Calibri" panose="020F0502020204030204" pitchFamily="34" charset="0"/>
              </a:rPr>
              <a:pPr/>
              <a:t>31</a:t>
            </a:fld>
            <a:endParaRPr lang="en-US" altLang="en-US">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Part 3 of the report contains a listing of the survey points that were close to an existing traffic sign pole and the action that was taken based upon the SIGN_TYPE value.</a:t>
            </a: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F1C55597-7D31-4536-B6C8-54080D3B5C75}" type="slidenum">
              <a:rPr lang="en-US" altLang="en-US" smtClean="0">
                <a:latin typeface="Calibri" panose="020F0502020204030204" pitchFamily="34" charset="0"/>
              </a:rPr>
              <a:pPr/>
              <a:t>32</a:t>
            </a:fld>
            <a:endParaRPr lang="en-US" altLang="en-US">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very end of the report are the processing start and end times as well as the duration.  As can be seen it did not take very long to process the 51 points in this file.</a:t>
            </a:r>
          </a:p>
        </p:txBody>
      </p:sp>
      <p:sp>
        <p:nvSpPr>
          <p:cNvPr id="4" name="Slide Number Placeholder 3"/>
          <p:cNvSpPr>
            <a:spLocks noGrp="1"/>
          </p:cNvSpPr>
          <p:nvPr>
            <p:ph type="sldNum" sz="quarter" idx="10"/>
          </p:nvPr>
        </p:nvSpPr>
        <p:spPr/>
        <p:txBody>
          <a:bodyPr/>
          <a:lstStyle/>
          <a:p>
            <a:pPr>
              <a:defRPr/>
            </a:pPr>
            <a:fld id="{2FE4FCFC-535C-45CE-B14B-CCEA8E104012}" type="slidenum">
              <a:rPr lang="en-US" smtClean="0"/>
              <a:pPr>
                <a:defRPr/>
              </a:pPr>
              <a:t>33</a:t>
            </a:fld>
            <a:endParaRPr lang="en-US"/>
          </a:p>
        </p:txBody>
      </p:sp>
    </p:spTree>
    <p:extLst>
      <p:ext uri="{BB962C8B-B14F-4D97-AF65-F5344CB8AC3E}">
        <p14:creationId xmlns:p14="http://schemas.microsoft.com/office/powerpoint/2010/main" val="38366861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Once the processing has finished, no edits have been confirmed to the database.  Rather, the Editor is in an edit state where the modifications can be undone using the Undo command or by stopping the Editor and not saving the edits.  This approach allows the user to review the report file and determine if any modifications need to be made either to the survey shapefile or the existing database depending upon the case.</a:t>
            </a:r>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80A5D499-224E-4C9E-A2FE-F09B37A357B0}" type="slidenum">
              <a:rPr lang="en-US" altLang="en-US" smtClean="0">
                <a:latin typeface="Calibri" panose="020F0502020204030204" pitchFamily="34" charset="0"/>
              </a:rPr>
              <a:pPr/>
              <a:t>34</a:t>
            </a:fld>
            <a:endParaRPr lang="en-US" altLang="en-US">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As you probably are aware more and more municipalities are establishing traffic sign inventories.  Some municipalities are even mandated to have such an inventory.  The thing to remember is that these databases can get very large and you need to have a mechanism for efficiently transferring the GPS information collected in the field to the database with the ability to have some sort of quality control on the transferring.  The Traffic Sign Updating Tool provided this capability for the City.</a:t>
            </a:r>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825A8B7B-E603-4977-987B-CBB451449CF2}" type="slidenum">
              <a:rPr lang="en-US" altLang="en-US" smtClean="0">
                <a:latin typeface="Calibri" panose="020F0502020204030204" pitchFamily="34" charset="0"/>
              </a:rPr>
              <a:pPr/>
              <a:t>35</a:t>
            </a:fld>
            <a:endParaRPr lang="en-US" altLang="en-US">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Thank you for viewing this presentation and if you should have any questions or comments feel free to contact Nick Tonias at 585-414-6541 or nicktonias@cedra.com.</a:t>
            </a:r>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fld id="{93D8E104-33BD-43A6-BF7F-2F05434EE1F6}" type="slidenum">
              <a:rPr lang="en-US" altLang="en-US" smtClean="0">
                <a:latin typeface="Calibri" panose="020F0502020204030204" pitchFamily="34" charset="0"/>
              </a:rPr>
              <a:pPr/>
              <a:t>36</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4" descr="hispanic_hm_pg2_V2"/>
          <p:cNvPicPr>
            <a:picLocks noChangeAspect="1" noChangeArrowheads="1"/>
          </p:cNvPicPr>
          <p:nvPr/>
        </p:nvPicPr>
        <p:blipFill>
          <a:blip r:embed="rId2">
            <a:extLst>
              <a:ext uri="{28A0092B-C50C-407E-A947-70E740481C1C}">
                <a14:useLocalDpi xmlns:a14="http://schemas.microsoft.com/office/drawing/2010/main" val="0"/>
              </a:ext>
            </a:extLst>
          </a:blip>
          <a:srcRect t="17654"/>
          <a:stretch>
            <a:fillRect/>
          </a:stretch>
        </p:blipFill>
        <p:spPr bwMode="auto">
          <a:xfrm>
            <a:off x="0" y="-7620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topbar-982X1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092700"/>
            <a:ext cx="9144000"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295400" y="6656388"/>
            <a:ext cx="6096000" cy="254000"/>
          </a:xfrm>
          <a:prstGeom prst="rect">
            <a:avLst/>
          </a:prstGeom>
          <a:noFill/>
        </p:spPr>
        <p:txBody>
          <a:bodyPr>
            <a:spAutoFit/>
          </a:bodyPr>
          <a:lstStyle/>
          <a:p>
            <a:pPr algn="ctr" eaLnBrk="1" fontAlgn="auto" hangingPunct="1">
              <a:spcBef>
                <a:spcPts val="0"/>
              </a:spcBef>
              <a:spcAft>
                <a:spcPts val="0"/>
              </a:spcAft>
              <a:defRPr/>
            </a:pPr>
            <a:r>
              <a:rPr lang="en-US" sz="1050" i="1" dirty="0">
                <a:solidFill>
                  <a:srgbClr val="493E80"/>
                </a:solidFill>
                <a:latin typeface="Arial Narrow" pitchFamily="34" charset="0"/>
                <a:cs typeface="Arial" pitchFamily="34" charset="0"/>
              </a:rPr>
              <a:t>Copyright ARMA International, LLC</a:t>
            </a:r>
            <a:r>
              <a:rPr lang="en-US" sz="1050" i="1" baseline="36000" dirty="0">
                <a:solidFill>
                  <a:srgbClr val="493E80"/>
                </a:solidFill>
                <a:latin typeface="Arial Narrow" pitchFamily="34" charset="0"/>
                <a:cs typeface="Arial" pitchFamily="34" charset="0"/>
              </a:rPr>
              <a:t>©</a:t>
            </a:r>
            <a:r>
              <a:rPr lang="en-US" sz="1050" baseline="36000" dirty="0">
                <a:solidFill>
                  <a:srgbClr val="493E80"/>
                </a:solidFill>
                <a:latin typeface="Arial Narrow" pitchFamily="34" charset="0"/>
                <a:cs typeface="Arial" pitchFamily="34" charset="0"/>
              </a:rPr>
              <a:t> </a:t>
            </a:r>
            <a:r>
              <a:rPr lang="en-US" sz="1050" i="1" dirty="0">
                <a:solidFill>
                  <a:srgbClr val="493E80"/>
                </a:solidFill>
                <a:latin typeface="Arial Narrow" pitchFamily="34" charset="0"/>
                <a:cs typeface="Arial" pitchFamily="34" charset="0"/>
              </a:rPr>
              <a:t>2013</a:t>
            </a:r>
            <a:r>
              <a:rPr lang="en-US" sz="1050" baseline="36000" dirty="0">
                <a:solidFill>
                  <a:srgbClr val="493E80"/>
                </a:solidFill>
                <a:latin typeface="Arial Narrow" pitchFamily="34" charset="0"/>
                <a:cs typeface="Arial" pitchFamily="34" charset="0"/>
              </a:rPr>
              <a:t> </a:t>
            </a:r>
          </a:p>
        </p:txBody>
      </p:sp>
      <p:sp>
        <p:nvSpPr>
          <p:cNvPr id="40968" name="Rectangle 8"/>
          <p:cNvSpPr>
            <a:spLocks noGrp="1" noChangeArrowheads="1"/>
          </p:cNvSpPr>
          <p:nvPr>
            <p:ph type="ctrTitle"/>
          </p:nvPr>
        </p:nvSpPr>
        <p:spPr>
          <a:xfrm>
            <a:off x="685800" y="1143000"/>
            <a:ext cx="7772400" cy="1066800"/>
          </a:xfrm>
          <a:prstGeom prst="rect">
            <a:avLst/>
          </a:prstGeom>
        </p:spPr>
        <p:txBody>
          <a:bodyPr/>
          <a:lstStyle>
            <a:lvl1pPr algn="ctr" rtl="0" eaLnBrk="1" fontAlgn="base" hangingPunct="1">
              <a:spcBef>
                <a:spcPct val="0"/>
              </a:spcBef>
              <a:spcAft>
                <a:spcPct val="0"/>
              </a:spcAft>
              <a:defRPr lang="en-US" sz="4400" b="1" smtClean="0">
                <a:solidFill>
                  <a:srgbClr val="002060"/>
                </a:solidFill>
                <a:effectLst>
                  <a:outerShdw blurRad="50800" dist="38100" dir="2700000" algn="tl" rotWithShape="0">
                    <a:prstClr val="black">
                      <a:alpha val="40000"/>
                    </a:prstClr>
                  </a:outerShdw>
                </a:effectLst>
                <a:latin typeface="Calibri" pitchFamily="34" charset="0"/>
                <a:ea typeface="+mj-ea"/>
                <a:cs typeface="Calibri" pitchFamily="34" charset="0"/>
              </a:defRPr>
            </a:lvl1pPr>
          </a:lstStyle>
          <a:p>
            <a:r>
              <a:rPr lang="en-US"/>
              <a:t>Click to edit Master title style</a:t>
            </a:r>
          </a:p>
        </p:txBody>
      </p:sp>
      <p:sp>
        <p:nvSpPr>
          <p:cNvPr id="40969" name="Rectangle 9"/>
          <p:cNvSpPr>
            <a:spLocks noGrp="1" noChangeArrowheads="1"/>
          </p:cNvSpPr>
          <p:nvPr>
            <p:ph type="subTitle" idx="1"/>
          </p:nvPr>
        </p:nvSpPr>
        <p:spPr>
          <a:xfrm>
            <a:off x="1371600" y="2514600"/>
            <a:ext cx="6400800" cy="914400"/>
          </a:xfrm>
        </p:spPr>
        <p:txBody>
          <a:bodyPr/>
          <a:lstStyle>
            <a:lvl1pPr marL="0" indent="0" algn="ctr">
              <a:buFontTx/>
              <a:buNone/>
              <a:defRPr sz="2400" smtClean="0"/>
            </a:lvl1pPr>
          </a:lstStyle>
          <a:p>
            <a:r>
              <a:rPr lang="en-US"/>
              <a:t>Click to edit Master subtitle style</a:t>
            </a:r>
            <a:endParaRPr lang="en-US" dirty="0"/>
          </a:p>
        </p:txBody>
      </p:sp>
    </p:spTree>
    <p:extLst>
      <p:ext uri="{BB962C8B-B14F-4D97-AF65-F5344CB8AC3E}">
        <p14:creationId xmlns:p14="http://schemas.microsoft.com/office/powerpoint/2010/main" val="305395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3BFAEBBB-24C6-450C-9953-1A8E1F4F8C17}" type="datetimeFigureOut">
              <a:rPr lang="en-US"/>
              <a:pPr>
                <a:defRPr/>
              </a:pPr>
              <a:t>4/17/2017</a:t>
            </a:fld>
            <a:endParaRPr lang="en-US"/>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Tree>
    <p:extLst>
      <p:ext uri="{BB962C8B-B14F-4D97-AF65-F5344CB8AC3E}">
        <p14:creationId xmlns:p14="http://schemas.microsoft.com/office/powerpoint/2010/main" val="1449336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ftr" sz="quarter" idx="10"/>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2"/>
          <p:cNvSpPr>
            <a:spLocks noGrp="1" noChangeArrowheads="1"/>
          </p:cNvSpPr>
          <p:nvPr>
            <p:ph type="sldNum" sz="quarter" idx="11"/>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9129C89-B26E-4DB7-92B4-29E921BA4E05}" type="slidenum">
              <a:rPr lang="en-US"/>
              <a:pPr>
                <a:defRPr/>
              </a:pPr>
              <a:t>‹#›</a:t>
            </a:fld>
            <a:endParaRPr lang="en-US"/>
          </a:p>
        </p:txBody>
      </p:sp>
    </p:spTree>
    <p:extLst>
      <p:ext uri="{BB962C8B-B14F-4D97-AF65-F5344CB8AC3E}">
        <p14:creationId xmlns:p14="http://schemas.microsoft.com/office/powerpoint/2010/main" val="976669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1066800"/>
          </a:xfrm>
          <a:prstGeom prst="rect">
            <a:avLst/>
          </a:prstGeom>
        </p:spPr>
        <p:txBody>
          <a:bodyPr/>
          <a:lstStyle>
            <a:lvl1pPr>
              <a:defRPr sz="4400" b="1">
                <a:solidFill>
                  <a:srgbClr val="002060"/>
                </a:solidFill>
                <a:effectLst>
                  <a:outerShdw blurRad="50800" dist="38100" dir="2700000" algn="tl" rotWithShape="0">
                    <a:prstClr val="black">
                      <a:alpha val="40000"/>
                    </a:prstClr>
                  </a:outerShdw>
                </a:effectLst>
                <a:latin typeface="Calibri" pitchFamily="34" charset="0"/>
                <a:cs typeface="Calibri"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457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D5CC7131-B11B-421E-9A9F-DB59BF13D526}" type="datetimeFigureOut">
              <a:rPr lang="en-US"/>
              <a:pPr>
                <a:defRPr/>
              </a:pPr>
              <a:t>4/17/2017</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4DEFBE4-8558-4028-A2A3-6408EDC592C3}" type="slidenum">
              <a:rPr lang="en-US"/>
              <a:pPr>
                <a:defRPr/>
              </a:pPr>
              <a:t>‹#›</a:t>
            </a:fld>
            <a:endParaRPr lang="en-US"/>
          </a:p>
        </p:txBody>
      </p:sp>
    </p:spTree>
    <p:extLst>
      <p:ext uri="{BB962C8B-B14F-4D97-AF65-F5344CB8AC3E}">
        <p14:creationId xmlns:p14="http://schemas.microsoft.com/office/powerpoint/2010/main" val="2984722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0F9B39A4-AACC-4912-AC8B-8E145B6EA769}" type="datetimeFigureOut">
              <a:rPr lang="en-US"/>
              <a:pPr>
                <a:defRPr/>
              </a:pPr>
              <a:t>4/17/2017</a:t>
            </a:fld>
            <a:endParaRPr lang="en-US"/>
          </a:p>
        </p:txBody>
      </p:sp>
      <p:sp>
        <p:nvSpPr>
          <p:cNvPr id="8"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D4925DF-3A5E-440E-AB0A-9A4B9F80F2BE}" type="slidenum">
              <a:rPr lang="en-US"/>
              <a:pPr>
                <a:defRPr/>
              </a:pPr>
              <a:t>‹#›</a:t>
            </a:fld>
            <a:endParaRPr lang="en-US"/>
          </a:p>
        </p:txBody>
      </p:sp>
    </p:spTree>
    <p:extLst>
      <p:ext uri="{BB962C8B-B14F-4D97-AF65-F5344CB8AC3E}">
        <p14:creationId xmlns:p14="http://schemas.microsoft.com/office/powerpoint/2010/main" val="1591846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86703CC2-DCAC-436C-B483-91C17EC11A2D}" type="datetimeFigureOut">
              <a:rPr lang="en-US"/>
              <a:pPr>
                <a:defRPr/>
              </a:pPr>
              <a:t>4/17/2017</a:t>
            </a:fld>
            <a:endParaRPr lang="en-US"/>
          </a:p>
        </p:txBody>
      </p:sp>
      <p:sp>
        <p:nvSpPr>
          <p:cNvPr id="4"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DB7F21B-587E-4731-A6AB-71B10A877AD3}" type="slidenum">
              <a:rPr lang="en-US"/>
              <a:pPr>
                <a:defRPr/>
              </a:pPr>
              <a:t>‹#›</a:t>
            </a:fld>
            <a:endParaRPr lang="en-US"/>
          </a:p>
        </p:txBody>
      </p:sp>
    </p:spTree>
    <p:extLst>
      <p:ext uri="{BB962C8B-B14F-4D97-AF65-F5344CB8AC3E}">
        <p14:creationId xmlns:p14="http://schemas.microsoft.com/office/powerpoint/2010/main" val="2840798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BAB71CFF-45EB-468A-B659-612D93C261D7}" type="datetimeFigureOut">
              <a:rPr lang="en-US"/>
              <a:pPr>
                <a:defRPr/>
              </a:pPr>
              <a:t>4/17/2017</a:t>
            </a:fld>
            <a:endParaRPr lang="en-US"/>
          </a:p>
        </p:txBody>
      </p:sp>
      <p:sp>
        <p:nvSpPr>
          <p:cNvPr id="3"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B20B2D9-E324-4943-AA84-371CD2A6DAFB}" type="slidenum">
              <a:rPr lang="en-US"/>
              <a:pPr>
                <a:defRPr/>
              </a:pPr>
              <a:t>‹#›</a:t>
            </a:fld>
            <a:endParaRPr lang="en-US"/>
          </a:p>
        </p:txBody>
      </p:sp>
    </p:spTree>
    <p:extLst>
      <p:ext uri="{BB962C8B-B14F-4D97-AF65-F5344CB8AC3E}">
        <p14:creationId xmlns:p14="http://schemas.microsoft.com/office/powerpoint/2010/main" val="884516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137C6277-707F-4AC1-86B5-9A78C32147D8}" type="datetimeFigureOut">
              <a:rPr lang="en-US"/>
              <a:pPr>
                <a:defRPr/>
              </a:pPr>
              <a:t>4/17/2017</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C487ED6-1168-4AD3-882E-BBB09BE8A321}" type="slidenum">
              <a:rPr lang="en-US"/>
              <a:pPr>
                <a:defRPr/>
              </a:pPr>
              <a:t>‹#›</a:t>
            </a:fld>
            <a:endParaRPr lang="en-US"/>
          </a:p>
        </p:txBody>
      </p:sp>
    </p:spTree>
    <p:extLst>
      <p:ext uri="{BB962C8B-B14F-4D97-AF65-F5344CB8AC3E}">
        <p14:creationId xmlns:p14="http://schemas.microsoft.com/office/powerpoint/2010/main" val="881557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09FF105E-8F95-45F8-A174-73C6CAC0C230}" type="datetimeFigureOut">
              <a:rPr lang="en-US"/>
              <a:pPr>
                <a:defRPr/>
              </a:pPr>
              <a:t>4/17/2017</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92A58E62-63B2-4728-9C26-ECDE370B069A}" type="slidenum">
              <a:rPr lang="en-US"/>
              <a:pPr>
                <a:defRPr/>
              </a:pPr>
              <a:t>‹#›</a:t>
            </a:fld>
            <a:endParaRPr lang="en-US"/>
          </a:p>
        </p:txBody>
      </p:sp>
    </p:spTree>
    <p:extLst>
      <p:ext uri="{BB962C8B-B14F-4D97-AF65-F5344CB8AC3E}">
        <p14:creationId xmlns:p14="http://schemas.microsoft.com/office/powerpoint/2010/main" val="385852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49B7FB4B-FB29-4E7E-A61F-E093A0020AC2}" type="datetimeFigureOut">
              <a:rPr lang="en-US"/>
              <a:pPr>
                <a:defRPr/>
              </a:pPr>
              <a:t>4/17/2017</a:t>
            </a:fld>
            <a:endParaRPr lang="en-US"/>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F6C460D-7656-47A4-B43D-5E2FD003C77E}" type="slidenum">
              <a:rPr lang="en-US"/>
              <a:pPr>
                <a:defRPr/>
              </a:pPr>
              <a:t>‹#›</a:t>
            </a:fld>
            <a:endParaRPr lang="en-US"/>
          </a:p>
        </p:txBody>
      </p:sp>
    </p:spTree>
    <p:extLst>
      <p:ext uri="{BB962C8B-B14F-4D97-AF65-F5344CB8AC3E}">
        <p14:creationId xmlns:p14="http://schemas.microsoft.com/office/powerpoint/2010/main" val="2450074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5867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B8AE9694-97F4-451C-B451-AC0A2A526E63}" type="datetimeFigureOut">
              <a:rPr lang="en-US"/>
              <a:pPr>
                <a:defRPr/>
              </a:pPr>
              <a:t>4/17/2017</a:t>
            </a:fld>
            <a:endParaRPr lang="en-US"/>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00DC5837-F723-4921-804C-D195D0EAE85F}" type="slidenum">
              <a:rPr lang="en-US"/>
              <a:pPr>
                <a:defRPr/>
              </a:pPr>
              <a:t>‹#›</a:t>
            </a:fld>
            <a:endParaRPr lang="en-US"/>
          </a:p>
        </p:txBody>
      </p:sp>
    </p:spTree>
    <p:extLst>
      <p:ext uri="{BB962C8B-B14F-4D97-AF65-F5344CB8AC3E}">
        <p14:creationId xmlns:p14="http://schemas.microsoft.com/office/powerpoint/2010/main" val="1549364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219200"/>
            <a:ext cx="8229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657600"/>
            <a:ext cx="8229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33132910-1913-4593-88AE-74DC11318FEC}" type="datetimeFigureOut">
              <a:rPr lang="en-US"/>
              <a:pPr>
                <a:defRPr/>
              </a:pPr>
              <a:t>4/17/2017</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E36AC13A-4A03-45CF-B91F-51C590B666EF}" type="slidenum">
              <a:rPr lang="en-US"/>
              <a:pPr>
                <a:defRPr/>
              </a:pPr>
              <a:t>‹#›</a:t>
            </a:fld>
            <a:endParaRPr lang="en-US"/>
          </a:p>
        </p:txBody>
      </p:sp>
    </p:spTree>
    <p:extLst>
      <p:ext uri="{BB962C8B-B14F-4D97-AF65-F5344CB8AC3E}">
        <p14:creationId xmlns:p14="http://schemas.microsoft.com/office/powerpoint/2010/main" val="2564847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219200"/>
            <a:ext cx="40386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219200"/>
            <a:ext cx="4038600" cy="4724400"/>
          </a:xfrm>
        </p:spPr>
        <p:txBody>
          <a:bodyPr/>
          <a:lstStyle/>
          <a:p>
            <a:pPr lvl="0"/>
            <a:r>
              <a:rPr lang="en-US" noProof="0"/>
              <a:t>Click icon to add clip art</a:t>
            </a:r>
          </a:p>
        </p:txBody>
      </p:sp>
      <p:sp>
        <p:nvSpPr>
          <p:cNvPr id="5"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CFBB0990-97CA-4585-B910-AB9F003F1E7A}" type="datetimeFigureOut">
              <a:rPr lang="en-US"/>
              <a:pPr>
                <a:defRPr/>
              </a:pPr>
              <a:t>4/17/2017</a:t>
            </a:fld>
            <a:endParaRPr lang="en-US"/>
          </a:p>
        </p:txBody>
      </p:sp>
      <p:sp>
        <p:nvSpPr>
          <p:cNvPr id="6"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AF345779-44B1-426D-B5AD-EDEEA23BB020}" type="slidenum">
              <a:rPr lang="en-US"/>
              <a:pPr>
                <a:defRPr/>
              </a:pPr>
              <a:t>‹#›</a:t>
            </a:fld>
            <a:endParaRPr lang="en-US"/>
          </a:p>
        </p:txBody>
      </p:sp>
    </p:spTree>
    <p:extLst>
      <p:ext uri="{BB962C8B-B14F-4D97-AF65-F5344CB8AC3E}">
        <p14:creationId xmlns:p14="http://schemas.microsoft.com/office/powerpoint/2010/main" val="1138964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BB40E8C4-958F-4724-9771-EFB08F897B8B}" type="datetimeFigureOut">
              <a:rPr lang="en-US"/>
              <a:pPr>
                <a:defRPr/>
              </a:pPr>
              <a:t>4/17/2017</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09D4A1F-1B79-4ECE-AF0A-23AB3CA004EE}" type="slidenum">
              <a:rPr lang="en-US"/>
              <a:pPr>
                <a:defRPr/>
              </a:pPr>
              <a:t>‹#›</a:t>
            </a:fld>
            <a:endParaRPr lang="en-US"/>
          </a:p>
        </p:txBody>
      </p:sp>
    </p:spTree>
    <p:extLst>
      <p:ext uri="{BB962C8B-B14F-4D97-AF65-F5344CB8AC3E}">
        <p14:creationId xmlns:p14="http://schemas.microsoft.com/office/powerpoint/2010/main" val="4025730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15DE63D7-7777-43EA-BB6F-31FB24F2BBAB}" type="datetimeFigureOut">
              <a:rPr lang="en-US"/>
              <a:pPr>
                <a:defRPr/>
              </a:pPr>
              <a:t>4/17/2017</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B9B29BB6-22B6-4DEF-B77A-88EFAA2A0FC1}" type="slidenum">
              <a:rPr lang="en-US"/>
              <a:pPr>
                <a:defRPr/>
              </a:pPr>
              <a:t>‹#›</a:t>
            </a:fld>
            <a:endParaRPr lang="en-US"/>
          </a:p>
        </p:txBody>
      </p:sp>
    </p:spTree>
    <p:extLst>
      <p:ext uri="{BB962C8B-B14F-4D97-AF65-F5344CB8AC3E}">
        <p14:creationId xmlns:p14="http://schemas.microsoft.com/office/powerpoint/2010/main" val="1152784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433C8DF2-A3C3-4563-AFCA-D4ED58ED7537}" type="datetimeFigureOut">
              <a:rPr lang="en-US"/>
              <a:pPr>
                <a:defRPr/>
              </a:pPr>
              <a:t>4/17/2017</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E897AD5-6992-43BE-80C5-CB5C2FBBE02C}" type="slidenum">
              <a:rPr lang="en-US"/>
              <a:pPr>
                <a:defRPr/>
              </a:pPr>
              <a:t>‹#›</a:t>
            </a:fld>
            <a:endParaRPr lang="en-US"/>
          </a:p>
        </p:txBody>
      </p:sp>
    </p:spTree>
    <p:extLst>
      <p:ext uri="{BB962C8B-B14F-4D97-AF65-F5344CB8AC3E}">
        <p14:creationId xmlns:p14="http://schemas.microsoft.com/office/powerpoint/2010/main" val="2447225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6F154538-834A-4042-AE86-C309276BEA3F}" type="datetimeFigureOut">
              <a:rPr lang="en-US"/>
              <a:pPr>
                <a:defRPr/>
              </a:pPr>
              <a:t>4/17/2017</a:t>
            </a:fld>
            <a:endParaRPr lang="en-US" dirty="0"/>
          </a:p>
        </p:txBody>
      </p:sp>
      <p:sp>
        <p:nvSpPr>
          <p:cNvPr id="5" name="Rectangle 11"/>
          <p:cNvSpPr>
            <a:spLocks noGrp="1" noChangeArrowheads="1"/>
          </p:cNvSpPr>
          <p:nvPr>
            <p:ph type="ftr" sz="quarter" idx="11"/>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Rectangle 12"/>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E804F29-1CCE-4AF9-8CF3-EF5C5FBAAC4B}" type="slidenum">
              <a:rPr lang="en-US"/>
              <a:pPr>
                <a:defRPr/>
              </a:pPr>
              <a:t>‹#›</a:t>
            </a:fld>
            <a:endParaRPr lang="en-US"/>
          </a:p>
        </p:txBody>
      </p:sp>
    </p:spTree>
    <p:extLst>
      <p:ext uri="{BB962C8B-B14F-4D97-AF65-F5344CB8AC3E}">
        <p14:creationId xmlns:p14="http://schemas.microsoft.com/office/powerpoint/2010/main" val="18692374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464234" y="381001"/>
            <a:ext cx="8229600" cy="2209800"/>
          </a:xfrm>
        </p:spPr>
        <p:txBody>
          <a:bodyPr lIns="45720" rIns="228600"/>
          <a:lstStyle>
            <a:lvl1pPr marL="0" algn="r">
              <a:defRPr sz="4800"/>
            </a:lvl1pPr>
            <a:extLst/>
          </a:lstStyle>
          <a:p>
            <a:r>
              <a:rPr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5" name="Date Placeholder 9"/>
          <p:cNvSpPr>
            <a:spLocks noGrp="1"/>
          </p:cNvSpPr>
          <p:nvPr>
            <p:ph type="dt" sz="half" idx="10"/>
          </p:nvPr>
        </p:nvSpPr>
        <p:spPr>
          <a:xfrm>
            <a:off x="5562600" y="6508750"/>
            <a:ext cx="3001963" cy="274638"/>
          </a:xfrm>
          <a:prstGeom prst="rect">
            <a:avLst/>
          </a:prstGeom>
        </p:spPr>
        <p:txBody>
          <a:bodyPr vert="horz" rtlCol="0"/>
          <a:lstStyle>
            <a:lvl1pPr eaLnBrk="1" hangingPunct="1">
              <a:defRPr/>
            </a:lvl1pPr>
          </a:lstStyle>
          <a:p>
            <a:pPr>
              <a:defRPr/>
            </a:pPr>
            <a:fld id="{6D8845A0-35F0-40CE-AEB7-5FB02CBB4AF3}" type="datetimeFigureOut">
              <a:rPr lang="en-US"/>
              <a:pPr>
                <a:defRPr/>
              </a:pPr>
              <a:t>4/17/2017</a:t>
            </a:fld>
            <a:endParaRPr lang="en-US"/>
          </a:p>
        </p:txBody>
      </p:sp>
      <p:sp>
        <p:nvSpPr>
          <p:cNvPr id="6" name="Slide Number Placeholder 10"/>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A6DB4D3C-12DC-4EEF-A2F3-584DB5792716}" type="slidenum">
              <a:rPr lang="en-US"/>
              <a:pPr>
                <a:defRPr/>
              </a:pPr>
              <a:t>‹#›</a:t>
            </a:fld>
            <a:endParaRPr lang="en-US" dirty="0"/>
          </a:p>
        </p:txBody>
      </p:sp>
      <p:sp>
        <p:nvSpPr>
          <p:cNvPr id="7" name="Footer Placeholder 11"/>
          <p:cNvSpPr>
            <a:spLocks noGrp="1"/>
          </p:cNvSpPr>
          <p:nvPr>
            <p:ph type="ftr" sz="quarter" idx="12"/>
          </p:nvPr>
        </p:nvSpPr>
        <p:spPr>
          <a:xfrm>
            <a:off x="1600200" y="6508750"/>
            <a:ext cx="3906838" cy="274638"/>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2424483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4595813" y="4419600"/>
            <a:ext cx="3994150" cy="274638"/>
          </a:xfrm>
          <a:prstGeom prst="rect">
            <a:avLst/>
          </a:prstGeom>
        </p:spPr>
        <p:txBody>
          <a:bodyPr/>
          <a:lstStyle>
            <a:lvl1pPr>
              <a:defRPr/>
            </a:lvl1pPr>
          </a:lstStyle>
          <a:p>
            <a:pPr>
              <a:defRPr/>
            </a:pPr>
            <a:fld id="{707C5A93-5F31-4ED7-8A5B-7C7AA50EB9BF}" type="datetimeFigureOut">
              <a:rPr lang="en-US"/>
              <a:pPr>
                <a:defRPr/>
              </a:pPr>
              <a:t>4/17/2017</a:t>
            </a:fld>
            <a:endParaRPr lang="en-US"/>
          </a:p>
        </p:txBody>
      </p:sp>
      <p:sp>
        <p:nvSpPr>
          <p:cNvPr id="6" name="Footer Placeholder 4"/>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AC17E68-F7ED-4025-9F46-7EC60BA0959F}" type="slidenum">
              <a:rPr lang="en-US"/>
              <a:pPr>
                <a:defRPr/>
              </a:pPr>
              <a:t>‹#›</a:t>
            </a:fld>
            <a:endParaRPr lang="en-US" dirty="0"/>
          </a:p>
        </p:txBody>
      </p:sp>
    </p:spTree>
    <p:extLst>
      <p:ext uri="{BB962C8B-B14F-4D97-AF65-F5344CB8AC3E}">
        <p14:creationId xmlns:p14="http://schemas.microsoft.com/office/powerpoint/2010/main" val="3454847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1000125" y="3267075"/>
            <a:ext cx="74072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5" name="Date Placeholder 7"/>
          <p:cNvSpPr>
            <a:spLocks noGrp="1"/>
          </p:cNvSpPr>
          <p:nvPr>
            <p:ph type="dt" sz="half" idx="10"/>
          </p:nvPr>
        </p:nvSpPr>
        <p:spPr>
          <a:xfrm>
            <a:off x="5562600" y="6513513"/>
            <a:ext cx="3001963" cy="274637"/>
          </a:xfrm>
          <a:prstGeom prst="rect">
            <a:avLst/>
          </a:prstGeom>
        </p:spPr>
        <p:txBody>
          <a:bodyPr vert="horz" rtlCol="0"/>
          <a:lstStyle>
            <a:lvl1pPr eaLnBrk="1" hangingPunct="1">
              <a:defRPr/>
            </a:lvl1pPr>
          </a:lstStyle>
          <a:p>
            <a:pPr>
              <a:defRPr/>
            </a:pPr>
            <a:fld id="{B9FFAEC8-CD26-4657-9E31-75BE8A35B875}" type="datetimeFigureOut">
              <a:rPr lang="en-US"/>
              <a:pPr>
                <a:defRPr/>
              </a:pPr>
              <a:t>4/17/2017</a:t>
            </a:fld>
            <a:endParaRPr lang="en-US"/>
          </a:p>
        </p:txBody>
      </p:sp>
      <p:sp>
        <p:nvSpPr>
          <p:cNvPr id="6" name="Slide Number Placeholder 8"/>
          <p:cNvSpPr>
            <a:spLocks noGrp="1"/>
          </p:cNvSpPr>
          <p:nvPr>
            <p:ph type="sldNum" sz="quarter" idx="11"/>
          </p:nvPr>
        </p:nvSpPr>
        <p:spPr>
          <a:xfrm>
            <a:off x="8639175" y="6513513"/>
            <a:ext cx="463550" cy="274637"/>
          </a:xfrm>
        </p:spPr>
        <p:txBody>
          <a:bodyPr vert="horz" rtlCol="0"/>
          <a:lstStyle>
            <a:lvl1pPr>
              <a:defRPr>
                <a:solidFill>
                  <a:schemeClr val="tx2">
                    <a:shade val="90000"/>
                  </a:schemeClr>
                </a:solidFill>
              </a:defRPr>
            </a:lvl1pPr>
            <a:extLst/>
          </a:lstStyle>
          <a:p>
            <a:pPr>
              <a:defRPr/>
            </a:pPr>
            <a:fld id="{B58BD612-042B-4453-8079-1B6A42B5FA80}" type="slidenum">
              <a:rPr lang="en-US"/>
              <a:pPr>
                <a:defRPr/>
              </a:pPr>
              <a:t>‹#›</a:t>
            </a:fld>
            <a:endParaRPr lang="en-US"/>
          </a:p>
        </p:txBody>
      </p:sp>
      <p:sp>
        <p:nvSpPr>
          <p:cNvPr id="7" name="Footer Placeholder 9"/>
          <p:cNvSpPr>
            <a:spLocks noGrp="1"/>
          </p:cNvSpPr>
          <p:nvPr>
            <p:ph type="ftr" sz="quarter" idx="12"/>
          </p:nvPr>
        </p:nvSpPr>
        <p:spPr>
          <a:xfrm>
            <a:off x="1600200" y="6513513"/>
            <a:ext cx="3906838" cy="274637"/>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325315771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4595813" y="4419600"/>
            <a:ext cx="3994150" cy="274638"/>
          </a:xfrm>
          <a:prstGeom prst="rect">
            <a:avLst/>
          </a:prstGeom>
        </p:spPr>
        <p:txBody>
          <a:bodyPr/>
          <a:lstStyle>
            <a:lvl1pPr>
              <a:defRPr/>
            </a:lvl1pPr>
          </a:lstStyle>
          <a:p>
            <a:pPr>
              <a:defRPr/>
            </a:pPr>
            <a:fld id="{2F4DAAC3-7CCC-43DD-9E73-E8614626FC7E}" type="datetimeFigureOut">
              <a:rPr lang="en-US"/>
              <a:pPr>
                <a:defRPr/>
              </a:pPr>
              <a:t>4/17/2017</a:t>
            </a:fld>
            <a:endParaRPr lang="en-US"/>
          </a:p>
        </p:txBody>
      </p:sp>
      <p:sp>
        <p:nvSpPr>
          <p:cNvPr id="7" name="Footer Placeholder 5"/>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8" name="Slide Number Placeholder 6"/>
          <p:cNvSpPr>
            <a:spLocks noGrp="1"/>
          </p:cNvSpPr>
          <p:nvPr>
            <p:ph type="sldNum" sz="quarter" idx="12"/>
          </p:nvPr>
        </p:nvSpPr>
        <p:spPr>
          <a:xfrm>
            <a:off x="8640763" y="6515100"/>
            <a:ext cx="465137" cy="273050"/>
          </a:xfrm>
        </p:spPr>
        <p:txBody>
          <a:bodyPr/>
          <a:lstStyle>
            <a:lvl1pPr>
              <a:defRPr/>
            </a:lvl1pPr>
          </a:lstStyle>
          <a:p>
            <a:pPr>
              <a:defRPr/>
            </a:pPr>
            <a:fld id="{0A8017B8-1DEB-4825-8BAD-9DC4547FC48D}" type="slidenum">
              <a:rPr lang="en-US"/>
              <a:pPr>
                <a:defRPr/>
              </a:pPr>
              <a:t>‹#›</a:t>
            </a:fld>
            <a:endParaRPr lang="en-US"/>
          </a:p>
        </p:txBody>
      </p:sp>
    </p:spTree>
    <p:extLst>
      <p:ext uri="{BB962C8B-B14F-4D97-AF65-F5344CB8AC3E}">
        <p14:creationId xmlns:p14="http://schemas.microsoft.com/office/powerpoint/2010/main" val="3109411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617538" y="2165350"/>
            <a:ext cx="374808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a:p>
        </p:txBody>
      </p:sp>
      <p:sp>
        <p:nvSpPr>
          <p:cNvPr id="8" name="Rectangle 7"/>
          <p:cNvSpPr/>
          <p:nvPr/>
        </p:nvSpPr>
        <p:spPr>
          <a:xfrm>
            <a:off x="4800600" y="2165350"/>
            <a:ext cx="37496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hangingPunct="1">
              <a:defRPr/>
            </a:pPr>
            <a:endParaRPr lang="en-US"/>
          </a:p>
        </p:txBody>
      </p:sp>
      <p:sp>
        <p:nvSpPr>
          <p:cNvPr id="2" name="Title 1"/>
          <p:cNvSpPr>
            <a:spLocks noGrp="1"/>
          </p:cNvSpPr>
          <p:nvPr>
            <p:ph type="title"/>
          </p:nvPr>
        </p:nvSpPr>
        <p:spPr>
          <a:xfrm>
            <a:off x="457200" y="251948"/>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62455" y="2375338"/>
            <a:ext cx="4040188"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a:spLocks noGrp="1"/>
          </p:cNvSpPr>
          <p:nvPr>
            <p:ph type="dt" sz="half" idx="10"/>
          </p:nvPr>
        </p:nvSpPr>
        <p:spPr>
          <a:xfrm>
            <a:off x="4595813" y="4419600"/>
            <a:ext cx="3994150" cy="274638"/>
          </a:xfrm>
          <a:prstGeom prst="rect">
            <a:avLst/>
          </a:prstGeom>
        </p:spPr>
        <p:txBody>
          <a:bodyPr/>
          <a:lstStyle>
            <a:lvl1pPr>
              <a:defRPr/>
            </a:lvl1pPr>
          </a:lstStyle>
          <a:p>
            <a:pPr>
              <a:defRPr/>
            </a:pPr>
            <a:fld id="{04DCE900-D324-4518-815D-341867E077FB}" type="datetimeFigureOut">
              <a:rPr lang="en-US"/>
              <a:pPr>
                <a:defRPr/>
              </a:pPr>
              <a:t>4/17/2017</a:t>
            </a:fld>
            <a:endParaRPr lang="en-US"/>
          </a:p>
        </p:txBody>
      </p:sp>
      <p:sp>
        <p:nvSpPr>
          <p:cNvPr id="10" name="Footer Placeholder 7"/>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11" name="Slide Number Placeholder 8"/>
          <p:cNvSpPr>
            <a:spLocks noGrp="1"/>
          </p:cNvSpPr>
          <p:nvPr>
            <p:ph type="sldNum" sz="quarter" idx="12"/>
          </p:nvPr>
        </p:nvSpPr>
        <p:spPr>
          <a:xfrm>
            <a:off x="8640763" y="6515100"/>
            <a:ext cx="465137" cy="273050"/>
          </a:xfrm>
        </p:spPr>
        <p:txBody>
          <a:bodyPr/>
          <a:lstStyle>
            <a:lvl1pPr>
              <a:defRPr/>
            </a:lvl1pPr>
          </a:lstStyle>
          <a:p>
            <a:pPr>
              <a:defRPr/>
            </a:pPr>
            <a:fld id="{A80E9D03-C23A-4F41-ACFC-51C32940FC43}" type="slidenum">
              <a:rPr lang="en-US"/>
              <a:pPr>
                <a:defRPr/>
              </a:pPr>
              <a:t>‹#›</a:t>
            </a:fld>
            <a:endParaRPr lang="en-US"/>
          </a:p>
        </p:txBody>
      </p:sp>
    </p:spTree>
    <p:extLst>
      <p:ext uri="{BB962C8B-B14F-4D97-AF65-F5344CB8AC3E}">
        <p14:creationId xmlns:p14="http://schemas.microsoft.com/office/powerpoint/2010/main" val="4156294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57200" y="253218"/>
            <a:ext cx="8229600" cy="1143000"/>
          </a:xfrm>
        </p:spPr>
        <p:txBody>
          <a:bodyPr/>
          <a:lstStyle/>
          <a:p>
            <a:r>
              <a:rPr lang="en-US"/>
              <a:t>Click to edit Master title style</a:t>
            </a:r>
          </a:p>
        </p:txBody>
      </p:sp>
      <p:sp>
        <p:nvSpPr>
          <p:cNvPr id="4" name="Date Placeholder 2"/>
          <p:cNvSpPr>
            <a:spLocks noGrp="1"/>
          </p:cNvSpPr>
          <p:nvPr>
            <p:ph type="dt" sz="half" idx="10"/>
          </p:nvPr>
        </p:nvSpPr>
        <p:spPr>
          <a:xfrm>
            <a:off x="4595813" y="4419600"/>
            <a:ext cx="3994150" cy="274638"/>
          </a:xfrm>
          <a:prstGeom prst="rect">
            <a:avLst/>
          </a:prstGeom>
        </p:spPr>
        <p:txBody>
          <a:bodyPr/>
          <a:lstStyle>
            <a:lvl1pPr>
              <a:defRPr/>
            </a:lvl1pPr>
          </a:lstStyle>
          <a:p>
            <a:pPr>
              <a:defRPr/>
            </a:pPr>
            <a:fld id="{573EF164-98C9-4854-A07E-BCC6A2C25130}" type="datetimeFigureOut">
              <a:rPr lang="en-US"/>
              <a:pPr>
                <a:defRPr/>
              </a:pPr>
              <a:t>4/17/2017</a:t>
            </a:fld>
            <a:endParaRPr lang="en-US"/>
          </a:p>
        </p:txBody>
      </p:sp>
      <p:sp>
        <p:nvSpPr>
          <p:cNvPr id="5" name="Footer Placeholder 3"/>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EB1714ED-D951-4C6D-ACD4-47BD0E13D829}" type="slidenum">
              <a:rPr lang="en-US"/>
              <a:pPr>
                <a:defRPr/>
              </a:pPr>
              <a:t>‹#›</a:t>
            </a:fld>
            <a:endParaRPr lang="en-US"/>
          </a:p>
        </p:txBody>
      </p:sp>
    </p:spTree>
    <p:extLst>
      <p:ext uri="{BB962C8B-B14F-4D97-AF65-F5344CB8AC3E}">
        <p14:creationId xmlns:p14="http://schemas.microsoft.com/office/powerpoint/2010/main" val="24065039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95813" y="4419600"/>
            <a:ext cx="3994150" cy="274638"/>
          </a:xfrm>
          <a:prstGeom prst="rect">
            <a:avLst/>
          </a:prstGeom>
        </p:spPr>
        <p:txBody>
          <a:bodyPr/>
          <a:lstStyle>
            <a:lvl1pPr>
              <a:defRPr/>
            </a:lvl1pPr>
          </a:lstStyle>
          <a:p>
            <a:pPr>
              <a:defRPr/>
            </a:pPr>
            <a:fld id="{AE39D74C-7BE0-41F8-BDC6-1EBE52AC416B}" type="datetimeFigureOut">
              <a:rPr lang="en-US"/>
              <a:pPr>
                <a:defRPr/>
              </a:pPr>
              <a:t>4/17/2017</a:t>
            </a:fld>
            <a:endParaRPr lang="en-US"/>
          </a:p>
        </p:txBody>
      </p:sp>
      <p:sp>
        <p:nvSpPr>
          <p:cNvPr id="3" name="Footer Placeholder 2"/>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B238F546-DFB4-4F04-AF1B-9BDF4367B019}" type="slidenum">
              <a:rPr lang="en-US"/>
              <a:pPr>
                <a:defRPr/>
              </a:pPr>
              <a:t>‹#›</a:t>
            </a:fld>
            <a:endParaRPr lang="en-US"/>
          </a:p>
        </p:txBody>
      </p:sp>
    </p:spTree>
    <p:extLst>
      <p:ext uri="{BB962C8B-B14F-4D97-AF65-F5344CB8AC3E}">
        <p14:creationId xmlns:p14="http://schemas.microsoft.com/office/powerpoint/2010/main" val="17012648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5057775" y="1057275"/>
            <a:ext cx="3748088"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963136" y="304800"/>
            <a:ext cx="3931920" cy="762000"/>
          </a:xfrm>
        </p:spPr>
        <p:txBody>
          <a:bodyPr/>
          <a:lstStyle>
            <a:lvl1pPr marL="0" algn="r">
              <a:buNone/>
              <a:defRPr sz="2000" b="1"/>
            </a:lvl1pPr>
            <a:extLst/>
          </a:lstStyle>
          <a:p>
            <a:r>
              <a:rPr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8"/>
          <p:cNvSpPr>
            <a:spLocks noGrp="1"/>
          </p:cNvSpPr>
          <p:nvPr>
            <p:ph type="dt" sz="half" idx="10"/>
          </p:nvPr>
        </p:nvSpPr>
        <p:spPr>
          <a:xfrm>
            <a:off x="5562600" y="6513513"/>
            <a:ext cx="3001963" cy="274637"/>
          </a:xfrm>
          <a:prstGeom prst="rect">
            <a:avLst/>
          </a:prstGeom>
        </p:spPr>
        <p:txBody>
          <a:bodyPr vert="horz" rtlCol="0"/>
          <a:lstStyle>
            <a:lvl1pPr>
              <a:defRPr/>
            </a:lvl1pPr>
          </a:lstStyle>
          <a:p>
            <a:pPr>
              <a:defRPr/>
            </a:pPr>
            <a:fld id="{1BF6E75D-51D8-4166-9ECB-BE76BBD97F8C}" type="datetimeFigureOut">
              <a:rPr lang="en-US"/>
              <a:pPr>
                <a:defRPr/>
              </a:pPr>
              <a:t>4/17/2017</a:t>
            </a:fld>
            <a:endParaRPr lang="en-US"/>
          </a:p>
        </p:txBody>
      </p:sp>
      <p:sp>
        <p:nvSpPr>
          <p:cNvPr id="7" name="Slide Number Placeholder 9"/>
          <p:cNvSpPr>
            <a:spLocks noGrp="1"/>
          </p:cNvSpPr>
          <p:nvPr>
            <p:ph type="sldNum" sz="quarter" idx="11"/>
          </p:nvPr>
        </p:nvSpPr>
        <p:spPr>
          <a:xfrm>
            <a:off x="8639175" y="6513513"/>
            <a:ext cx="463550" cy="274637"/>
          </a:xfrm>
        </p:spPr>
        <p:txBody>
          <a:bodyPr vert="horz" rtlCol="0"/>
          <a:lstStyle>
            <a:lvl1pPr>
              <a:defRPr>
                <a:solidFill>
                  <a:schemeClr val="tx2">
                    <a:shade val="90000"/>
                  </a:schemeClr>
                </a:solidFill>
              </a:defRPr>
            </a:lvl1pPr>
            <a:extLst/>
          </a:lstStyle>
          <a:p>
            <a:pPr>
              <a:defRPr/>
            </a:pPr>
            <a:fld id="{E88D131D-51C4-41E4-BB53-88930D3128DE}" type="slidenum">
              <a:rPr lang="en-US"/>
              <a:pPr>
                <a:defRPr/>
              </a:pPr>
              <a:t>‹#›</a:t>
            </a:fld>
            <a:endParaRPr lang="en-US"/>
          </a:p>
        </p:txBody>
      </p:sp>
      <p:sp>
        <p:nvSpPr>
          <p:cNvPr id="8" name="Footer Placeholder 10"/>
          <p:cNvSpPr>
            <a:spLocks noGrp="1"/>
          </p:cNvSpPr>
          <p:nvPr>
            <p:ph type="ftr" sz="quarter" idx="12"/>
          </p:nvPr>
        </p:nvSpPr>
        <p:spPr>
          <a:xfrm>
            <a:off x="1600200" y="6513513"/>
            <a:ext cx="3906838" cy="274637"/>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65026087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lstStyle>
            <a:lvl1pPr marL="0" algn="r">
              <a:buNone/>
              <a:defRPr sz="2000" b="1"/>
            </a:lvl1pPr>
            <a:extLst/>
          </a:lstStyle>
          <a:p>
            <a:r>
              <a:rPr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a:t>Click icon to add picture</a:t>
            </a:r>
            <a:endParaRPr lang="en-US" noProof="0" dirty="0"/>
          </a:p>
        </p:txBody>
      </p:sp>
      <p:sp>
        <p:nvSpPr>
          <p:cNvPr id="5" name="Date Placeholder 7"/>
          <p:cNvSpPr>
            <a:spLocks noGrp="1"/>
          </p:cNvSpPr>
          <p:nvPr>
            <p:ph type="dt" sz="half" idx="10"/>
          </p:nvPr>
        </p:nvSpPr>
        <p:spPr>
          <a:xfrm>
            <a:off x="5562600" y="6508750"/>
            <a:ext cx="3001963" cy="274638"/>
          </a:xfrm>
          <a:prstGeom prst="rect">
            <a:avLst/>
          </a:prstGeom>
        </p:spPr>
        <p:txBody>
          <a:bodyPr vert="horz" rtlCol="0"/>
          <a:lstStyle>
            <a:lvl1pPr>
              <a:defRPr/>
            </a:lvl1pPr>
          </a:lstStyle>
          <a:p>
            <a:pPr>
              <a:defRPr/>
            </a:pPr>
            <a:fld id="{2F20638C-F1A9-4023-812D-515EC4CA27DC}" type="datetimeFigureOut">
              <a:rPr lang="en-US"/>
              <a:pPr>
                <a:defRPr/>
              </a:pPr>
              <a:t>4/17/2017</a:t>
            </a:fld>
            <a:endParaRPr lang="en-US"/>
          </a:p>
        </p:txBody>
      </p:sp>
      <p:sp>
        <p:nvSpPr>
          <p:cNvPr id="6" name="Slide Number Placeholder 8"/>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C77A6FB2-E675-4D81-ACC3-E7E321683C61}" type="slidenum">
              <a:rPr lang="en-US"/>
              <a:pPr>
                <a:defRPr/>
              </a:pPr>
              <a:t>‹#›</a:t>
            </a:fld>
            <a:endParaRPr lang="en-US"/>
          </a:p>
        </p:txBody>
      </p:sp>
      <p:sp>
        <p:nvSpPr>
          <p:cNvPr id="7" name="Footer Placeholder 9"/>
          <p:cNvSpPr>
            <a:spLocks noGrp="1"/>
          </p:cNvSpPr>
          <p:nvPr>
            <p:ph type="ftr" sz="quarter" idx="12"/>
          </p:nvPr>
        </p:nvSpPr>
        <p:spPr>
          <a:xfrm>
            <a:off x="1600200" y="6508750"/>
            <a:ext cx="3906838" cy="274638"/>
          </a:xfrm>
          <a:prstGeom prst="rect">
            <a:avLst/>
          </a:prstGeom>
        </p:spPr>
        <p:txBody>
          <a:bodyPr vert="horz" rtlCol="0"/>
          <a:lstStyle>
            <a:lvl1pPr>
              <a:defRPr/>
            </a:lvl1pPr>
          </a:lstStyle>
          <a:p>
            <a:pPr>
              <a:defRPr/>
            </a:pPr>
            <a:endParaRPr lang="en-US"/>
          </a:p>
        </p:txBody>
      </p:sp>
    </p:spTree>
    <p:extLst>
      <p:ext uri="{BB962C8B-B14F-4D97-AF65-F5344CB8AC3E}">
        <p14:creationId xmlns:p14="http://schemas.microsoft.com/office/powerpoint/2010/main" val="34031596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95813" y="4419600"/>
            <a:ext cx="3994150" cy="274638"/>
          </a:xfrm>
          <a:prstGeom prst="rect">
            <a:avLst/>
          </a:prstGeom>
        </p:spPr>
        <p:txBody>
          <a:bodyPr/>
          <a:lstStyle>
            <a:lvl1pPr>
              <a:defRPr/>
            </a:lvl1pPr>
          </a:lstStyle>
          <a:p>
            <a:pPr>
              <a:defRPr/>
            </a:pPr>
            <a:fld id="{F8276145-6CBC-4B93-9064-1CCF183288D5}" type="datetimeFigureOut">
              <a:rPr lang="en-US"/>
              <a:pPr>
                <a:defRPr/>
              </a:pPr>
              <a:t>4/17/2017</a:t>
            </a:fld>
            <a:endParaRPr lang="en-US"/>
          </a:p>
        </p:txBody>
      </p:sp>
      <p:sp>
        <p:nvSpPr>
          <p:cNvPr id="5" name="Footer Placeholder 4"/>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CAF63DF-4FD3-44A6-AA2A-1BC6399341F4}" type="slidenum">
              <a:rPr lang="en-US"/>
              <a:pPr>
                <a:defRPr/>
              </a:pPr>
              <a:t>‹#›</a:t>
            </a:fld>
            <a:endParaRPr lang="en-US"/>
          </a:p>
        </p:txBody>
      </p:sp>
    </p:spTree>
    <p:extLst>
      <p:ext uri="{BB962C8B-B14F-4D97-AF65-F5344CB8AC3E}">
        <p14:creationId xmlns:p14="http://schemas.microsoft.com/office/powerpoint/2010/main" val="31065886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95813" y="4419600"/>
            <a:ext cx="3994150" cy="274638"/>
          </a:xfrm>
          <a:prstGeom prst="rect">
            <a:avLst/>
          </a:prstGeom>
        </p:spPr>
        <p:txBody>
          <a:bodyPr/>
          <a:lstStyle>
            <a:lvl1pPr>
              <a:defRPr/>
            </a:lvl1pPr>
          </a:lstStyle>
          <a:p>
            <a:pPr>
              <a:defRPr/>
            </a:pPr>
            <a:fld id="{B389D7D2-1F5E-4228-912F-989E588A1504}" type="datetimeFigureOut">
              <a:rPr lang="en-US"/>
              <a:pPr>
                <a:defRPr/>
              </a:pPr>
              <a:t>4/17/2017</a:t>
            </a:fld>
            <a:endParaRPr lang="en-US"/>
          </a:p>
        </p:txBody>
      </p:sp>
      <p:sp>
        <p:nvSpPr>
          <p:cNvPr id="5" name="Footer Placeholder 4"/>
          <p:cNvSpPr>
            <a:spLocks noGrp="1"/>
          </p:cNvSpPr>
          <p:nvPr>
            <p:ph type="ftr" sz="quarter" idx="11"/>
          </p:nvPr>
        </p:nvSpPr>
        <p:spPr>
          <a:xfrm>
            <a:off x="6858000" y="4800600"/>
            <a:ext cx="1524000" cy="639763"/>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7FFA13C-2393-45F8-B7B1-B609B7170A6C}" type="slidenum">
              <a:rPr lang="en-US"/>
              <a:pPr>
                <a:defRPr/>
              </a:pPr>
              <a:t>‹#›</a:t>
            </a:fld>
            <a:endParaRPr lang="en-US"/>
          </a:p>
        </p:txBody>
      </p:sp>
    </p:spTree>
    <p:extLst>
      <p:ext uri="{BB962C8B-B14F-4D97-AF65-F5344CB8AC3E}">
        <p14:creationId xmlns:p14="http://schemas.microsoft.com/office/powerpoint/2010/main" val="27272418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1"/>
          <p:cNvSpPr>
            <a:spLocks noGrp="1" noChangeArrowheads="1"/>
          </p:cNvSpPr>
          <p:nvPr>
            <p:ph type="ftr" sz="quarter" idx="10"/>
          </p:nvPr>
        </p:nvSpPr>
        <p:spPr>
          <a:xfrm>
            <a:off x="3124200" y="6245225"/>
            <a:ext cx="28956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Rectangle 12"/>
          <p:cNvSpPr>
            <a:spLocks noGrp="1" noChangeArrowheads="1"/>
          </p:cNvSpPr>
          <p:nvPr>
            <p:ph type="sldNum" sz="quarter" idx="11"/>
          </p:nvPr>
        </p:nvSpPr>
        <p:spPr>
          <a:xfrm>
            <a:off x="6553200" y="6245225"/>
            <a:ext cx="2133600" cy="476250"/>
          </a:xfrm>
        </p:spPr>
        <p:txBody>
          <a:bodyPr vert="horz" wrap="square" lIns="91440" tIns="45720" rIns="91440" bIns="45720" numCol="1" anchor="t" anchorCtr="0" compatLnSpc="1">
            <a:prstTxWarp prst="textNoShape">
              <a:avLst/>
            </a:prstTxWarp>
          </a:bodyPr>
          <a:lstStyle>
            <a:lvl1pPr eaLnBrk="1" hangingPunct="1">
              <a:defRPr/>
            </a:lvl1pPr>
          </a:lstStyle>
          <a:p>
            <a:pPr>
              <a:defRPr/>
            </a:pPr>
            <a:fld id="{B63AF403-7BE7-4744-B8D8-146D30FA0B76}" type="slidenum">
              <a:rPr lang="en-US"/>
              <a:pPr>
                <a:defRPr/>
              </a:pPr>
              <a:t>‹#›</a:t>
            </a:fld>
            <a:endParaRPr lang="en-US"/>
          </a:p>
        </p:txBody>
      </p:sp>
    </p:spTree>
    <p:extLst>
      <p:ext uri="{BB962C8B-B14F-4D97-AF65-F5344CB8AC3E}">
        <p14:creationId xmlns:p14="http://schemas.microsoft.com/office/powerpoint/2010/main" val="3906926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image" Target="../media/image5.png"/><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descr="hispanic_hm_pg2_V2"/>
          <p:cNvPicPr>
            <a:picLocks noChangeAspect="1" noChangeArrowheads="1"/>
          </p:cNvPicPr>
          <p:nvPr/>
        </p:nvPicPr>
        <p:blipFill>
          <a:blip r:embed="rId19">
            <a:extLst>
              <a:ext uri="{28A0092B-C50C-407E-A947-70E740481C1C}">
                <a14:useLocalDpi xmlns:a14="http://schemas.microsoft.com/office/drawing/2010/main" val="0"/>
              </a:ext>
            </a:extLst>
          </a:blip>
          <a:srcRect t="17654"/>
          <a:stretch>
            <a:fillRect/>
          </a:stretch>
        </p:blipFill>
        <p:spPr bwMode="auto">
          <a:xfrm>
            <a:off x="0" y="-7620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9"/>
          <p:cNvSpPr>
            <a:spLocks noGrp="1" noChangeArrowheads="1"/>
          </p:cNvSpPr>
          <p:nvPr>
            <p:ph type="body" idx="1"/>
          </p:nvPr>
        </p:nvSpPr>
        <p:spPr bwMode="auto">
          <a:xfrm>
            <a:off x="457200" y="1066800"/>
            <a:ext cx="8229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8" name="Picture 8" descr="CEDRLOGO.TIF"/>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228600" y="6035675"/>
            <a:ext cx="78105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TextBox 9"/>
          <p:cNvSpPr txBox="1">
            <a:spLocks noChangeArrowheads="1"/>
          </p:cNvSpPr>
          <p:nvPr userDrawn="1"/>
        </p:nvSpPr>
        <p:spPr bwMode="auto">
          <a:xfrm>
            <a:off x="990600" y="6529388"/>
            <a:ext cx="7848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defRPr/>
            </a:pPr>
            <a:r>
              <a:rPr lang="en-US" altLang="en-US" sz="1200" b="1" i="1">
                <a:latin typeface="Arial" panose="020B0604020202020204" pitchFamily="34" charset="0"/>
                <a:cs typeface="Arial" panose="020B0604020202020204" pitchFamily="34" charset="0"/>
              </a:rPr>
              <a:t>The CEDRA Corporation				17</a:t>
            </a:r>
            <a:r>
              <a:rPr lang="en-US" altLang="en-US" sz="1200" b="1" i="1" baseline="30000">
                <a:latin typeface="Arial" panose="020B0604020202020204" pitchFamily="34" charset="0"/>
                <a:cs typeface="Arial" panose="020B0604020202020204" pitchFamily="34" charset="0"/>
              </a:rPr>
              <a:t>th</a:t>
            </a:r>
            <a:r>
              <a:rPr lang="en-US" altLang="en-US" sz="1200" b="1" i="1">
                <a:latin typeface="Arial" panose="020B0604020202020204" pitchFamily="34" charset="0"/>
                <a:cs typeface="Arial" panose="020B0604020202020204" pitchFamily="34" charset="0"/>
              </a:rPr>
              <a:t> Annual OKSCAUG Conference 2014</a:t>
            </a:r>
            <a:endParaRPr lang="en-US" altLang="en-US" sz="1200" b="1" baseline="36000">
              <a:latin typeface="Arial" panose="020B0604020202020204" pitchFamily="34" charset="0"/>
              <a:cs typeface="Arial" panose="020B0604020202020204" pitchFamily="34" charset="0"/>
            </a:endParaRPr>
          </a:p>
          <a:p>
            <a:pPr eaLnBrk="1" hangingPunct="1">
              <a:defRPr/>
            </a:pPr>
            <a:r>
              <a:rPr lang="en-US" altLang="en-US" sz="1200" b="1" baseline="36000">
                <a:latin typeface="Arial" panose="020B0604020202020204" pitchFamily="34" charset="0"/>
                <a:cs typeface="Arial" panose="020B0604020202020204" pitchFamily="34" charset="0"/>
              </a:rPr>
              <a:t>	</a:t>
            </a:r>
          </a:p>
        </p:txBody>
      </p:sp>
    </p:spTree>
  </p:cSld>
  <p:clrMap bg1="lt1" tx1="dk1" bg2="lt2" tx2="dk2" accent1="accent1" accent2="accent2" accent3="accent3" accent4="accent4" accent5="accent5" accent6="accent6" hlink="hlink" folHlink="folHlink"/>
  <p:sldLayoutIdLst>
    <p:sldLayoutId id="2147484450" r:id="rId1"/>
    <p:sldLayoutId id="2147484451" r:id="rId2"/>
    <p:sldLayoutId id="2147484452" r:id="rId3"/>
    <p:sldLayoutId id="2147484453" r:id="rId4"/>
    <p:sldLayoutId id="2147484454" r:id="rId5"/>
    <p:sldLayoutId id="2147484455" r:id="rId6"/>
    <p:sldLayoutId id="2147484456" r:id="rId7"/>
    <p:sldLayoutId id="2147484457" r:id="rId8"/>
    <p:sldLayoutId id="2147484458" r:id="rId9"/>
    <p:sldLayoutId id="2147484459" r:id="rId10"/>
    <p:sldLayoutId id="2147484460" r:id="rId11"/>
    <p:sldLayoutId id="2147484461" r:id="rId12"/>
    <p:sldLayoutId id="2147484462" r:id="rId13"/>
    <p:sldLayoutId id="2147484463" r:id="rId14"/>
    <p:sldLayoutId id="2147484464" r:id="rId15"/>
    <p:sldLayoutId id="2147484465" r:id="rId16"/>
    <p:sldLayoutId id="2147484466" r:id="rId17"/>
  </p:sldLayoutIdLst>
  <p:txStyles>
    <p:titleStyle>
      <a:lvl1pPr algn="l" rtl="0" eaLnBrk="0" fontAlgn="base" hangingPunct="0">
        <a:spcBef>
          <a:spcPct val="0"/>
        </a:spcBef>
        <a:spcAft>
          <a:spcPct val="0"/>
        </a:spcAft>
        <a:defRPr sz="36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Gill Sans MT" pitchFamily="34" charset="0"/>
        </a:defRPr>
      </a:lvl2pPr>
      <a:lvl3pPr algn="l" rtl="0" eaLnBrk="0" fontAlgn="base" hangingPunct="0">
        <a:spcBef>
          <a:spcPct val="0"/>
        </a:spcBef>
        <a:spcAft>
          <a:spcPct val="0"/>
        </a:spcAft>
        <a:defRPr sz="3600">
          <a:solidFill>
            <a:srgbClr val="000000"/>
          </a:solidFill>
          <a:latin typeface="Gill Sans MT" pitchFamily="34" charset="0"/>
        </a:defRPr>
      </a:lvl3pPr>
      <a:lvl4pPr algn="l" rtl="0" eaLnBrk="0" fontAlgn="base" hangingPunct="0">
        <a:spcBef>
          <a:spcPct val="0"/>
        </a:spcBef>
        <a:spcAft>
          <a:spcPct val="0"/>
        </a:spcAft>
        <a:defRPr sz="3600">
          <a:solidFill>
            <a:srgbClr val="000000"/>
          </a:solidFill>
          <a:latin typeface="Gill Sans MT" pitchFamily="34" charset="0"/>
        </a:defRPr>
      </a:lvl4pPr>
      <a:lvl5pPr algn="l" rtl="0" eaLnBrk="0" fontAlgn="base" hangingPunct="0">
        <a:spcBef>
          <a:spcPct val="0"/>
        </a:spcBef>
        <a:spcAft>
          <a:spcPct val="0"/>
        </a:spcAft>
        <a:defRPr sz="3600">
          <a:solidFill>
            <a:srgbClr val="000000"/>
          </a:solidFill>
          <a:latin typeface="Gill Sans MT" pitchFamily="34" charset="0"/>
        </a:defRPr>
      </a:lvl5pPr>
      <a:lvl6pPr marL="457200" algn="l" rtl="0" eaLnBrk="1" fontAlgn="base" hangingPunct="1">
        <a:spcBef>
          <a:spcPct val="0"/>
        </a:spcBef>
        <a:spcAft>
          <a:spcPct val="0"/>
        </a:spcAft>
        <a:defRPr sz="3600">
          <a:solidFill>
            <a:srgbClr val="000000"/>
          </a:solidFill>
          <a:latin typeface="Gill Sans MT" pitchFamily="34" charset="0"/>
        </a:defRPr>
      </a:lvl6pPr>
      <a:lvl7pPr marL="914400" algn="l" rtl="0" eaLnBrk="1" fontAlgn="base" hangingPunct="1">
        <a:spcBef>
          <a:spcPct val="0"/>
        </a:spcBef>
        <a:spcAft>
          <a:spcPct val="0"/>
        </a:spcAft>
        <a:defRPr sz="3600">
          <a:solidFill>
            <a:srgbClr val="000000"/>
          </a:solidFill>
          <a:latin typeface="Gill Sans MT" pitchFamily="34" charset="0"/>
        </a:defRPr>
      </a:lvl7pPr>
      <a:lvl8pPr marL="1371600" algn="l" rtl="0" eaLnBrk="1" fontAlgn="base" hangingPunct="1">
        <a:spcBef>
          <a:spcPct val="0"/>
        </a:spcBef>
        <a:spcAft>
          <a:spcPct val="0"/>
        </a:spcAft>
        <a:defRPr sz="3600">
          <a:solidFill>
            <a:srgbClr val="000000"/>
          </a:solidFill>
          <a:latin typeface="Gill Sans MT" pitchFamily="34" charset="0"/>
        </a:defRPr>
      </a:lvl8pPr>
      <a:lvl9pPr marL="1828800" algn="l" rtl="0" eaLnBrk="1" fontAlgn="base" hangingPunct="1">
        <a:spcBef>
          <a:spcPct val="0"/>
        </a:spcBef>
        <a:spcAft>
          <a:spcPct val="0"/>
        </a:spcAft>
        <a:defRPr sz="3600">
          <a:solidFill>
            <a:srgbClr val="000000"/>
          </a:solidFill>
          <a:latin typeface="Gill Sans MT" pitchFamily="34" charset="0"/>
        </a:defRPr>
      </a:lvl9pPr>
    </p:titleStyle>
    <p:bodyStyle>
      <a:lvl1pPr marL="342900" indent="-342900" algn="l" rtl="0" eaLnBrk="0" fontAlgn="base" hangingPunct="0">
        <a:spcBef>
          <a:spcPct val="20000"/>
        </a:spcBef>
        <a:spcAft>
          <a:spcPct val="0"/>
        </a:spcAft>
        <a:buClr>
          <a:schemeClr val="tx1"/>
        </a:buClr>
        <a:buChar char="•"/>
        <a:defRPr sz="2800">
          <a:solidFill>
            <a:srgbClr val="000000"/>
          </a:solidFill>
          <a:latin typeface="Calibri" pitchFamily="34" charset="0"/>
          <a:ea typeface="Calibri" pitchFamily="34" charset="0"/>
          <a:cs typeface="Calibri" pitchFamily="34" charset="0"/>
        </a:defRPr>
      </a:lvl1pPr>
      <a:lvl2pPr marL="742950" indent="-285750" algn="l" rtl="0" eaLnBrk="0" fontAlgn="base" hangingPunct="0">
        <a:spcBef>
          <a:spcPct val="20000"/>
        </a:spcBef>
        <a:spcAft>
          <a:spcPct val="0"/>
        </a:spcAft>
        <a:buClr>
          <a:schemeClr val="tx1"/>
        </a:buClr>
        <a:buChar char="•"/>
        <a:defRPr sz="2600">
          <a:solidFill>
            <a:srgbClr val="000000"/>
          </a:solidFill>
          <a:latin typeface="Arial Narrow" pitchFamily="34" charset="0"/>
          <a:ea typeface="Calibri" pitchFamily="34" charset="0"/>
          <a:cs typeface="Calibri" pitchFamily="34" charset="0"/>
        </a:defRPr>
      </a:lvl2pPr>
      <a:lvl3pPr marL="1143000" indent="-228600" algn="l" rtl="0" eaLnBrk="0" fontAlgn="base" hangingPunct="0">
        <a:spcBef>
          <a:spcPct val="20000"/>
        </a:spcBef>
        <a:spcAft>
          <a:spcPct val="0"/>
        </a:spcAft>
        <a:buClr>
          <a:schemeClr val="tx1"/>
        </a:buClr>
        <a:buChar char="•"/>
        <a:defRPr sz="2400">
          <a:solidFill>
            <a:srgbClr val="000000"/>
          </a:solidFill>
          <a:latin typeface="Arial Narrow" pitchFamily="34" charset="0"/>
          <a:ea typeface="Calibri" pitchFamily="34" charset="0"/>
          <a:cs typeface="Calibri" pitchFamily="34" charset="0"/>
        </a:defRPr>
      </a:lvl3pPr>
      <a:lvl4pPr marL="1600200" indent="-228600" algn="l" rtl="0" eaLnBrk="0" fontAlgn="base" hangingPunct="0">
        <a:spcBef>
          <a:spcPct val="20000"/>
        </a:spcBef>
        <a:spcAft>
          <a:spcPct val="0"/>
        </a:spcAft>
        <a:buClr>
          <a:schemeClr val="tx1"/>
        </a:buClr>
        <a:buChar char="•"/>
        <a:defRPr sz="2000">
          <a:solidFill>
            <a:srgbClr val="000000"/>
          </a:solidFill>
          <a:latin typeface="Arial Narrow" pitchFamily="34" charset="0"/>
          <a:ea typeface="Calibri" pitchFamily="34" charset="0"/>
          <a:cs typeface="Calibri" pitchFamily="34" charset="0"/>
        </a:defRPr>
      </a:lvl4pPr>
      <a:lvl5pPr marL="2057400" indent="-228600" algn="l" rtl="0" eaLnBrk="0" fontAlgn="base" hangingPunct="0">
        <a:spcBef>
          <a:spcPct val="20000"/>
        </a:spcBef>
        <a:spcAft>
          <a:spcPct val="0"/>
        </a:spcAft>
        <a:buClr>
          <a:schemeClr val="tx1"/>
        </a:buClr>
        <a:buChar char="•"/>
        <a:defRPr sz="2000">
          <a:solidFill>
            <a:srgbClr val="000000"/>
          </a:solidFill>
          <a:latin typeface="Arial Narrow" pitchFamily="34" charset="0"/>
          <a:ea typeface="Calibri" pitchFamily="34" charset="0"/>
          <a:cs typeface="Calibri"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8FAF8"/>
            </a:gs>
            <a:gs pos="74001">
              <a:srgbClr val="C0D6C1"/>
            </a:gs>
            <a:gs pos="83000">
              <a:srgbClr val="C0D6C1"/>
            </a:gs>
            <a:gs pos="100000">
              <a:srgbClr val="D5E3D6"/>
            </a:gs>
          </a:gsLst>
          <a:lin ang="5400000" scaled="1"/>
        </a:gradFill>
        <a:effectLst/>
      </p:bgPr>
    </p:bg>
    <p:spTree>
      <p:nvGrpSpPr>
        <p:cNvPr id="1" name=""/>
        <p:cNvGrpSpPr/>
        <p:nvPr/>
      </p:nvGrpSpPr>
      <p:grpSpPr>
        <a:xfrm>
          <a:off x="0" y="0"/>
          <a:ext cx="0" cy="0"/>
          <a:chOff x="0" y="0"/>
          <a:chExt cx="0" cy="0"/>
        </a:xfrm>
      </p:grpSpPr>
      <p:sp>
        <p:nvSpPr>
          <p:cNvPr id="23" name="Slide Number Placeholder 22"/>
          <p:cNvSpPr>
            <a:spLocks noGrp="1"/>
          </p:cNvSpPr>
          <p:nvPr>
            <p:ph type="sldNum" sz="quarter" idx="4"/>
          </p:nvPr>
        </p:nvSpPr>
        <p:spPr>
          <a:xfrm>
            <a:off x="8639175" y="6515100"/>
            <a:ext cx="463550" cy="273050"/>
          </a:xfrm>
          <a:prstGeom prst="rect">
            <a:avLst/>
          </a:prstGeom>
        </p:spPr>
        <p:txBody>
          <a:bodyPr anchor="ctr"/>
          <a:lstStyle>
            <a:lvl1pPr algn="r" eaLnBrk="1" latinLnBrk="0" hangingPunct="1">
              <a:defRPr kumimoji="0" sz="1600">
                <a:solidFill>
                  <a:schemeClr val="tx2">
                    <a:shade val="90000"/>
                  </a:schemeClr>
                </a:solidFill>
                <a:effectLst/>
              </a:defRPr>
            </a:lvl1pPr>
            <a:extLst/>
          </a:lstStyle>
          <a:p>
            <a:pPr>
              <a:defRPr/>
            </a:pPr>
            <a:fld id="{6105B380-E5D0-4C93-A0AE-AB2FEAA706C5}" type="slidenum">
              <a:rPr lang="en-US"/>
              <a:pPr>
                <a:defRPr/>
              </a:pPr>
              <a:t>‹#›</a:t>
            </a:fld>
            <a:endParaRPr lang="en-US" b="1" dirty="0"/>
          </a:p>
        </p:txBody>
      </p:sp>
      <p:sp>
        <p:nvSpPr>
          <p:cNvPr id="22" name="Title Placeholder 21"/>
          <p:cNvSpPr>
            <a:spLocks noGrp="1"/>
          </p:cNvSpPr>
          <p:nvPr>
            <p:ph type="title"/>
          </p:nvPr>
        </p:nvSpPr>
        <p:spPr>
          <a:xfrm>
            <a:off x="457200" y="254000"/>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lang="en-US" dirty="0"/>
              <a:t>Click to edit Master title style</a:t>
            </a:r>
          </a:p>
        </p:txBody>
      </p:sp>
      <p:sp>
        <p:nvSpPr>
          <p:cNvPr id="2052" name="Text Placeholder 12"/>
          <p:cNvSpPr>
            <a:spLocks noGrp="1"/>
          </p:cNvSpPr>
          <p:nvPr>
            <p:ph type="body" idx="1"/>
          </p:nvPr>
        </p:nvSpPr>
        <p:spPr bwMode="auto">
          <a:xfrm>
            <a:off x="457200" y="1646238"/>
            <a:ext cx="8229600" cy="399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2053" name="Picture 7" descr="CEDRLOGO.T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52400" y="5943600"/>
            <a:ext cx="7810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Date Placeholder 13"/>
          <p:cNvSpPr txBox="1">
            <a:spLocks/>
          </p:cNvSpPr>
          <p:nvPr userDrawn="1"/>
        </p:nvSpPr>
        <p:spPr>
          <a:xfrm>
            <a:off x="933450" y="5943600"/>
            <a:ext cx="5468938" cy="768350"/>
          </a:xfrm>
          <a:prstGeom prst="rect">
            <a:avLst/>
          </a:prstGeom>
        </p:spPr>
        <p:txBody>
          <a:bodyPr anchor="ctr"/>
          <a:lstStyle>
            <a:lvl1pPr algn="ctr" eaLnBrk="1" latinLnBrk="0" hangingPunct="1">
              <a:defRPr kumimoji="0" sz="1400">
                <a:solidFill>
                  <a:schemeClr val="bg2">
                    <a:tint val="60000"/>
                    <a:satMod val="155000"/>
                  </a:schemeClr>
                </a:solidFill>
              </a:defRPr>
            </a:lvl1pPr>
            <a:extLst/>
          </a:lstStyle>
          <a:p>
            <a:pPr>
              <a:defRPr/>
            </a:pPr>
            <a:r>
              <a:rPr lang="en-US" sz="1600" b="1" i="1" dirty="0">
                <a:solidFill>
                  <a:srgbClr val="0070C0"/>
                </a:solidFill>
                <a:latin typeface="Arial" pitchFamily="34" charset="0"/>
                <a:cs typeface="Arial" pitchFamily="34" charset="0"/>
              </a:rPr>
              <a:t>GIS/SIG 26th Annual Conference 2017</a:t>
            </a:r>
            <a:endParaRPr lang="en-US" sz="1600" dirty="0">
              <a:solidFill>
                <a:srgbClr val="0070C0"/>
              </a:solidFill>
            </a:endParaRPr>
          </a:p>
        </p:txBody>
      </p:sp>
      <p:pic>
        <p:nvPicPr>
          <p:cNvPr id="2055" name="Picture 4"/>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380163" y="5943600"/>
            <a:ext cx="25892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4467" r:id="rId1"/>
    <p:sldLayoutId id="2147484468" r:id="rId2"/>
    <p:sldLayoutId id="2147484469" r:id="rId3"/>
    <p:sldLayoutId id="2147484470" r:id="rId4"/>
    <p:sldLayoutId id="2147484471" r:id="rId5"/>
    <p:sldLayoutId id="2147484472" r:id="rId6"/>
    <p:sldLayoutId id="2147484473" r:id="rId7"/>
    <p:sldLayoutId id="2147484474" r:id="rId8"/>
    <p:sldLayoutId id="2147484475" r:id="rId9"/>
    <p:sldLayoutId id="2147484476" r:id="rId10"/>
    <p:sldLayoutId id="2147484477" r:id="rId11"/>
    <p:sldLayoutId id="2147484478" r:id="rId12"/>
  </p:sldLayoutIdLst>
  <p:txStyles>
    <p:title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p:titleStyle>
    <p:bodyStyle>
      <a:lvl1pPr marL="292100" indent="-292100" algn="l" rtl="0" eaLnBrk="0" fontAlgn="base" hangingPunct="0">
        <a:spcBef>
          <a:spcPct val="0"/>
        </a:spcBef>
        <a:spcAft>
          <a:spcPct val="0"/>
        </a:spcAft>
        <a:buClr>
          <a:schemeClr val="accent1"/>
        </a:buClr>
        <a:buSzPct val="70000"/>
        <a:buFont typeface="Wingdings 2" panose="05020102010507070707" pitchFamily="18" charset="2"/>
        <a:buChar char=""/>
        <a:defRPr sz="3200" kern="1200">
          <a:solidFill>
            <a:schemeClr val="tx1"/>
          </a:solidFill>
          <a:latin typeface="Calibri" pitchFamily="34" charset="0"/>
          <a:ea typeface="+mn-ea"/>
          <a:cs typeface="+mn-cs"/>
        </a:defRPr>
      </a:lvl1pPr>
      <a:lvl2pPr marL="639763" indent="-228600" algn="l" rtl="0" eaLnBrk="0" fontAlgn="base" hangingPunct="0">
        <a:spcBef>
          <a:spcPts val="400"/>
        </a:spcBef>
        <a:spcAft>
          <a:spcPct val="0"/>
        </a:spcAft>
        <a:buClr>
          <a:schemeClr val="accent2"/>
        </a:buClr>
        <a:buSzPct val="90000"/>
        <a:buChar char="•"/>
        <a:defRPr sz="2600" kern="1200">
          <a:solidFill>
            <a:schemeClr val="tx1"/>
          </a:solidFill>
          <a:latin typeface="Calibri" pitchFamily="34" charset="0"/>
          <a:ea typeface="+mn-ea"/>
          <a:cs typeface="+mn-cs"/>
        </a:defRPr>
      </a:lvl2pPr>
      <a:lvl3pPr marL="822325" indent="-190500" algn="l" rtl="0" eaLnBrk="0" fontAlgn="base" hangingPunct="0">
        <a:spcBef>
          <a:spcPts val="400"/>
        </a:spcBef>
        <a:spcAft>
          <a:spcPct val="0"/>
        </a:spcAft>
        <a:buClr>
          <a:srgbClr val="A8CDD7"/>
        </a:buClr>
        <a:buSzPct val="100000"/>
        <a:buFont typeface="Wingdings 2" panose="05020102010507070707" pitchFamily="18" charset="2"/>
        <a:buChar char=""/>
        <a:defRPr sz="2300" kern="1200">
          <a:solidFill>
            <a:schemeClr val="tx1"/>
          </a:solidFill>
          <a:latin typeface="Calibri" pitchFamily="34" charset="0"/>
          <a:ea typeface="+mn-ea"/>
          <a:cs typeface="+mn-cs"/>
        </a:defRPr>
      </a:lvl3pPr>
      <a:lvl4pPr marL="1004888" indent="-182563" algn="l" rtl="0" eaLnBrk="0" fontAlgn="base" hangingPunct="0">
        <a:spcBef>
          <a:spcPts val="400"/>
        </a:spcBef>
        <a:spcAft>
          <a:spcPct val="0"/>
        </a:spcAft>
        <a:buClr>
          <a:srgbClr val="A8CDD7"/>
        </a:buClr>
        <a:buSzPct val="100000"/>
        <a:buFont typeface="Wingdings 2" panose="05020102010507070707" pitchFamily="18" charset="2"/>
        <a:buChar char=""/>
        <a:defRPr sz="2000" kern="1200">
          <a:solidFill>
            <a:schemeClr val="tx1"/>
          </a:solidFill>
          <a:latin typeface="Calibri" pitchFamily="34" charset="0"/>
          <a:ea typeface="+mn-ea"/>
          <a:cs typeface="+mn-cs"/>
        </a:defRPr>
      </a:lvl4pPr>
      <a:lvl5pPr marL="1187450" indent="-182563" algn="l" rtl="0" eaLnBrk="0" fontAlgn="base" hangingPunct="0">
        <a:spcBef>
          <a:spcPts val="400"/>
        </a:spcBef>
        <a:spcAft>
          <a:spcPct val="0"/>
        </a:spcAft>
        <a:buClr>
          <a:srgbClr val="A8CDD7"/>
        </a:buClr>
        <a:buSzPct val="100000"/>
        <a:buFont typeface="Wingdings 2" panose="05020102010507070707" pitchFamily="18" charset="2"/>
        <a:buChar char=""/>
        <a:defRPr sz="1900" kern="1200">
          <a:solidFill>
            <a:schemeClr val="tx1"/>
          </a:solidFill>
          <a:latin typeface="Calibri" pitchFamily="34" charset="0"/>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9.xml"/><Relationship Id="rId5" Type="http://schemas.openxmlformats.org/officeDocument/2006/relationships/image" Target="../media/image8.gif"/><Relationship Id="rId4" Type="http://schemas.openxmlformats.org/officeDocument/2006/relationships/image" Target="../media/image7.gif"/></Relationships>
</file>

<file path=ppt/slides/_rels/slide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29.xml"/><Relationship Id="rId5" Type="http://schemas.openxmlformats.org/officeDocument/2006/relationships/image" Target="../media/image21.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3.xml"/><Relationship Id="rId1" Type="http://schemas.openxmlformats.org/officeDocument/2006/relationships/slideLayout" Target="../slideLayouts/slideLayout29.xml"/><Relationship Id="rId4" Type="http://schemas.openxmlformats.org/officeDocument/2006/relationships/image" Target="../media/image27.gif"/></Relationships>
</file>

<file path=ppt/slides/_rels/slide24.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4.xml"/><Relationship Id="rId1" Type="http://schemas.openxmlformats.org/officeDocument/2006/relationships/slideLayout" Target="../slideLayouts/slideLayout29.xml"/><Relationship Id="rId4" Type="http://schemas.openxmlformats.org/officeDocument/2006/relationships/image" Target="../media/image29.gif"/></Relationships>
</file>

<file path=ppt/slides/_rels/slide25.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5.xml"/><Relationship Id="rId1" Type="http://schemas.openxmlformats.org/officeDocument/2006/relationships/slideLayout" Target="../slideLayouts/slideLayout29.xml"/><Relationship Id="rId4" Type="http://schemas.openxmlformats.org/officeDocument/2006/relationships/image" Target="../media/image31.gif"/></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29.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Moore0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81000"/>
            <a:ext cx="7878763" cy="5257800"/>
          </a:xfrm>
          <a:prstGeom prst="rect">
            <a:avLst/>
          </a:prstGeom>
          <a:noFill/>
          <a:ln w="66675">
            <a:solidFill>
              <a:srgbClr val="C00000"/>
            </a:solidFill>
            <a:miter lim="800000"/>
            <a:headEnd/>
            <a:tailEnd/>
          </a:ln>
          <a:extLst>
            <a:ext uri="{909E8E84-426E-40DD-AFC4-6F175D3DCCD1}">
              <a14:hiddenFill xmlns:a14="http://schemas.microsoft.com/office/drawing/2010/main">
                <a:solidFill>
                  <a:srgbClr val="FFFFFF"/>
                </a:solidFill>
              </a14:hiddenFill>
            </a:ext>
          </a:extLst>
        </p:spPr>
      </p:pic>
      <p:sp>
        <p:nvSpPr>
          <p:cNvPr id="34819" name="Content Placeholder 1"/>
          <p:cNvSpPr txBox="1">
            <a:spLocks/>
          </p:cNvSpPr>
          <p:nvPr/>
        </p:nvSpPr>
        <p:spPr bwMode="auto">
          <a:xfrm>
            <a:off x="1012825" y="4595813"/>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1pPr>
            <a:lvl2pPr marL="742950" indent="-28575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2pPr>
            <a:lvl3pPr marL="11430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3pPr>
            <a:lvl4pPr marL="16002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4pPr>
            <a:lvl5pPr marL="20574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3000" b="1">
                <a:solidFill>
                  <a:srgbClr val="C00000"/>
                </a:solidFill>
                <a:latin typeface="Calibri" panose="020F0502020204030204" pitchFamily="34" charset="0"/>
              </a:rPr>
              <a:t>Nick Tonias, P.E.</a:t>
            </a:r>
          </a:p>
          <a:p>
            <a:pPr eaLnBrk="1" hangingPunct="1">
              <a:buClr>
                <a:schemeClr val="accent1"/>
              </a:buClr>
              <a:buSzPct val="70000"/>
            </a:pPr>
            <a:endParaRPr lang="en-US" altLang="en-US" sz="2800">
              <a:latin typeface="Calibri" panose="020F0502020204030204" pitchFamily="34" charset="0"/>
            </a:endParaRPr>
          </a:p>
          <a:p>
            <a:pPr algn="ctr" eaLnBrk="1" hangingPunct="1">
              <a:buClr>
                <a:schemeClr val="accent1"/>
              </a:buClr>
              <a:buSzPct val="70000"/>
            </a:pPr>
            <a:endParaRPr lang="en-US" altLang="en-US" sz="2800">
              <a:latin typeface="Calibri" panose="020F0502020204030204" pitchFamily="34" charset="0"/>
            </a:endParaRPr>
          </a:p>
        </p:txBody>
      </p:sp>
      <p:sp>
        <p:nvSpPr>
          <p:cNvPr id="34820" name="Content Placeholder 1"/>
          <p:cNvSpPr txBox="1">
            <a:spLocks/>
          </p:cNvSpPr>
          <p:nvPr/>
        </p:nvSpPr>
        <p:spPr bwMode="auto">
          <a:xfrm>
            <a:off x="815975" y="5059363"/>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1pPr>
            <a:lvl2pPr marL="742950" indent="-28575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2pPr>
            <a:lvl3pPr marL="11430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3pPr>
            <a:lvl4pPr marL="16002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4pPr>
            <a:lvl5pPr marL="20574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b="1" i="1">
                <a:solidFill>
                  <a:srgbClr val="C00000"/>
                </a:solidFill>
                <a:latin typeface="Calibri" panose="020F0502020204030204" pitchFamily="34" charset="0"/>
              </a:rPr>
              <a:t>The CEDRA Corporation</a:t>
            </a:r>
          </a:p>
          <a:p>
            <a:pPr eaLnBrk="1" hangingPunct="1">
              <a:buClr>
                <a:schemeClr val="accent1"/>
              </a:buClr>
              <a:buSzPct val="70000"/>
            </a:pPr>
            <a:endParaRPr lang="en-US" altLang="en-US" sz="2800">
              <a:latin typeface="Calibri" panose="020F0502020204030204" pitchFamily="34" charset="0"/>
            </a:endParaRPr>
          </a:p>
          <a:p>
            <a:pPr algn="ctr" eaLnBrk="1" hangingPunct="1">
              <a:buClr>
                <a:schemeClr val="accent1"/>
              </a:buClr>
              <a:buSzPct val="70000"/>
            </a:pPr>
            <a:endParaRPr lang="en-US" altLang="en-US" sz="2800">
              <a:latin typeface="Calibri" panose="020F0502020204030204" pitchFamily="34" charset="0"/>
            </a:endParaRPr>
          </a:p>
        </p:txBody>
      </p:sp>
      <p:sp>
        <p:nvSpPr>
          <p:cNvPr id="34821" name="Content Placeholder 1"/>
          <p:cNvSpPr txBox="1">
            <a:spLocks/>
          </p:cNvSpPr>
          <p:nvPr/>
        </p:nvSpPr>
        <p:spPr bwMode="auto">
          <a:xfrm>
            <a:off x="5572125" y="4592638"/>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1pPr>
            <a:lvl2pPr marL="742950" indent="-28575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2pPr>
            <a:lvl3pPr marL="11430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3pPr>
            <a:lvl4pPr marL="16002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4pPr>
            <a:lvl5pPr marL="20574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3000" b="1" dirty="0">
                <a:solidFill>
                  <a:srgbClr val="C00000"/>
                </a:solidFill>
                <a:latin typeface="Calibri" panose="020F0502020204030204" pitchFamily="34" charset="0"/>
              </a:rPr>
              <a:t>Christy </a:t>
            </a:r>
            <a:r>
              <a:rPr lang="en-US" altLang="en-US" sz="3000" b="1" dirty="0" err="1">
                <a:solidFill>
                  <a:srgbClr val="C00000"/>
                </a:solidFill>
                <a:latin typeface="Calibri" panose="020F0502020204030204" pitchFamily="34" charset="0"/>
              </a:rPr>
              <a:t>Batterson</a:t>
            </a:r>
            <a:endParaRPr lang="en-US" altLang="en-US" sz="3000" b="1" dirty="0">
              <a:solidFill>
                <a:srgbClr val="C00000"/>
              </a:solidFill>
              <a:latin typeface="Calibri" panose="020F0502020204030204" pitchFamily="34" charset="0"/>
            </a:endParaRPr>
          </a:p>
          <a:p>
            <a:pPr eaLnBrk="1" hangingPunct="1">
              <a:buClr>
                <a:schemeClr val="accent1"/>
              </a:buClr>
              <a:buSzPct val="70000"/>
            </a:pPr>
            <a:endParaRPr lang="en-US" altLang="en-US" sz="2800" dirty="0">
              <a:latin typeface="Calibri" panose="020F0502020204030204" pitchFamily="34" charset="0"/>
            </a:endParaRPr>
          </a:p>
          <a:p>
            <a:pPr algn="ctr" eaLnBrk="1" hangingPunct="1">
              <a:buClr>
                <a:schemeClr val="accent1"/>
              </a:buClr>
              <a:buSzPct val="70000"/>
            </a:pPr>
            <a:endParaRPr lang="en-US" altLang="en-US" sz="2800" dirty="0">
              <a:latin typeface="Calibri" panose="020F0502020204030204" pitchFamily="34" charset="0"/>
            </a:endParaRPr>
          </a:p>
        </p:txBody>
      </p:sp>
      <p:sp>
        <p:nvSpPr>
          <p:cNvPr id="34822" name="Content Placeholder 1"/>
          <p:cNvSpPr txBox="1">
            <a:spLocks/>
          </p:cNvSpPr>
          <p:nvPr/>
        </p:nvSpPr>
        <p:spPr bwMode="auto">
          <a:xfrm>
            <a:off x="5676900" y="5059363"/>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1pPr>
            <a:lvl2pPr marL="742950" indent="-28575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2pPr>
            <a:lvl3pPr marL="11430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3pPr>
            <a:lvl4pPr marL="16002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4pPr>
            <a:lvl5pPr marL="2057400" indent="-228600">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5pPr>
            <a:lvl6pPr marL="25146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6pPr>
            <a:lvl7pPr marL="29718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7pPr>
            <a:lvl8pPr marL="34290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8pPr>
            <a:lvl9pPr marL="3886200" indent="-228600" eaLnBrk="0" fontAlgn="base" hangingPunct="0">
              <a:spcBef>
                <a:spcPct val="0"/>
              </a:spcBef>
              <a:spcAft>
                <a:spcPct val="0"/>
              </a:spcAft>
              <a:tabLst>
                <a:tab pos="3200400" algn="r"/>
                <a:tab pos="3657600" algn="r"/>
                <a:tab pos="4114800" algn="r"/>
                <a:tab pos="4343400" algn="r"/>
                <a:tab pos="4572000" algn="r"/>
                <a:tab pos="4800600" algn="r"/>
                <a:tab pos="4918075" algn="r"/>
                <a:tab pos="5029200" algn="r"/>
              </a:tabLs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400" b="1" i="1">
                <a:solidFill>
                  <a:srgbClr val="C00000"/>
                </a:solidFill>
                <a:latin typeface="Calibri" panose="020F0502020204030204" pitchFamily="34" charset="0"/>
              </a:rPr>
              <a:t>The City of Edmond</a:t>
            </a:r>
          </a:p>
          <a:p>
            <a:pPr eaLnBrk="1" hangingPunct="1">
              <a:buClr>
                <a:schemeClr val="accent1"/>
              </a:buClr>
              <a:buSzPct val="70000"/>
            </a:pPr>
            <a:endParaRPr lang="en-US" altLang="en-US" sz="2800">
              <a:latin typeface="Calibri" panose="020F0502020204030204" pitchFamily="34" charset="0"/>
            </a:endParaRPr>
          </a:p>
          <a:p>
            <a:pPr algn="ctr" eaLnBrk="1" hangingPunct="1">
              <a:buClr>
                <a:schemeClr val="accent1"/>
              </a:buClr>
              <a:buSzPct val="70000"/>
            </a:pPr>
            <a:endParaRPr lang="en-US" altLang="en-US" sz="2800">
              <a:latin typeface="Calibri" panose="020F0502020204030204" pitchFamily="34" charset="0"/>
            </a:endParaRPr>
          </a:p>
        </p:txBody>
      </p:sp>
      <p:sp>
        <p:nvSpPr>
          <p:cNvPr id="2" name="Title 1"/>
          <p:cNvSpPr>
            <a:spLocks noGrp="1"/>
          </p:cNvSpPr>
          <p:nvPr>
            <p:ph type="title" idx="4294967295"/>
          </p:nvPr>
        </p:nvSpPr>
        <p:spPr>
          <a:xfrm>
            <a:off x="1615281" y="381000"/>
            <a:ext cx="6019800" cy="3861471"/>
          </a:xfrm>
        </p:spPr>
        <p:txBody>
          <a:bodyPr anchor="ctr">
            <a:noAutofit/>
          </a:bodyPr>
          <a:lstStyle/>
          <a:p>
            <a:pPr marL="0" algn="ctr" eaLnBrk="1" hangingPunct="1">
              <a:lnSpc>
                <a:spcPts val="7500"/>
              </a:lnSpc>
              <a:defRPr/>
            </a:pPr>
            <a:r>
              <a:rPr lang="en-US" sz="6000" b="1" dirty="0">
                <a:solidFill>
                  <a:srgbClr val="0070C0"/>
                </a:solidFill>
                <a:effectLst/>
                <a:ea typeface="+mn-ea"/>
                <a:cs typeface="+mn-cs"/>
              </a:rPr>
              <a:t>Traffic Sign Inventory</a:t>
            </a:r>
            <a:br>
              <a:rPr lang="en-US" sz="6000" b="1" dirty="0">
                <a:solidFill>
                  <a:srgbClr val="0070C0"/>
                </a:solidFill>
                <a:effectLst/>
                <a:ea typeface="+mn-ea"/>
                <a:cs typeface="+mn-cs"/>
              </a:rPr>
            </a:br>
            <a:r>
              <a:rPr lang="en-US" sz="6000" b="1" dirty="0">
                <a:solidFill>
                  <a:srgbClr val="0070C0"/>
                </a:solidFill>
                <a:effectLst/>
                <a:ea typeface="+mn-ea"/>
                <a:cs typeface="+mn-cs"/>
              </a:rPr>
              <a:t>and</a:t>
            </a:r>
            <a:br>
              <a:rPr lang="en-US" sz="6000" b="1" dirty="0">
                <a:solidFill>
                  <a:srgbClr val="0070C0"/>
                </a:solidFill>
                <a:effectLst/>
                <a:ea typeface="+mn-ea"/>
                <a:cs typeface="+mn-cs"/>
              </a:rPr>
            </a:br>
            <a:r>
              <a:rPr lang="en-US" sz="6000" b="1" dirty="0">
                <a:solidFill>
                  <a:srgbClr val="0070C0"/>
                </a:solidFill>
                <a:effectLst/>
                <a:ea typeface="+mn-ea"/>
                <a:cs typeface="+mn-cs"/>
              </a:rPr>
              <a:t>Maintenance</a:t>
            </a:r>
            <a:endParaRPr lang="en-US" sz="6000" dirty="0"/>
          </a:p>
        </p:txBody>
      </p:sp>
      <p:pic>
        <p:nvPicPr>
          <p:cNvPr id="34838" name="Picture 348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975" y="589756"/>
            <a:ext cx="1666875" cy="166687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0218" y="589756"/>
            <a:ext cx="1609725" cy="16192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1"/>
          <p:cNvSpPr txBox="1">
            <a:spLocks/>
          </p:cNvSpPr>
          <p:nvPr/>
        </p:nvSpPr>
        <p:spPr bwMode="auto">
          <a:xfrm>
            <a:off x="152400" y="1295400"/>
            <a:ext cx="8991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346075">
              <a:defRPr>
                <a:solidFill>
                  <a:schemeClr val="tx1"/>
                </a:solidFill>
                <a:latin typeface="Gill Sans MT" panose="020B0502020104020203" pitchFamily="34" charset="0"/>
              </a:defRPr>
            </a:lvl1pPr>
            <a:lvl2pPr marL="742950" indent="-285750" defTabSz="346075">
              <a:defRPr>
                <a:solidFill>
                  <a:schemeClr val="tx1"/>
                </a:solidFill>
                <a:latin typeface="Gill Sans MT" panose="020B0502020104020203" pitchFamily="34" charset="0"/>
              </a:defRPr>
            </a:lvl2pPr>
            <a:lvl3pPr marL="1143000" indent="-228600" defTabSz="346075">
              <a:defRPr>
                <a:solidFill>
                  <a:schemeClr val="tx1"/>
                </a:solidFill>
                <a:latin typeface="Gill Sans MT" panose="020B0502020104020203" pitchFamily="34" charset="0"/>
              </a:defRPr>
            </a:lvl3pPr>
            <a:lvl4pPr marL="1600200" indent="-228600" defTabSz="346075">
              <a:defRPr>
                <a:solidFill>
                  <a:schemeClr val="tx1"/>
                </a:solidFill>
                <a:latin typeface="Gill Sans MT" panose="020B0502020104020203" pitchFamily="34" charset="0"/>
              </a:defRPr>
            </a:lvl4pPr>
            <a:lvl5pPr marL="2057400" indent="-228600" defTabSz="346075">
              <a:defRPr>
                <a:solidFill>
                  <a:schemeClr val="tx1"/>
                </a:solidFill>
                <a:latin typeface="Gill Sans MT" panose="020B0502020104020203" pitchFamily="34" charset="0"/>
              </a:defRPr>
            </a:lvl5pPr>
            <a:lvl6pPr marL="2514600" indent="-228600" defTabSz="346075"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346075"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346075"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346075"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lnSpc>
                <a:spcPts val="5500"/>
              </a:lnSpc>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Brief Intro to CEDRA and City of Edmond</a:t>
            </a:r>
          </a:p>
          <a:p>
            <a:pPr eaLnBrk="1" hangingPunct="1">
              <a:lnSpc>
                <a:spcPts val="5500"/>
              </a:lnSpc>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Overview of Developing the Traffic Sign Inventory</a:t>
            </a:r>
          </a:p>
          <a:p>
            <a:pPr eaLnBrk="1" hangingPunct="1">
              <a:lnSpc>
                <a:spcPts val="5500"/>
              </a:lnSpc>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Traffic Sign Inventory Database Design</a:t>
            </a:r>
          </a:p>
          <a:p>
            <a:pPr eaLnBrk="1" hangingPunct="1">
              <a:lnSpc>
                <a:spcPts val="5500"/>
              </a:lnSpc>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Traffic Sign Inventory Collection Process</a:t>
            </a:r>
          </a:p>
          <a:p>
            <a:pPr eaLnBrk="1" hangingPunct="1">
              <a:lnSpc>
                <a:spcPts val="5500"/>
              </a:lnSpc>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Maintenance and Updating Process</a:t>
            </a:r>
          </a:p>
          <a:p>
            <a:pPr eaLnBrk="1" hangingPunct="1">
              <a:lnSpc>
                <a:spcPts val="5500"/>
              </a:lnSpc>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Summary then Q&amp;A</a:t>
            </a:r>
            <a:endParaRPr lang="en-US" altLang="en-US" sz="3000" dirty="0">
              <a:latin typeface="Calibri" panose="020F0502020204030204" pitchFamily="34" charset="0"/>
            </a:endParaRPr>
          </a:p>
          <a:p>
            <a:pPr algn="ctr" eaLnBrk="1" hangingPunct="1">
              <a:buClr>
                <a:schemeClr val="accent1"/>
              </a:buClr>
              <a:buSzPct val="70000"/>
            </a:pPr>
            <a:endParaRPr lang="en-US" altLang="en-US" sz="2800" dirty="0">
              <a:latin typeface="Calibri" panose="020F0502020204030204" pitchFamily="34" charset="0"/>
            </a:endParaRP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Topics to be Covered</a:t>
            </a:r>
            <a:endParaRPr lang="en-US" dirty="0">
              <a:effectLs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3886200"/>
            <a:ext cx="1819275" cy="18097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Before We Begin</a:t>
            </a:r>
            <a:endParaRPr lang="en-US" dirty="0">
              <a:effectLst/>
            </a:endParaRPr>
          </a:p>
        </p:txBody>
      </p:sp>
      <p:sp>
        <p:nvSpPr>
          <p:cNvPr id="4" name="Content Placeholder 1"/>
          <p:cNvSpPr txBox="1">
            <a:spLocks/>
          </p:cNvSpPr>
          <p:nvPr/>
        </p:nvSpPr>
        <p:spPr bwMode="auto">
          <a:xfrm>
            <a:off x="152400" y="1295400"/>
            <a:ext cx="8991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346075">
              <a:defRPr>
                <a:solidFill>
                  <a:schemeClr val="tx1"/>
                </a:solidFill>
                <a:latin typeface="Gill Sans MT" panose="020B0502020104020203" pitchFamily="34" charset="0"/>
              </a:defRPr>
            </a:lvl1pPr>
            <a:lvl2pPr marL="742950" indent="-285750" defTabSz="346075">
              <a:defRPr>
                <a:solidFill>
                  <a:schemeClr val="tx1"/>
                </a:solidFill>
                <a:latin typeface="Gill Sans MT" panose="020B0502020104020203" pitchFamily="34" charset="0"/>
              </a:defRPr>
            </a:lvl2pPr>
            <a:lvl3pPr marL="1143000" indent="-228600" defTabSz="346075">
              <a:defRPr>
                <a:solidFill>
                  <a:schemeClr val="tx1"/>
                </a:solidFill>
                <a:latin typeface="Gill Sans MT" panose="020B0502020104020203" pitchFamily="34" charset="0"/>
              </a:defRPr>
            </a:lvl3pPr>
            <a:lvl4pPr marL="1600200" indent="-228600" defTabSz="346075">
              <a:defRPr>
                <a:solidFill>
                  <a:schemeClr val="tx1"/>
                </a:solidFill>
                <a:latin typeface="Gill Sans MT" panose="020B0502020104020203" pitchFamily="34" charset="0"/>
              </a:defRPr>
            </a:lvl4pPr>
            <a:lvl5pPr marL="2057400" indent="-228600" defTabSz="346075">
              <a:defRPr>
                <a:solidFill>
                  <a:schemeClr val="tx1"/>
                </a:solidFill>
                <a:latin typeface="Gill Sans MT" panose="020B0502020104020203" pitchFamily="34" charset="0"/>
              </a:defRPr>
            </a:lvl5pPr>
            <a:lvl6pPr marL="2514600" indent="-228600" defTabSz="346075"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346075"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346075"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346075" eaLnBrk="0" fontAlgn="base" hangingPunct="0">
              <a:spcBef>
                <a:spcPct val="0"/>
              </a:spcBef>
              <a:spcAft>
                <a:spcPct val="0"/>
              </a:spcAft>
              <a:defRPr>
                <a:solidFill>
                  <a:schemeClr val="tx1"/>
                </a:solidFill>
                <a:latin typeface="Gill Sans MT" panose="020B0502020104020203" pitchFamily="34" charset="0"/>
              </a:defRPr>
            </a:lvl9pPr>
          </a:lstStyle>
          <a:p>
            <a:pPr marL="747713" indent="-747713" eaLnBrk="1" hangingPunct="1">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How many have a Traffic Sign Database they maintain?</a:t>
            </a:r>
          </a:p>
          <a:p>
            <a:pPr marL="747713" indent="-747713" eaLnBrk="1" hangingPunct="1">
              <a:buClr>
                <a:schemeClr val="accent1"/>
              </a:buClr>
              <a:buSzPct val="70000"/>
            </a:pPr>
            <a:endParaRPr lang="en-US" altLang="en-US" sz="2600" dirty="0">
              <a:solidFill>
                <a:schemeClr val="bg1"/>
              </a:solidFill>
              <a:latin typeface="Wingdings" panose="05000000000000000000" pitchFamily="2" charset="2"/>
              <a:cs typeface="Symath" panose="00000400000000000000" pitchFamily="2" charset="0"/>
            </a:endParaRPr>
          </a:p>
          <a:p>
            <a:pPr marL="747713" indent="-747713" eaLnBrk="1" hangingPunct="1">
              <a:buClr>
                <a:schemeClr val="accent1"/>
              </a:buClr>
              <a:buSzPct val="70000"/>
            </a:pPr>
            <a:r>
              <a:rPr lang="en-US" altLang="en-US" sz="2600" dirty="0">
                <a:solidFill>
                  <a:schemeClr val="bg1"/>
                </a:solidFill>
                <a:latin typeface="Wingdings" panose="05000000000000000000" pitchFamily="2" charset="2"/>
                <a:cs typeface="Symath" panose="00000400000000000000" pitchFamily="2" charset="0"/>
              </a:rPr>
              <a:t>u</a:t>
            </a:r>
            <a:r>
              <a:rPr lang="en-US" altLang="en-US" sz="3000" dirty="0">
                <a:solidFill>
                  <a:schemeClr val="bg1"/>
                </a:solidFill>
                <a:latin typeface="Calibri" panose="020F0502020204030204" pitchFamily="34" charset="0"/>
              </a:rPr>
              <a:t>	How many are thinking of developing a Traffic Sign Database?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3820853"/>
            <a:ext cx="1924050" cy="19240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4633" y="3752573"/>
            <a:ext cx="2633928" cy="199233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810" y="3752573"/>
            <a:ext cx="2676899" cy="1981477"/>
          </a:xfrm>
          <a:prstGeom prst="rect">
            <a:avLst/>
          </a:prstGeom>
        </p:spPr>
      </p:pic>
    </p:spTree>
    <p:extLst>
      <p:ext uri="{BB962C8B-B14F-4D97-AF65-F5344CB8AC3E}">
        <p14:creationId xmlns:p14="http://schemas.microsoft.com/office/powerpoint/2010/main" val="1682155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219200"/>
            <a:ext cx="7239000" cy="4473473"/>
          </a:xfrm>
          <a:prstGeom prst="rect">
            <a:avLst/>
          </a:prstGeom>
        </p:spPr>
      </p:pic>
      <p:sp>
        <p:nvSpPr>
          <p:cNvPr id="5"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Who Likes Puppies</a:t>
            </a:r>
            <a:endParaRPr lang="en-US" dirty="0">
              <a:effectLst/>
            </a:endParaRPr>
          </a:p>
        </p:txBody>
      </p:sp>
    </p:spTree>
    <p:extLst>
      <p:ext uri="{BB962C8B-B14F-4D97-AF65-F5344CB8AC3E}">
        <p14:creationId xmlns:p14="http://schemas.microsoft.com/office/powerpoint/2010/main" val="1669966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txBox="1">
            <a:spLocks/>
          </p:cNvSpPr>
          <p:nvPr/>
        </p:nvSpPr>
        <p:spPr bwMode="auto">
          <a:xfrm>
            <a:off x="457200" y="1295400"/>
            <a:ext cx="8153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eaLnBrk="1" hangingPunct="1">
              <a:buClr>
                <a:schemeClr val="accent1"/>
              </a:buClr>
              <a:buSzPct val="70000"/>
            </a:pPr>
            <a:r>
              <a:rPr lang="en-US" altLang="en-US" sz="3000" dirty="0">
                <a:solidFill>
                  <a:srgbClr val="00B050"/>
                </a:solidFill>
                <a:latin typeface="Calibri" panose="020F0502020204030204" pitchFamily="34" charset="0"/>
              </a:rPr>
              <a:t>1985</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The CEDRA Corporation is established</a:t>
            </a:r>
            <a:r>
              <a:rPr lang="en-US" altLang="en-US" sz="3000" dirty="0">
                <a:latin typeface="Calibri" panose="020F0502020204030204" pitchFamily="34" charset="0"/>
              </a:rPr>
              <a:t>. </a:t>
            </a:r>
          </a:p>
          <a:p>
            <a:pPr eaLnBrk="1" hangingPunct="1">
              <a:buClr>
                <a:schemeClr val="accent1"/>
              </a:buClr>
              <a:buSzPct val="70000"/>
            </a:pPr>
            <a:r>
              <a:rPr lang="en-US" altLang="en-US" sz="3000" dirty="0">
                <a:solidFill>
                  <a:srgbClr val="00B050"/>
                </a:solidFill>
                <a:latin typeface="Calibri" panose="020F0502020204030204" pitchFamily="34" charset="0"/>
              </a:rPr>
              <a:t>1987</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CEDRA begins a long standing relationship</a:t>
            </a:r>
          </a:p>
          <a:p>
            <a:pPr eaLnBrk="1" hangingPunct="1">
              <a:buClr>
                <a:schemeClr val="accent1"/>
              </a:buClr>
              <a:buSzPct val="70000"/>
            </a:pPr>
            <a:r>
              <a:rPr lang="en-US" altLang="en-US" sz="3000" dirty="0">
                <a:solidFill>
                  <a:schemeClr val="bg1"/>
                </a:solidFill>
                <a:latin typeface="Calibri" panose="020F0502020204030204" pitchFamily="34" charset="0"/>
              </a:rPr>
              <a:t>	with </a:t>
            </a:r>
            <a:r>
              <a:rPr lang="en-US" altLang="en-US" sz="3000" dirty="0" err="1">
                <a:solidFill>
                  <a:schemeClr val="bg1"/>
                </a:solidFill>
                <a:latin typeface="Calibri" panose="020F0502020204030204" pitchFamily="34" charset="0"/>
              </a:rPr>
              <a:t>Esri</a:t>
            </a:r>
            <a:r>
              <a:rPr lang="en-US" altLang="en-US" sz="3000" dirty="0">
                <a:solidFill>
                  <a:schemeClr val="bg1"/>
                </a:solidFill>
                <a:latin typeface="Calibri" panose="020F0502020204030204" pitchFamily="34" charset="0"/>
              </a:rPr>
              <a:t>.</a:t>
            </a:r>
          </a:p>
          <a:p>
            <a:pPr eaLnBrk="1" hangingPunct="1">
              <a:buClr>
                <a:schemeClr val="accent1"/>
              </a:buClr>
              <a:buSzPct val="70000"/>
            </a:pPr>
            <a:r>
              <a:rPr lang="en-US" altLang="en-US" sz="3000" dirty="0">
                <a:solidFill>
                  <a:srgbClr val="00B050"/>
                </a:solidFill>
                <a:latin typeface="Calibri" panose="020F0502020204030204" pitchFamily="34" charset="0"/>
              </a:rPr>
              <a:t>1993</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CEDRA becomes an authorized </a:t>
            </a:r>
            <a:r>
              <a:rPr lang="en-US" altLang="en-US" sz="3000" dirty="0" err="1">
                <a:solidFill>
                  <a:schemeClr val="bg1"/>
                </a:solidFill>
                <a:latin typeface="Calibri" panose="020F0502020204030204" pitchFamily="34" charset="0"/>
              </a:rPr>
              <a:t>Esri</a:t>
            </a:r>
            <a:r>
              <a:rPr lang="en-US" altLang="en-US" sz="3000" dirty="0">
                <a:solidFill>
                  <a:schemeClr val="bg1"/>
                </a:solidFill>
                <a:latin typeface="Calibri" panose="020F0502020204030204" pitchFamily="34" charset="0"/>
              </a:rPr>
              <a:t> Business</a:t>
            </a:r>
          </a:p>
          <a:p>
            <a:pPr eaLnBrk="1" hangingPunct="1">
              <a:buClr>
                <a:schemeClr val="accent1"/>
              </a:buClr>
              <a:buSzPct val="70000"/>
            </a:pPr>
            <a:r>
              <a:rPr lang="en-US" altLang="en-US" sz="3000" dirty="0">
                <a:solidFill>
                  <a:schemeClr val="bg1"/>
                </a:solidFill>
                <a:latin typeface="Calibri" panose="020F0502020204030204" pitchFamily="34" charset="0"/>
              </a:rPr>
              <a:t>	Partner and Developer.</a:t>
            </a:r>
          </a:p>
          <a:p>
            <a:pPr eaLnBrk="1" hangingPunct="1">
              <a:buClr>
                <a:schemeClr val="accent1"/>
              </a:buClr>
              <a:buSzPct val="70000"/>
            </a:pPr>
            <a:endParaRPr lang="en-US" altLang="en-US" dirty="0">
              <a:latin typeface="Calibri" panose="020F0502020204030204" pitchFamily="34" charset="0"/>
            </a:endParaRPr>
          </a:p>
          <a:p>
            <a:pPr algn="ctr" eaLnBrk="1" hangingPunct="1">
              <a:buClr>
                <a:schemeClr val="accent1"/>
              </a:buClr>
              <a:buSzPct val="70000"/>
            </a:pPr>
            <a:r>
              <a:rPr lang="en-US" altLang="en-US" sz="3000" dirty="0">
                <a:solidFill>
                  <a:schemeClr val="bg1"/>
                </a:solidFill>
                <a:latin typeface="Calibri" panose="020F0502020204030204" pitchFamily="34" charset="0"/>
              </a:rPr>
              <a:t>CEDRA offers engineering/GIS solutions in the form of</a:t>
            </a:r>
            <a:r>
              <a:rPr lang="en-US" altLang="en-US" sz="3000" dirty="0">
                <a:latin typeface="Calibri" panose="020F0502020204030204" pitchFamily="34" charset="0"/>
              </a:rPr>
              <a:t> </a:t>
            </a:r>
            <a:r>
              <a:rPr lang="en-US" altLang="en-US" sz="3000" dirty="0">
                <a:solidFill>
                  <a:srgbClr val="00B050"/>
                </a:solidFill>
                <a:latin typeface="Calibri" panose="020F0502020204030204" pitchFamily="34" charset="0"/>
              </a:rPr>
              <a:t>software</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and</a:t>
            </a:r>
            <a:r>
              <a:rPr lang="en-US" altLang="en-US" sz="3000" dirty="0">
                <a:latin typeface="Calibri" panose="020F0502020204030204" pitchFamily="34" charset="0"/>
              </a:rPr>
              <a:t> </a:t>
            </a:r>
            <a:r>
              <a:rPr lang="en-US" altLang="en-US" sz="3000" dirty="0">
                <a:solidFill>
                  <a:srgbClr val="00B050"/>
                </a:solidFill>
                <a:latin typeface="Calibri" panose="020F0502020204030204" pitchFamily="34" charset="0"/>
              </a:rPr>
              <a:t>services</a:t>
            </a:r>
            <a:r>
              <a:rPr lang="en-US" altLang="en-US" sz="3000" dirty="0">
                <a:latin typeface="Calibri" panose="020F0502020204030204" pitchFamily="34" charset="0"/>
              </a:rPr>
              <a:t> </a:t>
            </a:r>
            <a:r>
              <a:rPr lang="en-US" altLang="en-US" sz="3000" dirty="0">
                <a:solidFill>
                  <a:schemeClr val="bg1"/>
                </a:solidFill>
                <a:latin typeface="Calibri" panose="020F0502020204030204" pitchFamily="34" charset="0"/>
              </a:rPr>
              <a:t>to governmental agencies,  engineering consultants, tax assessors, oil companies and various utility enterprises. </a:t>
            </a:r>
          </a:p>
          <a:p>
            <a:pPr eaLnBrk="1" hangingPunct="1">
              <a:buClr>
                <a:schemeClr val="accent1"/>
              </a:buClr>
              <a:buSzPct val="70000"/>
            </a:pPr>
            <a:endParaRPr lang="en-US" altLang="en-US" sz="2800" dirty="0">
              <a:latin typeface="Calibri" panose="020F0502020204030204" pitchFamily="34" charset="0"/>
            </a:endParaRPr>
          </a:p>
          <a:p>
            <a:pPr algn="ctr" eaLnBrk="1" hangingPunct="1">
              <a:buClr>
                <a:schemeClr val="accent1"/>
              </a:buClr>
              <a:buSzPct val="70000"/>
            </a:pPr>
            <a:endParaRPr lang="en-US" altLang="en-US" sz="2800" dirty="0">
              <a:latin typeface="Calibri" panose="020F0502020204030204" pitchFamily="34" charset="0"/>
            </a:endParaRPr>
          </a:p>
        </p:txBody>
      </p:sp>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ea typeface="+mn-ea"/>
                <a:cs typeface="+mn-cs"/>
              </a:rPr>
              <a:t>The CEDRA Corporation</a:t>
            </a:r>
            <a:endParaRPr lang="en-US" dirty="0">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1"/>
          <p:cNvSpPr txBox="1">
            <a:spLocks/>
          </p:cNvSpPr>
          <p:nvPr/>
        </p:nvSpPr>
        <p:spPr bwMode="auto">
          <a:xfrm>
            <a:off x="228600" y="1295400"/>
            <a:ext cx="8610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566738" indent="-566738" eaLnBrk="1" hangingPunct="1">
              <a:spcAft>
                <a:spcPts val="2400"/>
              </a:spcAft>
              <a:buClr>
                <a:schemeClr val="accent1"/>
              </a:buClr>
              <a:buSzPct val="70000"/>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In 1996 The City began creating its GIS.</a:t>
            </a:r>
            <a:endParaRPr lang="en-US" altLang="en-US" sz="2000" dirty="0">
              <a:solidFill>
                <a:schemeClr val="bg1"/>
              </a:solidFill>
              <a:latin typeface="Calibri" panose="020F0502020204030204" pitchFamily="34" charset="0"/>
            </a:endParaRPr>
          </a:p>
          <a:p>
            <a:pPr marL="566738" indent="-566738" eaLnBrk="1" hangingPunct="1">
              <a:spcAft>
                <a:spcPts val="2400"/>
              </a:spcAft>
              <a:buClr>
                <a:schemeClr val="accent1"/>
              </a:buClr>
              <a:buSzPct val="70000"/>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The City utilizes an ArcGIS environment comprised of ArcGIS Desktop, ArcGIS Server and ArcGIS Online.</a:t>
            </a:r>
            <a:endParaRPr lang="en-US" altLang="en-US" sz="2000" dirty="0">
              <a:solidFill>
                <a:schemeClr val="bg1"/>
              </a:solidFill>
              <a:latin typeface="Calibri" panose="020F0502020204030204" pitchFamily="34" charset="0"/>
            </a:endParaRPr>
          </a:p>
          <a:p>
            <a:pPr marL="566738" indent="-566738" eaLnBrk="1" hangingPunct="1">
              <a:spcAft>
                <a:spcPts val="2400"/>
              </a:spcAft>
              <a:buClr>
                <a:schemeClr val="accent1"/>
              </a:buClr>
              <a:buSzPct val="70000"/>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The City utilizes Desktop and Web based applications.</a:t>
            </a:r>
            <a:endParaRPr lang="en-US" altLang="en-US" sz="2000" dirty="0">
              <a:solidFill>
                <a:schemeClr val="bg1"/>
              </a:solidFill>
              <a:latin typeface="Calibri" panose="020F0502020204030204" pitchFamily="34" charset="0"/>
            </a:endParaRPr>
          </a:p>
          <a:p>
            <a:pPr marL="566738" indent="-566738" eaLnBrk="1" hangingPunct="1">
              <a:spcAft>
                <a:spcPts val="2400"/>
              </a:spcAft>
              <a:buClr>
                <a:schemeClr val="accent1"/>
              </a:buClr>
              <a:buSzPct val="70000"/>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The City’s GIS is an integral part of its daily operations.</a:t>
            </a:r>
            <a:endParaRPr lang="en-US" altLang="en-US" sz="2000" dirty="0">
              <a:solidFill>
                <a:schemeClr val="bg1"/>
              </a:solidFill>
              <a:latin typeface="Calibri" panose="020F0502020204030204" pitchFamily="34" charset="0"/>
            </a:endParaRPr>
          </a:p>
          <a:p>
            <a:pPr marL="566738" indent="-566738" eaLnBrk="1" hangingPunct="1">
              <a:spcAft>
                <a:spcPts val="2400"/>
              </a:spcAft>
              <a:buClr>
                <a:schemeClr val="accent1"/>
              </a:buClr>
              <a:buSzPct val="70000"/>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The City’s population is approximately 90,000 with more than 27,000 water and 36,000 electric accounts.</a:t>
            </a:r>
            <a:endParaRPr lang="en-US" altLang="en-US" sz="2800" dirty="0">
              <a:latin typeface="Calibri" panose="020F0502020204030204" pitchFamily="34" charset="0"/>
            </a:endParaRPr>
          </a:p>
        </p:txBody>
      </p:sp>
      <p:sp>
        <p:nvSpPr>
          <p:cNvPr id="2" name="Title 1"/>
          <p:cNvSpPr>
            <a:spLocks noGrp="1"/>
          </p:cNvSpPr>
          <p:nvPr>
            <p:ph type="title" idx="4294967295"/>
          </p:nvPr>
        </p:nvSpPr>
        <p:spPr>
          <a:xfrm>
            <a:off x="13952" y="34344"/>
            <a:ext cx="9130048"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The City of Edmond</a:t>
            </a:r>
            <a:endParaRPr lang="en-US" dirty="0">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3952" y="34344"/>
            <a:ext cx="9130048"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The City of Edmond</a:t>
            </a:r>
            <a:endParaRPr lang="en-US" dirty="0">
              <a:effectLst/>
            </a:endParaRPr>
          </a:p>
        </p:txBody>
      </p:sp>
      <p:sp>
        <p:nvSpPr>
          <p:cNvPr id="4" name="Content Placeholder 1"/>
          <p:cNvSpPr txBox="1">
            <a:spLocks/>
          </p:cNvSpPr>
          <p:nvPr/>
        </p:nvSpPr>
        <p:spPr bwMode="auto">
          <a:xfrm>
            <a:off x="457200" y="1295400"/>
            <a:ext cx="8458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eaLnBrk="1" hangingPunct="1">
              <a:buClr>
                <a:schemeClr val="accent1"/>
              </a:buClr>
              <a:buSzPct val="70000"/>
            </a:pPr>
            <a:r>
              <a:rPr lang="en-US" altLang="en-US" sz="2800" dirty="0">
                <a:solidFill>
                  <a:schemeClr val="bg1"/>
                </a:solidFill>
                <a:latin typeface="Calibri" panose="020F0502020204030204" pitchFamily="34" charset="0"/>
              </a:rPr>
              <a:t>The City offers the following data layers amongst others:</a:t>
            </a:r>
          </a:p>
          <a:p>
            <a:pPr algn="ctr" eaLnBrk="1" hangingPunct="1">
              <a:buClr>
                <a:schemeClr val="accent1"/>
              </a:buClr>
              <a:buSzPct val="70000"/>
            </a:pPr>
            <a:endParaRPr lang="en-US" altLang="en-US" sz="2000" dirty="0">
              <a:solidFill>
                <a:schemeClr val="bg1"/>
              </a:solidFill>
              <a:latin typeface="Calibri" panose="020F0502020204030204" pitchFamily="34" charset="0"/>
            </a:endParaRPr>
          </a:p>
          <a:p>
            <a:pPr eaLnBrk="1" hangingPunct="1">
              <a:buClr>
                <a:schemeClr val="accent1"/>
              </a:buClr>
              <a:buSzPct val="70000"/>
            </a:pPr>
            <a:r>
              <a:rPr lang="en-US" altLang="en-US" sz="2800" dirty="0">
                <a:solidFill>
                  <a:schemeClr val="bg1"/>
                </a:solidFill>
                <a:latin typeface="Calibri" panose="020F0502020204030204" pitchFamily="34" charset="0"/>
              </a:rPr>
              <a:t>Waste Water			Engineering Projects</a:t>
            </a:r>
          </a:p>
          <a:p>
            <a:pPr eaLnBrk="1" hangingPunct="1">
              <a:buClr>
                <a:schemeClr val="accent1"/>
              </a:buClr>
              <a:buSzPct val="70000"/>
            </a:pPr>
            <a:r>
              <a:rPr lang="en-US" altLang="en-US" sz="2800" dirty="0">
                <a:solidFill>
                  <a:schemeClr val="bg1"/>
                </a:solidFill>
                <a:latin typeface="Calibri" panose="020F0502020204030204" pitchFamily="34" charset="0"/>
              </a:rPr>
              <a:t>Water					Engineering Districts</a:t>
            </a:r>
          </a:p>
          <a:p>
            <a:pPr eaLnBrk="1" hangingPunct="1">
              <a:buClr>
                <a:schemeClr val="accent1"/>
              </a:buClr>
              <a:buSzPct val="70000"/>
            </a:pPr>
            <a:r>
              <a:rPr lang="en-US" altLang="en-US" sz="2800" dirty="0">
                <a:solidFill>
                  <a:schemeClr val="bg1"/>
                </a:solidFill>
                <a:latin typeface="Calibri" panose="020F0502020204030204" pitchFamily="34" charset="0"/>
              </a:rPr>
              <a:t>Storm Water			Forestry</a:t>
            </a:r>
          </a:p>
          <a:p>
            <a:pPr eaLnBrk="1" hangingPunct="1">
              <a:buClr>
                <a:schemeClr val="accent1"/>
              </a:buClr>
              <a:buSzPct val="70000"/>
            </a:pPr>
            <a:r>
              <a:rPr lang="en-US" altLang="en-US" sz="2800" dirty="0">
                <a:solidFill>
                  <a:schemeClr val="bg1"/>
                </a:solidFill>
                <a:latin typeface="Calibri" panose="020F0502020204030204" pitchFamily="34" charset="0"/>
              </a:rPr>
              <a:t>Parcels				Public Trees</a:t>
            </a:r>
          </a:p>
          <a:p>
            <a:pPr eaLnBrk="1" hangingPunct="1">
              <a:buClr>
                <a:schemeClr val="accent1"/>
              </a:buClr>
              <a:buSzPct val="70000"/>
            </a:pPr>
            <a:r>
              <a:rPr lang="en-US" altLang="en-US" sz="2800" dirty="0">
                <a:solidFill>
                  <a:schemeClr val="bg1"/>
                </a:solidFill>
                <a:latin typeface="Calibri" panose="020F0502020204030204" pitchFamily="34" charset="0"/>
              </a:rPr>
              <a:t>Easements				Fire Access</a:t>
            </a:r>
          </a:p>
          <a:p>
            <a:pPr eaLnBrk="1" hangingPunct="1">
              <a:buClr>
                <a:schemeClr val="accent1"/>
              </a:buClr>
              <a:buSzPct val="70000"/>
            </a:pPr>
            <a:r>
              <a:rPr lang="en-US" altLang="en-US" sz="2800" dirty="0">
                <a:solidFill>
                  <a:schemeClr val="bg1"/>
                </a:solidFill>
                <a:latin typeface="Calibri" panose="020F0502020204030204" pitchFamily="34" charset="0"/>
              </a:rPr>
              <a:t>Street Centerlines			Storm Shelters		</a:t>
            </a:r>
          </a:p>
          <a:p>
            <a:pPr eaLnBrk="1" hangingPunct="1">
              <a:buClr>
                <a:schemeClr val="accent1"/>
              </a:buClr>
              <a:buSzPct val="70000"/>
            </a:pPr>
            <a:r>
              <a:rPr lang="en-US" altLang="en-US" sz="2800" dirty="0">
                <a:solidFill>
                  <a:schemeClr val="bg1"/>
                </a:solidFill>
                <a:latin typeface="Calibri" panose="020F0502020204030204" pitchFamily="34" charset="0"/>
              </a:rPr>
              <a:t>Outdoor Warning Devices	</a:t>
            </a:r>
            <a:r>
              <a:rPr lang="en-US" altLang="en-US" sz="2800" dirty="0" err="1">
                <a:solidFill>
                  <a:schemeClr val="bg1"/>
                </a:solidFill>
                <a:latin typeface="Calibri" panose="020F0502020204030204" pitchFamily="34" charset="0"/>
              </a:rPr>
              <a:t>Planimetrics</a:t>
            </a:r>
            <a:r>
              <a:rPr lang="en-US" altLang="en-US" sz="2800" dirty="0">
                <a:solidFill>
                  <a:schemeClr val="bg1"/>
                </a:solidFill>
                <a:latin typeface="Calibri" panose="020F0502020204030204" pitchFamily="34" charset="0"/>
              </a:rPr>
              <a:t> Topo</a:t>
            </a:r>
          </a:p>
          <a:p>
            <a:pPr eaLnBrk="1" hangingPunct="1">
              <a:buClr>
                <a:schemeClr val="accent1"/>
              </a:buClr>
              <a:buSzPct val="70000"/>
            </a:pPr>
            <a:r>
              <a:rPr lang="en-US" altLang="en-US" sz="2800" dirty="0">
                <a:solidFill>
                  <a:schemeClr val="bg1"/>
                </a:solidFill>
                <a:latin typeface="Calibri" panose="020F0502020204030204" pitchFamily="34" charset="0"/>
              </a:rPr>
              <a:t>Electric				Ortho Photo</a:t>
            </a:r>
          </a:p>
        </p:txBody>
      </p:sp>
    </p:spTree>
    <p:extLst>
      <p:ext uri="{BB962C8B-B14F-4D97-AF65-F5344CB8AC3E}">
        <p14:creationId xmlns:p14="http://schemas.microsoft.com/office/powerpoint/2010/main" val="3374527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3952" y="34344"/>
            <a:ext cx="9130048"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Reasons for Creating Inventory</a:t>
            </a:r>
            <a:endParaRPr lang="en-US" dirty="0">
              <a:effectLst/>
            </a:endParaRPr>
          </a:p>
        </p:txBody>
      </p:sp>
      <p:sp>
        <p:nvSpPr>
          <p:cNvPr id="4" name="Content Placeholder 1"/>
          <p:cNvSpPr txBox="1">
            <a:spLocks/>
          </p:cNvSpPr>
          <p:nvPr/>
        </p:nvSpPr>
        <p:spPr>
          <a:xfrm>
            <a:off x="457200" y="1295400"/>
            <a:ext cx="8153400" cy="4724400"/>
          </a:xfrm>
          <a:prstGeom prst="rect">
            <a:avLst/>
          </a:prstGeom>
        </p:spPr>
        <p:txBody>
          <a:bodyPr/>
          <a:lstStyle/>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Municipal owned assets</a:t>
            </a:r>
            <a:r>
              <a:rPr lang="en-US" sz="2800" dirty="0">
                <a:solidFill>
                  <a:schemeClr val="bg1"/>
                </a:solidFill>
                <a:latin typeface="Calibri" pitchFamily="34" charset="0"/>
              </a:rPr>
              <a:t>.</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Safety/Design and Manual on Uniform Traffic Control Devices (MUTCD) standards need to be met</a:t>
            </a:r>
            <a:r>
              <a:rPr lang="en-US" sz="2800" dirty="0">
                <a:solidFill>
                  <a:schemeClr val="bg1"/>
                </a:solidFill>
                <a:latin typeface="Calibri" pitchFamily="34" charset="0"/>
              </a:rPr>
              <a:t>.</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Signage may be needed where it is not present</a:t>
            </a:r>
            <a:r>
              <a:rPr lang="en-US" sz="2800" dirty="0">
                <a:solidFill>
                  <a:schemeClr val="bg1"/>
                </a:solidFill>
                <a:latin typeface="Calibri" pitchFamily="34" charset="0"/>
              </a:rPr>
              <a:t>.</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Prioritization for Repair/Replacement</a:t>
            </a:r>
            <a:r>
              <a:rPr lang="en-US" sz="2800" dirty="0">
                <a:solidFill>
                  <a:schemeClr val="bg1"/>
                </a:solidFill>
                <a:latin typeface="Calibri" pitchFamily="34" charset="0"/>
              </a:rPr>
              <a:t>.</a:t>
            </a: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FHWA mandate</a:t>
            </a:r>
            <a:r>
              <a:rPr lang="en-US" sz="2800" dirty="0">
                <a:solidFill>
                  <a:schemeClr val="bg1"/>
                </a:solidFill>
                <a:latin typeface="Calibri" pitchFamily="34" charset="0"/>
              </a:rPr>
              <a:t>.</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400" y="3886200"/>
            <a:ext cx="1895475" cy="1905000"/>
          </a:xfrm>
          <a:prstGeom prst="rect">
            <a:avLst/>
          </a:prstGeom>
        </p:spPr>
      </p:pic>
    </p:spTree>
    <p:extLst>
      <p:ext uri="{BB962C8B-B14F-4D97-AF65-F5344CB8AC3E}">
        <p14:creationId xmlns:p14="http://schemas.microsoft.com/office/powerpoint/2010/main" val="3831872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143000"/>
          </a:xfrm>
        </p:spPr>
        <p:txBody>
          <a:bodyPr anchor="ctr">
            <a:normAutofit/>
          </a:bodyPr>
          <a:lstStyle/>
          <a:p>
            <a:pPr algn="ctr" eaLnBrk="1" hangingPunct="1">
              <a:defRPr/>
            </a:pPr>
            <a:r>
              <a:rPr lang="en-US" sz="4800" b="1" dirty="0">
                <a:solidFill>
                  <a:srgbClr val="000000"/>
                </a:solidFill>
                <a:effectLst/>
                <a:latin typeface="Gill Sans MT" panose="020B0502020104020203" pitchFamily="34" charset="0"/>
                <a:ea typeface="+mn-ea"/>
                <a:cs typeface="+mn-cs"/>
              </a:rPr>
              <a:t>Developing the Inventory</a:t>
            </a:r>
            <a:endParaRPr lang="en-US" dirty="0"/>
          </a:p>
        </p:txBody>
      </p:sp>
      <p:sp>
        <p:nvSpPr>
          <p:cNvPr id="5" name="Content Placeholder 1"/>
          <p:cNvSpPr txBox="1">
            <a:spLocks/>
          </p:cNvSpPr>
          <p:nvPr/>
        </p:nvSpPr>
        <p:spPr>
          <a:xfrm>
            <a:off x="457200" y="1295400"/>
            <a:ext cx="8153400" cy="2133600"/>
          </a:xfrm>
          <a:prstGeom prst="rect">
            <a:avLst/>
          </a:prstGeom>
        </p:spPr>
        <p:txBody>
          <a:bodyPr/>
          <a:lstStyle/>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2012 The City undertakes the establishment of a Traffic Sign Inventory database.</a:t>
            </a:r>
          </a:p>
          <a:p>
            <a:pPr marL="566738" indent="-566738"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p>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Manual on Uniform Traffic Control Devices (MUTCD) was used as a guide.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3329709"/>
            <a:ext cx="3343275" cy="2460419"/>
          </a:xfrm>
          <a:prstGeom prst="rect">
            <a:avLst/>
          </a:prstGeom>
        </p:spPr>
      </p:pic>
      <p:sp>
        <p:nvSpPr>
          <p:cNvPr id="6" name="Content Placeholder 1"/>
          <p:cNvSpPr txBox="1">
            <a:spLocks/>
          </p:cNvSpPr>
          <p:nvPr/>
        </p:nvSpPr>
        <p:spPr>
          <a:xfrm>
            <a:off x="457200" y="3562350"/>
            <a:ext cx="4572000" cy="2381250"/>
          </a:xfrm>
          <a:prstGeom prst="rect">
            <a:avLst/>
          </a:prstGeom>
        </p:spPr>
        <p:txBody>
          <a:bodyPr/>
          <a:lstStyle/>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In-house staff used to collect the data.</a:t>
            </a:r>
          </a:p>
          <a:p>
            <a:pPr marL="566738" indent="-566738"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Trimble </a:t>
            </a:r>
            <a:r>
              <a:rPr lang="en-US" sz="2800" dirty="0" err="1">
                <a:solidFill>
                  <a:schemeClr val="bg1"/>
                </a:solidFill>
                <a:latin typeface="Calibri" pitchFamily="34" charset="0"/>
              </a:rPr>
              <a:t>GeoExplorer</a:t>
            </a:r>
            <a:r>
              <a:rPr lang="en-US" sz="2800" dirty="0">
                <a:solidFill>
                  <a:schemeClr val="bg1"/>
                </a:solidFill>
                <a:latin typeface="Calibri" pitchFamily="34" charset="0"/>
              </a:rPr>
              <a:t> 6000 Series </a:t>
            </a:r>
            <a:r>
              <a:rPr lang="en-US" sz="2800" dirty="0" err="1">
                <a:solidFill>
                  <a:schemeClr val="bg1"/>
                </a:solidFill>
                <a:latin typeface="Calibri" pitchFamily="34" charset="0"/>
              </a:rPr>
              <a:t>GeoXH</a:t>
            </a:r>
            <a:r>
              <a:rPr lang="en-US" sz="2800" dirty="0">
                <a:solidFill>
                  <a:schemeClr val="bg1"/>
                </a:solidFill>
                <a:latin typeface="Calibri" pitchFamily="34" charset="0"/>
              </a:rPr>
              <a:t> equipment used.</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22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Inventory Database Design</a:t>
            </a:r>
            <a:endParaRPr lang="en-US" dirty="0"/>
          </a:p>
        </p:txBody>
      </p:sp>
      <p:sp>
        <p:nvSpPr>
          <p:cNvPr id="5" name="Content Placeholder 1"/>
          <p:cNvSpPr txBox="1">
            <a:spLocks/>
          </p:cNvSpPr>
          <p:nvPr/>
        </p:nvSpPr>
        <p:spPr>
          <a:xfrm>
            <a:off x="457200" y="1295400"/>
            <a:ext cx="8153400" cy="4724400"/>
          </a:xfrm>
          <a:prstGeom prst="rect">
            <a:avLst/>
          </a:prstGeom>
        </p:spPr>
        <p:txBody>
          <a:bodyPr/>
          <a:lstStyle/>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design is based upon a Traffic Sign Pole feature layer and a Traffic Sign table.</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Features in the layer represent traffic sign poles</a:t>
            </a:r>
            <a:r>
              <a:rPr lang="en-US" sz="2800" dirty="0">
                <a:solidFill>
                  <a:schemeClr val="bg1"/>
                </a:solidFill>
                <a:latin typeface="Calibri" pitchFamily="34" charset="0"/>
              </a:rPr>
              <a:t>.</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Records in the table represent signs on a pole.</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Records in the table are linked to features in the layer based upon a Traffic Sign Pole Facility ID value.</a:t>
            </a:r>
            <a:endParaRPr lang="en-US" sz="1000" dirty="0">
              <a:solidFill>
                <a:schemeClr val="bg1"/>
              </a:solidFill>
              <a:latin typeface="Calibri" pitchFamily="34" charset="0"/>
            </a:endParaRP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Traffic Sign Poles can have one or more signs.</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322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Traffic Sign Pole Attributes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371600"/>
            <a:ext cx="3173760" cy="4343400"/>
          </a:xfrm>
          <a:prstGeom prst="rect">
            <a:avLst/>
          </a:prstGeom>
        </p:spPr>
      </p:pic>
      <p:sp>
        <p:nvSpPr>
          <p:cNvPr id="7" name="TextBox 14"/>
          <p:cNvSpPr txBox="1">
            <a:spLocks noChangeArrowheads="1"/>
          </p:cNvSpPr>
          <p:nvPr/>
        </p:nvSpPr>
        <p:spPr bwMode="auto">
          <a:xfrm>
            <a:off x="5029200" y="1645920"/>
            <a:ext cx="3505200" cy="378565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dirty="0">
                <a:solidFill>
                  <a:schemeClr val="bg1"/>
                </a:solidFill>
              </a:rPr>
              <a:t>The FACILITYID attribute is the one that is used to relate the Traffic Sign to the Traffic Sign Pole</a:t>
            </a:r>
          </a:p>
          <a:p>
            <a:pPr algn="ctr"/>
            <a:endParaRPr lang="en-US" altLang="en-US" sz="2400" b="1" dirty="0">
              <a:solidFill>
                <a:schemeClr val="bg1"/>
              </a:solidFill>
            </a:endParaRPr>
          </a:p>
          <a:p>
            <a:pPr algn="ctr"/>
            <a:r>
              <a:rPr lang="en-US" altLang="en-US" sz="2400" b="1" dirty="0">
                <a:solidFill>
                  <a:schemeClr val="bg1"/>
                </a:solidFill>
              </a:rPr>
              <a:t>This value will appear in the Traffic Sign Table for every sign belonging to the Pole</a:t>
            </a:r>
            <a:endParaRPr lang="en-US" altLang="en-US" sz="2400" dirty="0">
              <a:solidFill>
                <a:schemeClr val="bg1"/>
              </a:solidFill>
            </a:endParaRPr>
          </a:p>
        </p:txBody>
      </p:sp>
    </p:spTree>
    <p:extLst>
      <p:ext uri="{BB962C8B-B14F-4D97-AF65-F5344CB8AC3E}">
        <p14:creationId xmlns:p14="http://schemas.microsoft.com/office/powerpoint/2010/main" val="3140491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322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Traffic Sign Attributes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371600"/>
            <a:ext cx="2834949" cy="4343400"/>
          </a:xfrm>
          <a:prstGeom prst="rect">
            <a:avLst/>
          </a:prstGeom>
        </p:spPr>
      </p:pic>
      <p:sp>
        <p:nvSpPr>
          <p:cNvPr id="6" name="TextBox 14"/>
          <p:cNvSpPr txBox="1">
            <a:spLocks noChangeArrowheads="1"/>
          </p:cNvSpPr>
          <p:nvPr/>
        </p:nvSpPr>
        <p:spPr bwMode="auto">
          <a:xfrm>
            <a:off x="5029200" y="1645920"/>
            <a:ext cx="3505200" cy="378565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dirty="0">
                <a:solidFill>
                  <a:schemeClr val="bg1"/>
                </a:solidFill>
              </a:rPr>
              <a:t>Pertinent Sign information such as the Sign’s Face Material, Installation Date, Condition and so forth are stored in the Traffic Sign Table</a:t>
            </a:r>
          </a:p>
          <a:p>
            <a:pPr algn="ctr"/>
            <a:endParaRPr lang="en-US" altLang="en-US" sz="2400" b="1" dirty="0">
              <a:solidFill>
                <a:schemeClr val="bg1"/>
              </a:solidFill>
            </a:endParaRPr>
          </a:p>
          <a:p>
            <a:pPr algn="ctr"/>
            <a:r>
              <a:rPr lang="en-US" altLang="en-US" sz="2400" b="1" dirty="0">
                <a:solidFill>
                  <a:schemeClr val="bg1"/>
                </a:solidFill>
              </a:rPr>
              <a:t>This information can then be analyzed</a:t>
            </a:r>
            <a:endParaRPr lang="en-US" altLang="en-US" sz="2400" dirty="0">
              <a:solidFill>
                <a:schemeClr val="bg1"/>
              </a:solidFill>
            </a:endParaRPr>
          </a:p>
        </p:txBody>
      </p:sp>
    </p:spTree>
    <p:extLst>
      <p:ext uri="{BB962C8B-B14F-4D97-AF65-F5344CB8AC3E}">
        <p14:creationId xmlns:p14="http://schemas.microsoft.com/office/powerpoint/2010/main" val="826448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6099"/>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Inventory Collection Process</a:t>
            </a:r>
            <a:endParaRPr lang="en-US" dirty="0"/>
          </a:p>
        </p:txBody>
      </p:sp>
      <p:sp>
        <p:nvSpPr>
          <p:cNvPr id="4" name="Content Placeholder 1"/>
          <p:cNvSpPr txBox="1">
            <a:spLocks/>
          </p:cNvSpPr>
          <p:nvPr/>
        </p:nvSpPr>
        <p:spPr>
          <a:xfrm>
            <a:off x="457200" y="1295400"/>
            <a:ext cx="8153400" cy="4572000"/>
          </a:xfrm>
          <a:prstGeom prst="rect">
            <a:avLst/>
          </a:prstGeom>
        </p:spPr>
        <p:txBody>
          <a:bodyPr/>
          <a:lstStyle/>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A form filled template was created enabling the crews to enter the appropriate information.</a:t>
            </a: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Multiple crews used to collect field data</a:t>
            </a:r>
            <a:r>
              <a:rPr lang="en-US" sz="2800" dirty="0">
                <a:solidFill>
                  <a:schemeClr val="bg1"/>
                </a:solidFill>
                <a:latin typeface="Calibri" pitchFamily="34" charset="0"/>
              </a:rPr>
              <a:t>.</a:t>
            </a: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2.5 year period to collect majority of inventory</a:t>
            </a:r>
            <a:r>
              <a:rPr lang="en-US" sz="2800" dirty="0">
                <a:solidFill>
                  <a:schemeClr val="bg1"/>
                </a:solidFill>
                <a:latin typeface="Calibri" pitchFamily="34" charset="0"/>
              </a:rPr>
              <a:t>.</a:t>
            </a: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~8000 Poles and &gt;14,000 Signs collected</a:t>
            </a:r>
            <a:r>
              <a:rPr lang="en-US" sz="2800" dirty="0">
                <a:solidFill>
                  <a:schemeClr val="bg1"/>
                </a:solidFill>
                <a:latin typeface="Calibri" pitchFamily="34" charset="0"/>
              </a:rPr>
              <a:t>.</a:t>
            </a: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On going collection being performed</a:t>
            </a:r>
            <a:r>
              <a:rPr lang="en-US" sz="2800" dirty="0">
                <a:solidFill>
                  <a:schemeClr val="bg1"/>
                </a:solidFill>
                <a:latin typeface="Calibri" pitchFamily="34" charset="0"/>
              </a:rPr>
              <a:t>.</a:t>
            </a:r>
          </a:p>
          <a:p>
            <a:pPr marL="566738" indent="-566738" eaLnBrk="1" fontAlgn="auto" hangingPunct="1">
              <a:lnSpc>
                <a:spcPts val="3000"/>
              </a:lnSpc>
              <a:spcBef>
                <a:spcPts val="0"/>
              </a:spcBef>
              <a:spcAft>
                <a:spcPts val="240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Digital images of signs were taken</a:t>
            </a:r>
            <a:r>
              <a:rPr lang="en-US" sz="2800" dirty="0">
                <a:solidFill>
                  <a:schemeClr val="bg1"/>
                </a:solidFill>
                <a:latin typeface="Calibri" pitchFamily="34" charset="0"/>
              </a:rPr>
              <a:t>.</a:t>
            </a:r>
          </a:p>
          <a:p>
            <a:pPr marL="566738" indent="-566738"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000" y="4333875"/>
            <a:ext cx="1724025" cy="15335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6099"/>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Field Collection Process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1295399"/>
            <a:ext cx="2438400" cy="433493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935" y="1295400"/>
            <a:ext cx="2438400" cy="433493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5189" y="1264274"/>
            <a:ext cx="3191100" cy="2393325"/>
          </a:xfrm>
          <a:prstGeom prst="rect">
            <a:avLst/>
          </a:prstGeom>
        </p:spPr>
      </p:pic>
      <p:sp>
        <p:nvSpPr>
          <p:cNvPr id="10" name="Content Placeholder 1"/>
          <p:cNvSpPr txBox="1">
            <a:spLocks/>
          </p:cNvSpPr>
          <p:nvPr/>
        </p:nvSpPr>
        <p:spPr>
          <a:xfrm>
            <a:off x="5615189" y="3962400"/>
            <a:ext cx="3191100" cy="1667932"/>
          </a:xfrm>
          <a:prstGeom prst="rect">
            <a:avLst/>
          </a:prstGeom>
        </p:spPr>
        <p:txBody>
          <a:bodyPr/>
          <a:lstStyle/>
          <a:p>
            <a:pPr algn="ctr" eaLnBrk="1" fontAlgn="auto" hangingPunct="1">
              <a:lnSpc>
                <a:spcPts val="3000"/>
              </a:lnSpc>
              <a:spcBef>
                <a:spcPts val="0"/>
              </a:spcBef>
              <a:spcAft>
                <a:spcPts val="2400"/>
              </a:spcAft>
              <a:buClr>
                <a:schemeClr val="accent1"/>
              </a:buClr>
              <a:buSzPct val="70000"/>
              <a:defRPr/>
            </a:pPr>
            <a:r>
              <a:rPr lang="en-US" sz="2800" dirty="0">
                <a:solidFill>
                  <a:schemeClr val="bg1"/>
                </a:solidFill>
                <a:latin typeface="Calibri" pitchFamily="34" charset="0"/>
              </a:rPr>
              <a:t>On average 1 to 2 minutes to collect data per sign, 17 attributes</a:t>
            </a:r>
          </a:p>
        </p:txBody>
      </p:sp>
    </p:spTree>
    <p:extLst>
      <p:ext uri="{BB962C8B-B14F-4D97-AF65-F5344CB8AC3E}">
        <p14:creationId xmlns:p14="http://schemas.microsoft.com/office/powerpoint/2010/main" val="3295282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143000"/>
          </a:xfrm>
        </p:spPr>
        <p:txBody>
          <a:bodyPr anchor="ctr">
            <a:normAutofit/>
          </a:bodyPr>
          <a:lstStyle/>
          <a:p>
            <a:pPr algn="ctr" eaLnBrk="1" hangingPunct="1">
              <a:defRPr/>
            </a:pPr>
            <a:r>
              <a:rPr lang="en-US" sz="4800" b="1" dirty="0">
                <a:solidFill>
                  <a:srgbClr val="000000"/>
                </a:solidFill>
                <a:effectLst/>
                <a:latin typeface="Gill Sans MT" panose="020B0502020104020203" pitchFamily="34" charset="0"/>
                <a:ea typeface="+mn-ea"/>
                <a:cs typeface="+mn-cs"/>
              </a:rPr>
              <a:t>Maintaining/Updating Process</a:t>
            </a:r>
            <a:endParaRPr lang="en-US" dirty="0"/>
          </a:p>
        </p:txBody>
      </p:sp>
      <p:sp>
        <p:nvSpPr>
          <p:cNvPr id="4" name="Content Placeholder 1"/>
          <p:cNvSpPr txBox="1">
            <a:spLocks/>
          </p:cNvSpPr>
          <p:nvPr/>
        </p:nvSpPr>
        <p:spPr>
          <a:xfrm>
            <a:off x="457200" y="1295400"/>
            <a:ext cx="8153400" cy="4572000"/>
          </a:xfrm>
          <a:prstGeom prst="rect">
            <a:avLst/>
          </a:prstGeom>
        </p:spPr>
        <p:txBody>
          <a:bodyPr/>
          <a:lstStyle/>
          <a:p>
            <a:pPr marL="566738" indent="-566738" eaLnBrk="1" fontAlgn="auto" hangingPunct="1">
              <a:lnSpc>
                <a:spcPts val="3000"/>
              </a:lnSpc>
              <a:spcBef>
                <a:spcPts val="240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Field crews were bringing in many files that needed to be processed</a:t>
            </a:r>
            <a:r>
              <a:rPr lang="en-US" sz="2800" dirty="0">
                <a:solidFill>
                  <a:schemeClr val="bg1"/>
                </a:solidFill>
                <a:latin typeface="Calibri" pitchFamily="34" charset="0"/>
              </a:rPr>
              <a:t>.</a:t>
            </a:r>
          </a:p>
          <a:p>
            <a:pPr marL="566738" indent="-566738" eaLnBrk="1" fontAlgn="auto" hangingPunct="1">
              <a:lnSpc>
                <a:spcPts val="3000"/>
              </a:lnSpc>
              <a:spcBef>
                <a:spcPts val="240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An automated process was needed to update the </a:t>
            </a:r>
            <a:r>
              <a:rPr lang="en-US" sz="2800" dirty="0" err="1">
                <a:solidFill>
                  <a:schemeClr val="bg1"/>
                </a:solidFill>
                <a:latin typeface="Calibri" pitchFamily="34" charset="0"/>
              </a:rPr>
              <a:t>TSignPole</a:t>
            </a:r>
            <a:r>
              <a:rPr lang="en-US" sz="2800" dirty="0">
                <a:solidFill>
                  <a:schemeClr val="bg1"/>
                </a:solidFill>
                <a:latin typeface="Calibri" pitchFamily="34" charset="0"/>
              </a:rPr>
              <a:t> Layer and </a:t>
            </a:r>
            <a:r>
              <a:rPr lang="en-US" sz="2800" dirty="0" err="1">
                <a:solidFill>
                  <a:schemeClr val="bg1"/>
                </a:solidFill>
                <a:latin typeface="Calibri" pitchFamily="34" charset="0"/>
              </a:rPr>
              <a:t>TSign</a:t>
            </a:r>
            <a:r>
              <a:rPr lang="en-US" sz="2800" dirty="0">
                <a:solidFill>
                  <a:schemeClr val="bg1"/>
                </a:solidFill>
                <a:latin typeface="Calibri" pitchFamily="34" charset="0"/>
              </a:rPr>
              <a:t> Table.</a:t>
            </a:r>
          </a:p>
          <a:p>
            <a:pPr marL="566738" indent="-566738" eaLnBrk="1" fontAlgn="auto" hangingPunct="1">
              <a:lnSpc>
                <a:spcPts val="3000"/>
              </a:lnSpc>
              <a:spcBef>
                <a:spcPts val="240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ability to handle addition of new features as well as modifying existing features.</a:t>
            </a:r>
          </a:p>
          <a:p>
            <a:pPr marL="566738" indent="-566738" eaLnBrk="1" fontAlgn="auto" hangingPunct="1">
              <a:lnSpc>
                <a:spcPts val="3000"/>
              </a:lnSpc>
              <a:spcBef>
                <a:spcPts val="240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ability to check the results prior to committing to the database (i.e. </a:t>
            </a:r>
            <a:r>
              <a:rPr lang="en-US" sz="2800" dirty="0" err="1">
                <a:solidFill>
                  <a:schemeClr val="bg1"/>
                </a:solidFill>
                <a:latin typeface="Calibri" pitchFamily="34" charset="0"/>
              </a:rPr>
              <a:t>Work_Type</a:t>
            </a:r>
            <a:r>
              <a:rPr lang="en-US" sz="2800" dirty="0">
                <a:solidFill>
                  <a:schemeClr val="bg1"/>
                </a:solidFill>
                <a:latin typeface="Calibri" pitchFamily="34" charset="0"/>
              </a:rPr>
              <a:t> codes, existing database Street Names).</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Case 1</a:t>
            </a:r>
            <a:endParaRPr lang="en-US" dirty="0"/>
          </a:p>
        </p:txBody>
      </p:sp>
      <p:sp>
        <p:nvSpPr>
          <p:cNvPr id="4" name="Content Placeholder 1"/>
          <p:cNvSpPr txBox="1">
            <a:spLocks/>
          </p:cNvSpPr>
          <p:nvPr/>
        </p:nvSpPr>
        <p:spPr>
          <a:xfrm>
            <a:off x="457200" y="1295400"/>
            <a:ext cx="8153400" cy="1600200"/>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altLang="en-US" sz="3200" b="1" dirty="0">
                <a:solidFill>
                  <a:schemeClr val="bg1"/>
                </a:solidFill>
                <a:latin typeface="Calibri" panose="020F0502020204030204" pitchFamily="34" charset="0"/>
                <a:cs typeface="Calibri" panose="020F0502020204030204" pitchFamily="34" charset="0"/>
              </a:rPr>
              <a:t>New Post with One Sign</a:t>
            </a:r>
          </a:p>
          <a:p>
            <a:pPr marL="566738" indent="-566738" algn="ctr" eaLnBrk="1" fontAlgn="auto" hangingPunct="1">
              <a:lnSpc>
                <a:spcPts val="3000"/>
              </a:lnSpc>
              <a:spcBef>
                <a:spcPts val="0"/>
              </a:spcBef>
              <a:spcAft>
                <a:spcPts val="0"/>
              </a:spcAft>
              <a:buClr>
                <a:schemeClr val="accent1"/>
              </a:buClr>
              <a:buSzPct val="70000"/>
              <a:defRPr/>
            </a:pPr>
            <a:endParaRPr lang="en-US" sz="2800" b="1" dirty="0">
              <a:solidFill>
                <a:schemeClr val="bg1"/>
              </a:solidFill>
              <a:latin typeface="Calibri" panose="020F0502020204030204" pitchFamily="34" charset="0"/>
              <a:cs typeface="Calibri" panose="020F0502020204030204"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In this case, the field survey point is not close to any existing poles and there is only one field survey point</a:t>
            </a:r>
            <a:endParaRPr lang="en-US" sz="2800" i="1" dirty="0">
              <a:solidFill>
                <a:schemeClr val="bg1"/>
              </a:solidFill>
              <a:latin typeface="Calibri"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0" y="2895601"/>
            <a:ext cx="2057400" cy="2819400"/>
          </a:xfrm>
          <a:prstGeom prst="rect">
            <a:avLst/>
          </a:prstGeom>
        </p:spPr>
      </p:pic>
      <p:sp>
        <p:nvSpPr>
          <p:cNvPr id="6" name="Content Placeholder 1"/>
          <p:cNvSpPr txBox="1">
            <a:spLocks/>
          </p:cNvSpPr>
          <p:nvPr/>
        </p:nvSpPr>
        <p:spPr>
          <a:xfrm>
            <a:off x="457200" y="2830996"/>
            <a:ext cx="5981700" cy="2948609"/>
          </a:xfrm>
          <a:prstGeom prst="rect">
            <a:avLst/>
          </a:prstGeom>
        </p:spPr>
        <p:txBody>
          <a:bodyPr/>
          <a:lstStyle/>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at this location. Under this condition, the command adds one feature to the TSIGNPOLE layer and one record to the TSIGN table.  The coordinates of the new Traffic Sign Pole feature will match those of the field survey point.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extLst>
      <p:ext uri="{BB962C8B-B14F-4D97-AF65-F5344CB8AC3E}">
        <p14:creationId xmlns:p14="http://schemas.microsoft.com/office/powerpoint/2010/main" val="1507102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Case 2</a:t>
            </a:r>
            <a:endParaRPr lang="en-US" dirty="0"/>
          </a:p>
        </p:txBody>
      </p:sp>
      <p:sp>
        <p:nvSpPr>
          <p:cNvPr id="4" name="Content Placeholder 1"/>
          <p:cNvSpPr txBox="1">
            <a:spLocks/>
          </p:cNvSpPr>
          <p:nvPr/>
        </p:nvSpPr>
        <p:spPr>
          <a:xfrm>
            <a:off x="457200" y="1295400"/>
            <a:ext cx="8153400" cy="2017486"/>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altLang="en-US" sz="3200" b="1" dirty="0">
                <a:solidFill>
                  <a:schemeClr val="bg1"/>
                </a:solidFill>
                <a:latin typeface="Calibri" panose="020F0502020204030204" pitchFamily="34" charset="0"/>
                <a:cs typeface="Calibri" panose="020F0502020204030204" pitchFamily="34" charset="0"/>
              </a:rPr>
              <a:t>New Post with Multiple Signs</a:t>
            </a:r>
          </a:p>
          <a:p>
            <a:pPr marL="566738" indent="-566738" algn="ctr" eaLnBrk="1" fontAlgn="auto" hangingPunct="1">
              <a:lnSpc>
                <a:spcPts val="3000"/>
              </a:lnSpc>
              <a:spcBef>
                <a:spcPts val="0"/>
              </a:spcBef>
              <a:spcAft>
                <a:spcPts val="0"/>
              </a:spcAft>
              <a:buClr>
                <a:schemeClr val="accent1"/>
              </a:buClr>
              <a:buSzPct val="70000"/>
              <a:defRPr/>
            </a:pPr>
            <a:endParaRPr lang="en-US" sz="2800" b="1" dirty="0">
              <a:solidFill>
                <a:schemeClr val="bg1"/>
              </a:solidFill>
              <a:latin typeface="Calibri" panose="020F0502020204030204" pitchFamily="34" charset="0"/>
              <a:cs typeface="Calibri" panose="020F0502020204030204"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In this case, there are field survey points that are not close to an existing pole and these points are within the proximity tolerance. Under this condition, the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0" y="3312886"/>
            <a:ext cx="1657518" cy="2354727"/>
          </a:xfrm>
          <a:prstGeom prst="rect">
            <a:avLst/>
          </a:prstGeom>
        </p:spPr>
      </p:pic>
      <p:sp>
        <p:nvSpPr>
          <p:cNvPr id="6" name="Content Placeholder 1"/>
          <p:cNvSpPr txBox="1">
            <a:spLocks/>
          </p:cNvSpPr>
          <p:nvPr/>
        </p:nvSpPr>
        <p:spPr>
          <a:xfrm>
            <a:off x="436808" y="3200400"/>
            <a:ext cx="6629400" cy="2467213"/>
          </a:xfrm>
          <a:prstGeom prst="rect">
            <a:avLst/>
          </a:prstGeom>
        </p:spPr>
        <p:txBody>
          <a:bodyPr/>
          <a:lstStyle/>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command will add one feature to the TSIGNPOLE layer and one record for every field survey point to the TSIGN table. The coordinates of the Traffic Sign Pole feature will be the average of the field survey points.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extLst>
      <p:ext uri="{BB962C8B-B14F-4D97-AF65-F5344CB8AC3E}">
        <p14:creationId xmlns:p14="http://schemas.microsoft.com/office/powerpoint/2010/main" val="455058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Case 3</a:t>
            </a:r>
            <a:endParaRPr lang="en-US" dirty="0"/>
          </a:p>
        </p:txBody>
      </p:sp>
      <p:sp>
        <p:nvSpPr>
          <p:cNvPr id="4" name="Content Placeholder 1"/>
          <p:cNvSpPr txBox="1">
            <a:spLocks/>
          </p:cNvSpPr>
          <p:nvPr/>
        </p:nvSpPr>
        <p:spPr>
          <a:xfrm>
            <a:off x="457200" y="1295400"/>
            <a:ext cx="8153400" cy="2004164"/>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altLang="en-US" sz="3200" b="1" dirty="0">
                <a:solidFill>
                  <a:schemeClr val="bg1"/>
                </a:solidFill>
                <a:latin typeface="Calibri" panose="020F0502020204030204" pitchFamily="34" charset="0"/>
                <a:cs typeface="Calibri" panose="020F0502020204030204" pitchFamily="34" charset="0"/>
              </a:rPr>
              <a:t>Add Sign(s) to Existing Post</a:t>
            </a:r>
          </a:p>
          <a:p>
            <a:pPr marL="566738" indent="-566738" algn="ctr" eaLnBrk="1" fontAlgn="auto" hangingPunct="1">
              <a:lnSpc>
                <a:spcPts val="3000"/>
              </a:lnSpc>
              <a:spcBef>
                <a:spcPts val="0"/>
              </a:spcBef>
              <a:spcAft>
                <a:spcPts val="0"/>
              </a:spcAft>
              <a:buClr>
                <a:schemeClr val="accent1"/>
              </a:buClr>
              <a:buSzPct val="70000"/>
              <a:defRPr/>
            </a:pPr>
            <a:endParaRPr lang="en-US" sz="2800" b="1" dirty="0">
              <a:solidFill>
                <a:schemeClr val="bg1"/>
              </a:solidFill>
              <a:latin typeface="Calibri" panose="020F0502020204030204" pitchFamily="34" charset="0"/>
              <a:cs typeface="Calibri" panose="020F0502020204030204"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In this case the field survey point is close to an existing post. Additionally, the field survey point must have the WORK_TYPE attribute with the value NEW_SIGN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400" y="3299564"/>
            <a:ext cx="1695644" cy="2415713"/>
          </a:xfrm>
          <a:prstGeom prst="rect">
            <a:avLst/>
          </a:prstGeom>
        </p:spPr>
      </p:pic>
      <p:sp>
        <p:nvSpPr>
          <p:cNvPr id="6" name="Content Placeholder 1"/>
          <p:cNvSpPr txBox="1">
            <a:spLocks/>
          </p:cNvSpPr>
          <p:nvPr/>
        </p:nvSpPr>
        <p:spPr>
          <a:xfrm>
            <a:off x="457200" y="3200400"/>
            <a:ext cx="6457756" cy="2514877"/>
          </a:xfrm>
          <a:prstGeom prst="rect">
            <a:avLst/>
          </a:prstGeom>
        </p:spPr>
        <p:txBody>
          <a:bodyPr/>
          <a:lstStyle/>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assigned to it in order for this case to function.  Under this condition, the command will add one record to the TSIGN table for every sign appearing at the existing post.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extLst>
      <p:ext uri="{BB962C8B-B14F-4D97-AF65-F5344CB8AC3E}">
        <p14:creationId xmlns:p14="http://schemas.microsoft.com/office/powerpoint/2010/main" val="1545080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Case 4</a:t>
            </a:r>
            <a:endParaRPr lang="en-US" dirty="0"/>
          </a:p>
        </p:txBody>
      </p:sp>
      <p:sp>
        <p:nvSpPr>
          <p:cNvPr id="4" name="Content Placeholder 1"/>
          <p:cNvSpPr txBox="1">
            <a:spLocks/>
          </p:cNvSpPr>
          <p:nvPr/>
        </p:nvSpPr>
        <p:spPr>
          <a:xfrm>
            <a:off x="457200" y="1295400"/>
            <a:ext cx="8153400" cy="4572000"/>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altLang="en-US" sz="3200" b="1" dirty="0">
                <a:solidFill>
                  <a:schemeClr val="bg1"/>
                </a:solidFill>
                <a:latin typeface="Calibri" panose="020F0502020204030204" pitchFamily="34" charset="0"/>
                <a:cs typeface="Calibri" panose="020F0502020204030204" pitchFamily="34" charset="0"/>
              </a:rPr>
              <a:t>Replace Sign(s) on Existing Post</a:t>
            </a:r>
          </a:p>
          <a:p>
            <a:pPr marL="566738" indent="-566738" algn="ctr" eaLnBrk="1" fontAlgn="auto" hangingPunct="1">
              <a:lnSpc>
                <a:spcPts val="3000"/>
              </a:lnSpc>
              <a:spcBef>
                <a:spcPts val="0"/>
              </a:spcBef>
              <a:spcAft>
                <a:spcPts val="0"/>
              </a:spcAft>
              <a:buClr>
                <a:schemeClr val="accent1"/>
              </a:buClr>
              <a:buSzPct val="70000"/>
              <a:defRPr/>
            </a:pPr>
            <a:endParaRPr lang="en-US" sz="2800" b="1" dirty="0">
              <a:solidFill>
                <a:schemeClr val="bg1"/>
              </a:solidFill>
              <a:latin typeface="Calibri" panose="020F0502020204030204" pitchFamily="34" charset="0"/>
              <a:cs typeface="Calibri" panose="020F0502020204030204"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In this case the field survey point is close to an existing post.  Additionally, the field survey point has the WORK_TYPE attribute value set to "REPLACE_SIGN" or the attribute is not present. In order to determine which sign is to be replaced the SIGN_TYPE and LEGEND fields in the field survey shapefile are examined.  Using the SIGN_TYPE attribute, a sign code is extracted using the space character as the delineating character.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extLst>
      <p:ext uri="{BB962C8B-B14F-4D97-AF65-F5344CB8AC3E}">
        <p14:creationId xmlns:p14="http://schemas.microsoft.com/office/powerpoint/2010/main" val="4043081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Case 4 (cont’d)</a:t>
            </a:r>
            <a:endParaRPr lang="en-US" dirty="0"/>
          </a:p>
        </p:txBody>
      </p:sp>
      <p:sp>
        <p:nvSpPr>
          <p:cNvPr id="4" name="Content Placeholder 1"/>
          <p:cNvSpPr txBox="1">
            <a:spLocks/>
          </p:cNvSpPr>
          <p:nvPr/>
        </p:nvSpPr>
        <p:spPr>
          <a:xfrm>
            <a:off x="457200" y="1295400"/>
            <a:ext cx="8153400" cy="4572000"/>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altLang="en-US" sz="3200" b="1" dirty="0">
                <a:solidFill>
                  <a:schemeClr val="bg1"/>
                </a:solidFill>
                <a:latin typeface="Calibri" panose="020F0502020204030204" pitchFamily="34" charset="0"/>
                <a:cs typeface="Calibri" panose="020F0502020204030204" pitchFamily="34" charset="0"/>
              </a:rPr>
              <a:t>Replace Sign(s) on Existing Post</a:t>
            </a:r>
          </a:p>
          <a:p>
            <a:pPr marL="566738" indent="-566738" algn="ctr" eaLnBrk="1" fontAlgn="auto" hangingPunct="1">
              <a:lnSpc>
                <a:spcPts val="3000"/>
              </a:lnSpc>
              <a:spcBef>
                <a:spcPts val="0"/>
              </a:spcBef>
              <a:spcAft>
                <a:spcPts val="0"/>
              </a:spcAft>
              <a:buClr>
                <a:schemeClr val="accent1"/>
              </a:buClr>
              <a:buSzPct val="70000"/>
              <a:defRPr/>
            </a:pPr>
            <a:endParaRPr lang="en-US" sz="2800" b="1" dirty="0">
              <a:solidFill>
                <a:schemeClr val="bg1"/>
              </a:solidFill>
              <a:latin typeface="Calibri" panose="020F0502020204030204" pitchFamily="34" charset="0"/>
              <a:cs typeface="Calibri" panose="020F0502020204030204"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In the TSIGN table the records associated with a post will contain the post's Facility ID.  These records are then examined to make a match on the sign code.  If there is only one record in the TSIGN table the existing record is modified using the TSIGN field mapping information.  If there are two or more records the processing varies depending upon the sign code value.	</a:t>
            </a:r>
          </a:p>
          <a:p>
            <a:pPr algn="ctr" eaLnBrk="1" fontAlgn="auto" hangingPunct="1">
              <a:lnSpc>
                <a:spcPts val="3000"/>
              </a:lnSpc>
              <a:spcBef>
                <a:spcPts val="0"/>
              </a:spcBef>
              <a:spcAft>
                <a:spcPts val="0"/>
              </a:spcAft>
              <a:buClr>
                <a:schemeClr val="accent1"/>
              </a:buClr>
              <a:buSzPct val="70000"/>
              <a:defRPr/>
            </a:pPr>
            <a:r>
              <a:rPr lang="en-US" sz="2800" i="1" dirty="0">
                <a:solidFill>
                  <a:schemeClr val="bg1"/>
                </a:solidFill>
                <a:latin typeface="Calibri" pitchFamily="34" charset="0"/>
              </a:rPr>
              <a:t>Substantial Custom Logic Involved in this Case</a:t>
            </a:r>
          </a:p>
        </p:txBody>
      </p:sp>
    </p:spTree>
    <p:extLst>
      <p:ext uri="{BB962C8B-B14F-4D97-AF65-F5344CB8AC3E}">
        <p14:creationId xmlns:p14="http://schemas.microsoft.com/office/powerpoint/2010/main" val="2273159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All Cases</a:t>
            </a:r>
            <a:endParaRPr lang="en-US" dirty="0"/>
          </a:p>
        </p:txBody>
      </p:sp>
      <p:sp>
        <p:nvSpPr>
          <p:cNvPr id="4" name="Content Placeholder 1"/>
          <p:cNvSpPr txBox="1">
            <a:spLocks/>
          </p:cNvSpPr>
          <p:nvPr/>
        </p:nvSpPr>
        <p:spPr>
          <a:xfrm>
            <a:off x="457200" y="1295400"/>
            <a:ext cx="8153400" cy="2057400"/>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altLang="en-US" sz="3200" b="1" dirty="0">
                <a:solidFill>
                  <a:schemeClr val="bg1"/>
                </a:solidFill>
                <a:latin typeface="Calibri" panose="020F0502020204030204" pitchFamily="34" charset="0"/>
                <a:cs typeface="Calibri" panose="020F0502020204030204" pitchFamily="34" charset="0"/>
              </a:rPr>
              <a:t>Attribute Assignment</a:t>
            </a:r>
          </a:p>
          <a:p>
            <a:pPr marL="566738" indent="-566738" algn="ctr" eaLnBrk="1" fontAlgn="auto" hangingPunct="1">
              <a:lnSpc>
                <a:spcPts val="3000"/>
              </a:lnSpc>
              <a:spcBef>
                <a:spcPts val="0"/>
              </a:spcBef>
              <a:spcAft>
                <a:spcPts val="0"/>
              </a:spcAft>
              <a:buClr>
                <a:schemeClr val="accent1"/>
              </a:buClr>
              <a:buSzPct val="70000"/>
              <a:defRPr/>
            </a:pPr>
            <a:endParaRPr lang="en-US" sz="2800" b="1" dirty="0">
              <a:solidFill>
                <a:schemeClr val="bg1"/>
              </a:solidFill>
              <a:latin typeface="Calibri" panose="020F0502020204030204" pitchFamily="34" charset="0"/>
              <a:cs typeface="Calibri" panose="020F0502020204030204"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In all 4 cases previously mentioned, field survey data needed to be transferred to the appropriate fields in the Traffic Sign Pole Layer and Traffic Sign table.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3691944"/>
            <a:ext cx="1991530" cy="1982001"/>
          </a:xfrm>
          <a:prstGeom prst="rect">
            <a:avLst/>
          </a:prstGeom>
        </p:spPr>
      </p:pic>
      <p:sp>
        <p:nvSpPr>
          <p:cNvPr id="6" name="Content Placeholder 1"/>
          <p:cNvSpPr txBox="1">
            <a:spLocks/>
          </p:cNvSpPr>
          <p:nvPr/>
        </p:nvSpPr>
        <p:spPr>
          <a:xfrm>
            <a:off x="457200" y="3657600"/>
            <a:ext cx="6172200" cy="2201214"/>
          </a:xfrm>
          <a:prstGeom prst="rect">
            <a:avLst/>
          </a:prstGeom>
        </p:spPr>
        <p:txBody>
          <a:bodyPr/>
          <a:lstStyle/>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Two text files called TSIGNPOLEMAPPING and TSIGNMAPPING files are used to indicate what fields the survey information is to be stored in the Traffic Sign Pole Layer and Traffic Sign table.	</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extLst>
      <p:ext uri="{BB962C8B-B14F-4D97-AF65-F5344CB8AC3E}">
        <p14:creationId xmlns:p14="http://schemas.microsoft.com/office/powerpoint/2010/main" val="3447883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Field Mapping Files</a:t>
            </a:r>
            <a:endParaRPr lang="en-US" dirty="0"/>
          </a:p>
        </p:txBody>
      </p:sp>
      <p:sp>
        <p:nvSpPr>
          <p:cNvPr id="4" name="Content Placeholder 1"/>
          <p:cNvSpPr txBox="1">
            <a:spLocks/>
          </p:cNvSpPr>
          <p:nvPr/>
        </p:nvSpPr>
        <p:spPr>
          <a:xfrm>
            <a:off x="457200" y="1447800"/>
            <a:ext cx="3962400" cy="685800"/>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sz="3200" dirty="0">
                <a:solidFill>
                  <a:schemeClr val="bg1"/>
                </a:solidFill>
                <a:latin typeface="Calibri" pitchFamily="34" charset="0"/>
              </a:rPr>
              <a:t>TSIGNPOLEMAPPING</a:t>
            </a:r>
            <a:endParaRPr lang="en-US" sz="2800" b="1" dirty="0">
              <a:solidFill>
                <a:schemeClr val="bg1"/>
              </a:solidFill>
              <a:latin typeface="Calibri" panose="020F0502020204030204" pitchFamily="34" charset="0"/>
              <a:cs typeface="Calibri" panose="020F0502020204030204" pitchFamily="34" charset="0"/>
            </a:endParaRPr>
          </a:p>
        </p:txBody>
      </p:sp>
      <p:sp>
        <p:nvSpPr>
          <p:cNvPr id="5" name="Content Placeholder 1"/>
          <p:cNvSpPr txBox="1">
            <a:spLocks/>
          </p:cNvSpPr>
          <p:nvPr/>
        </p:nvSpPr>
        <p:spPr>
          <a:xfrm>
            <a:off x="371341" y="2133600"/>
            <a:ext cx="4581659" cy="3657600"/>
          </a:xfrm>
          <a:prstGeom prst="rect">
            <a:avLst/>
          </a:prstGeom>
        </p:spPr>
        <p:txBody>
          <a:bodyPr/>
          <a:lstStyle/>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 </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POLE_TYPE,POLE_TYPE</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POLE_LENGT,LENGTH</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POLE_MOUNT,MOUNTING_STYLE</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GPS_DATE,MODIFIED_DATE</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 Hard coded value to be stored in MODIFIED_BY</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"SIGN_INVENTORY",MODIFIED_BY</a:t>
            </a:r>
            <a:endParaRPr lang="en-US" sz="1600" i="1" dirty="0">
              <a:solidFill>
                <a:schemeClr val="bg1"/>
              </a:solidFill>
              <a:latin typeface="Calibri" pitchFamily="34" charset="0"/>
            </a:endParaRPr>
          </a:p>
        </p:txBody>
      </p:sp>
      <p:sp>
        <p:nvSpPr>
          <p:cNvPr id="6" name="Content Placeholder 1"/>
          <p:cNvSpPr txBox="1">
            <a:spLocks/>
          </p:cNvSpPr>
          <p:nvPr/>
        </p:nvSpPr>
        <p:spPr>
          <a:xfrm>
            <a:off x="4953000" y="1427408"/>
            <a:ext cx="3962400" cy="685800"/>
          </a:xfrm>
          <a:prstGeom prst="rect">
            <a:avLst/>
          </a:prstGeom>
        </p:spPr>
        <p:txBody>
          <a:bodyPr/>
          <a:lstStyle/>
          <a:p>
            <a:pPr marL="566738" indent="-566738" algn="ctr" eaLnBrk="1" fontAlgn="auto" hangingPunct="1">
              <a:lnSpc>
                <a:spcPts val="3000"/>
              </a:lnSpc>
              <a:spcBef>
                <a:spcPts val="0"/>
              </a:spcBef>
              <a:spcAft>
                <a:spcPts val="0"/>
              </a:spcAft>
              <a:buClr>
                <a:schemeClr val="accent1"/>
              </a:buClr>
              <a:buSzPct val="70000"/>
              <a:defRPr/>
            </a:pPr>
            <a:r>
              <a:rPr lang="en-US" sz="3200" dirty="0">
                <a:solidFill>
                  <a:schemeClr val="bg1"/>
                </a:solidFill>
                <a:latin typeface="Calibri" pitchFamily="34" charset="0"/>
              </a:rPr>
              <a:t>TSIGNMAPPING</a:t>
            </a:r>
            <a:endParaRPr lang="en-US" sz="2800" b="1" dirty="0">
              <a:solidFill>
                <a:schemeClr val="bg1"/>
              </a:solidFill>
              <a:latin typeface="Calibri" panose="020F0502020204030204" pitchFamily="34" charset="0"/>
              <a:cs typeface="Calibri" panose="020F0502020204030204" pitchFamily="34" charset="0"/>
            </a:endParaRPr>
          </a:p>
        </p:txBody>
      </p:sp>
      <p:sp>
        <p:nvSpPr>
          <p:cNvPr id="7" name="Content Placeholder 1"/>
          <p:cNvSpPr txBox="1">
            <a:spLocks/>
          </p:cNvSpPr>
          <p:nvPr/>
        </p:nvSpPr>
        <p:spPr>
          <a:xfrm>
            <a:off x="5105400" y="2133600"/>
            <a:ext cx="3657599" cy="3657600"/>
          </a:xfrm>
          <a:prstGeom prst="rect">
            <a:avLst/>
          </a:prstGeom>
        </p:spPr>
        <p:txBody>
          <a:bodyPr/>
          <a:lstStyle/>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SIGN_DIMEN,SIGN_DIMENSION</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DIRECTION_,DIRECTION_FACING</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CONDITION,CONDITION</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REPLACEMEN,REPLACEMENT_SIGN</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DATE_INSTA,DATE_INSTALLED</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COMMENTS,COMMENTS</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a:t>
            </a:r>
          </a:p>
          <a:p>
            <a:pPr eaLnBrk="1" fontAlgn="auto" hangingPunct="1">
              <a:spcBef>
                <a:spcPts val="0"/>
              </a:spcBef>
              <a:spcAft>
                <a:spcPts val="0"/>
              </a:spcAft>
              <a:buClr>
                <a:schemeClr val="accent1"/>
              </a:buClr>
              <a:buSzPct val="70000"/>
              <a:defRPr/>
            </a:pPr>
            <a:r>
              <a:rPr lang="en-US" sz="1600" dirty="0">
                <a:solidFill>
                  <a:schemeClr val="bg1"/>
                </a:solidFill>
                <a:latin typeface="Calibri" pitchFamily="34" charset="0"/>
              </a:rPr>
              <a:t>IMAGERY,HYPERLINK</a:t>
            </a:r>
          </a:p>
          <a:p>
            <a:pPr eaLnBrk="1" fontAlgn="auto" hangingPunct="1">
              <a:spcBef>
                <a:spcPts val="0"/>
              </a:spcBef>
              <a:spcAft>
                <a:spcPts val="0"/>
              </a:spcAft>
              <a:buClr>
                <a:schemeClr val="accent1"/>
              </a:buClr>
              <a:buSzPct val="70000"/>
              <a:defRPr/>
            </a:pPr>
            <a:endParaRPr lang="en-US" sz="1600" dirty="0">
              <a:solidFill>
                <a:schemeClr val="bg1"/>
              </a:solidFill>
              <a:latin typeface="Calibri" pitchFamily="34" charset="0"/>
            </a:endParaRPr>
          </a:p>
        </p:txBody>
      </p:sp>
    </p:spTree>
    <p:extLst>
      <p:ext uri="{BB962C8B-B14F-4D97-AF65-F5344CB8AC3E}">
        <p14:creationId xmlns:p14="http://schemas.microsoft.com/office/powerpoint/2010/main" val="20769478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Survey GPS Shapefile</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25880"/>
            <a:ext cx="9144000" cy="209109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57600"/>
            <a:ext cx="9144000" cy="210005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904" y="-4762"/>
            <a:ext cx="9144000" cy="1143000"/>
          </a:xfrm>
        </p:spPr>
        <p:txBody>
          <a:bodyPr anchor="ctr">
            <a:normAutofit/>
          </a:bodyPr>
          <a:lstStyle/>
          <a:p>
            <a:pPr algn="ctr" eaLnBrk="1" hangingPunct="1">
              <a:defRPr/>
            </a:pPr>
            <a:r>
              <a:rPr lang="en-US" sz="4800" b="1" dirty="0">
                <a:solidFill>
                  <a:srgbClr val="000000"/>
                </a:solidFill>
                <a:effectLst/>
                <a:latin typeface="Gill Sans MT" panose="020B0502020104020203" pitchFamily="34" charset="0"/>
                <a:ea typeface="+mn-ea"/>
                <a:cs typeface="+mn-cs"/>
              </a:rPr>
              <a:t>Sign Pole Layer - TSIGNPOLE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25880"/>
            <a:ext cx="9144000" cy="219698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57600"/>
            <a:ext cx="9144000" cy="218972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732"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Sign Table - TSIGN</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25880"/>
            <a:ext cx="9144000" cy="209214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57600"/>
            <a:ext cx="9144000" cy="211578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99416"/>
            <a:ext cx="9144000" cy="4459167"/>
          </a:xfrm>
          <a:prstGeom prst="rect">
            <a:avLst/>
          </a:prstGeom>
        </p:spPr>
      </p:pic>
      <p:sp>
        <p:nvSpPr>
          <p:cNvPr id="5" name="Title 1"/>
          <p:cNvSpPr txBox="1">
            <a:spLocks/>
          </p:cNvSpPr>
          <p:nvPr/>
        </p:nvSpPr>
        <p:spPr>
          <a:xfrm>
            <a:off x="-10732"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ea typeface="+mn-ea"/>
                <a:cs typeface="+mn-cs"/>
              </a:rPr>
              <a:t>Traffic Sign Type Classification</a:t>
            </a:r>
            <a:endParaRPr lang="en-US" dirty="0"/>
          </a:p>
        </p:txBody>
      </p:sp>
    </p:spTree>
    <p:extLst>
      <p:ext uri="{BB962C8B-B14F-4D97-AF65-F5344CB8AC3E}">
        <p14:creationId xmlns:p14="http://schemas.microsoft.com/office/powerpoint/2010/main" val="30524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Box 14"/>
          <p:cNvSpPr txBox="1">
            <a:spLocks noChangeArrowheads="1"/>
          </p:cNvSpPr>
          <p:nvPr/>
        </p:nvSpPr>
        <p:spPr bwMode="auto">
          <a:xfrm>
            <a:off x="5257800" y="1574274"/>
            <a:ext cx="3505200" cy="378565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dirty="0">
                <a:solidFill>
                  <a:schemeClr val="bg1"/>
                </a:solidFill>
              </a:rPr>
              <a:t>Prior to executing this command the user selects the GPS Shapefile(s) to be processed in the Table of Contents</a:t>
            </a:r>
          </a:p>
          <a:p>
            <a:pPr algn="ctr"/>
            <a:endParaRPr lang="en-US" altLang="en-US" sz="2400" b="1" dirty="0">
              <a:solidFill>
                <a:schemeClr val="bg1"/>
              </a:solidFill>
            </a:endParaRPr>
          </a:p>
          <a:p>
            <a:pPr algn="ctr"/>
            <a:r>
              <a:rPr lang="en-US" altLang="en-US" sz="2400" b="1" dirty="0">
                <a:solidFill>
                  <a:schemeClr val="bg1"/>
                </a:solidFill>
              </a:rPr>
              <a:t>A formal report file contains the results of the processing</a:t>
            </a:r>
            <a:endParaRPr lang="en-US" altLang="en-US" sz="2400" dirty="0">
              <a:solidFill>
                <a:schemeClr val="bg1"/>
              </a:solidFill>
            </a:endParaRPr>
          </a:p>
        </p:txBody>
      </p:sp>
      <p:sp>
        <p:nvSpPr>
          <p:cNvPr id="2" name="Title 1"/>
          <p:cNvSpPr>
            <a:spLocks noGrp="1"/>
          </p:cNvSpPr>
          <p:nvPr>
            <p:ph type="title" idx="4294967295"/>
          </p:nvPr>
        </p:nvSpPr>
        <p:spPr>
          <a:xfrm>
            <a:off x="-8586"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Traffic Sign Update Command</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414" y="1295400"/>
            <a:ext cx="4191000" cy="43434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8586"/>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The Report File - Header</a:t>
            </a:r>
            <a:endParaRPr lang="en-US" dirty="0"/>
          </a:p>
        </p:txBody>
      </p:sp>
      <p:sp>
        <p:nvSpPr>
          <p:cNvPr id="6" name="Content Placeholder 1"/>
          <p:cNvSpPr txBox="1">
            <a:spLocks/>
          </p:cNvSpPr>
          <p:nvPr/>
        </p:nvSpPr>
        <p:spPr>
          <a:xfrm>
            <a:off x="457200" y="1295400"/>
            <a:ext cx="8153400" cy="4267200"/>
          </a:xfrm>
          <a:prstGeom prst="rect">
            <a:avLst/>
          </a:prstGeom>
        </p:spPr>
        <p:txBody>
          <a:bodyPr/>
          <a:lstStyle/>
          <a:p>
            <a:pPr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r>
              <a:rPr lang="en-US" sz="1400" dirty="0">
                <a:solidFill>
                  <a:schemeClr val="bg1"/>
                </a:solidFill>
                <a:latin typeface="Courier New" panose="02070309020205020404" pitchFamily="49" charset="0"/>
                <a:cs typeface="Courier New" panose="02070309020205020404" pitchFamily="49" charset="0"/>
              </a:rPr>
              <a:t>                     Traffic Sign Data Processing</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Traffic Sign Layer: TSIGNPOLE</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Traffic Sign Table: TSIGN</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Layer Transfer Attribute File: TSignPoleMapping.txt</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Transfer Attribute File: TSignMapping.txt</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Proximity Tolerance: 3</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TSIGNPOL Highest Facility ID currently assigned is: 140271</a:t>
            </a:r>
          </a:p>
          <a:p>
            <a:pPr eaLnBrk="1" fontAlgn="auto" hangingPunct="1">
              <a:lnSpc>
                <a:spcPts val="30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2436182"/>
            <a:ext cx="2191024" cy="221229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rPr>
              <a:t>The Report File – Part 1</a:t>
            </a:r>
            <a:endParaRPr lang="en-US" dirty="0"/>
          </a:p>
        </p:txBody>
      </p:sp>
      <p:sp>
        <p:nvSpPr>
          <p:cNvPr id="7" name="Content Placeholder 1"/>
          <p:cNvSpPr txBox="1">
            <a:spLocks/>
          </p:cNvSpPr>
          <p:nvPr/>
        </p:nvSpPr>
        <p:spPr>
          <a:xfrm>
            <a:off x="457200" y="1295400"/>
            <a:ext cx="8153400" cy="4495800"/>
          </a:xfrm>
          <a:prstGeom prst="rect">
            <a:avLst/>
          </a:prstGeom>
        </p:spPr>
        <p:txBody>
          <a:bodyPr/>
          <a:lstStyle/>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PART 1: Processing the active Survey Data Shapefiles</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Processing SIGNS20120725 data</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 FID 0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2. FID 1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3. FID 2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4. FID 3 within 3 existing Traffic Signs</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5. FID 4 within 3 existing Traffic Signs</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6. FID 5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7. FID 6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8. FID 7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9. FID 8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10. FID 9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11. FID 10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12. FID 11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13. FID 12 new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14. FID 13 existing Traffic 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15. FID 14 existing Traffic Sign</a:t>
            </a:r>
          </a:p>
          <a:p>
            <a:pPr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2514600"/>
            <a:ext cx="3095887" cy="286015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a:solidFill>
                  <a:srgbClr val="000000"/>
                </a:solidFill>
                <a:effectLst/>
                <a:latin typeface="Gill Sans MT" panose="020B0502020104020203" pitchFamily="34" charset="0"/>
              </a:rPr>
              <a:t>The Report File – Part 1</a:t>
            </a:r>
            <a:endParaRPr lang="en-US" dirty="0"/>
          </a:p>
        </p:txBody>
      </p:sp>
      <p:sp>
        <p:nvSpPr>
          <p:cNvPr id="4" name="Content Placeholder 1"/>
          <p:cNvSpPr txBox="1">
            <a:spLocks/>
          </p:cNvSpPr>
          <p:nvPr/>
        </p:nvSpPr>
        <p:spPr>
          <a:xfrm>
            <a:off x="457200" y="3581400"/>
            <a:ext cx="8153400" cy="1066800"/>
          </a:xfrm>
          <a:prstGeom prst="rect">
            <a:avLst/>
          </a:prstGeom>
        </p:spPr>
        <p:txBody>
          <a:bodyPr/>
          <a:lstStyle/>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Total Points Processed: 51</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Total Points not close to Existing Sign: 5</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Total Points close to Existing Sign: 42</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Total Points close to Multiple Existing Signs: 4</a:t>
            </a:r>
          </a:p>
          <a:p>
            <a:pPr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p:txBody>
      </p:sp>
      <p:sp>
        <p:nvSpPr>
          <p:cNvPr id="5" name="TextBox 14"/>
          <p:cNvSpPr txBox="1">
            <a:spLocks noChangeArrowheads="1"/>
          </p:cNvSpPr>
          <p:nvPr/>
        </p:nvSpPr>
        <p:spPr bwMode="auto">
          <a:xfrm>
            <a:off x="914400" y="2133600"/>
            <a:ext cx="7315200" cy="83099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dirty="0">
                <a:solidFill>
                  <a:schemeClr val="bg1"/>
                </a:solidFill>
              </a:rPr>
              <a:t>The end of Part 1 contains a summary of the survey data that was processed</a:t>
            </a:r>
            <a:endParaRPr lang="en-US" altLang="en-US" sz="2400" dirty="0">
              <a:solidFill>
                <a:schemeClr val="bg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3585693"/>
            <a:ext cx="2001059" cy="1972472"/>
          </a:xfrm>
          <a:prstGeom prst="rect">
            <a:avLst/>
          </a:prstGeom>
        </p:spPr>
      </p:pic>
    </p:spTree>
    <p:extLst>
      <p:ext uri="{BB962C8B-B14F-4D97-AF65-F5344CB8AC3E}">
        <p14:creationId xmlns:p14="http://schemas.microsoft.com/office/powerpoint/2010/main" val="2213282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1113"/>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rPr>
              <a:t>The Report File – Part 2</a:t>
            </a:r>
            <a:endParaRPr lang="en-US" dirty="0"/>
          </a:p>
        </p:txBody>
      </p:sp>
      <p:sp>
        <p:nvSpPr>
          <p:cNvPr id="5" name="Content Placeholder 1"/>
          <p:cNvSpPr txBox="1">
            <a:spLocks/>
          </p:cNvSpPr>
          <p:nvPr/>
        </p:nvSpPr>
        <p:spPr>
          <a:xfrm>
            <a:off x="0" y="1295400"/>
            <a:ext cx="9144000" cy="4495800"/>
          </a:xfrm>
          <a:prstGeom prst="rect">
            <a:avLst/>
          </a:prstGeom>
        </p:spPr>
        <p:txBody>
          <a:bodyPr/>
          <a:lstStyle/>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PART 2: Adding New Features to TSIGNPOLE and New Records to TSIGN</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 Layer: SIGNS20120725 FID 12 added to TSIGNPOL and assigned Facility ID 140272</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12 added to TSIGN and assigned Facility ID 140272</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2. Layer: SIGNS20120725 FID 20 added to TSIGNPOL and assigned Facility ID 140273</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20 added to TSIGN and assigned Facility ID 140273</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3. Layer: SIGNS20120725 FID 24 added to TSIGNPOL and assigned Facility ID 140274</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24 added to TSIGN and assigned Facility ID 140274</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4. Layer: SIGNS20120725 FID 31 added to TSIGNPOL and assigned Facility ID 140275</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31 added to TSIGN and assigned Facility ID 140275</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32 added to TSIGN and assigned Facility ID 140275</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Total New Traffic Poles Created: 4</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Total New Traffic Sign Data Created: 5</a:t>
            </a:r>
          </a:p>
          <a:p>
            <a:pPr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0"/>
            <a:ext cx="9144000" cy="1143000"/>
          </a:xfrm>
        </p:spPr>
        <p:txBody>
          <a:bodyPr anchor="ctr">
            <a:normAutofit/>
          </a:bodyPr>
          <a:lstStyle/>
          <a:p>
            <a:pPr algn="ctr" eaLnBrk="1" hangingPunct="1">
              <a:defRPr/>
            </a:pPr>
            <a:r>
              <a:rPr lang="en-US" sz="4800" b="1" dirty="0">
                <a:solidFill>
                  <a:srgbClr val="000000"/>
                </a:solidFill>
                <a:effectLst/>
                <a:latin typeface="Gill Sans MT" panose="020B0502020104020203" pitchFamily="34" charset="0"/>
              </a:rPr>
              <a:t>The Report File – Part 3</a:t>
            </a:r>
            <a:endParaRPr lang="en-US" dirty="0"/>
          </a:p>
        </p:txBody>
      </p:sp>
      <p:sp>
        <p:nvSpPr>
          <p:cNvPr id="5" name="Content Placeholder 1"/>
          <p:cNvSpPr txBox="1">
            <a:spLocks/>
          </p:cNvSpPr>
          <p:nvPr/>
        </p:nvSpPr>
        <p:spPr>
          <a:xfrm>
            <a:off x="457200" y="1295400"/>
            <a:ext cx="8229600" cy="5105400"/>
          </a:xfrm>
          <a:prstGeom prst="rect">
            <a:avLst/>
          </a:prstGeom>
        </p:spPr>
        <p:txBody>
          <a:bodyPr/>
          <a:lstStyle/>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PART 3: Modifying Existing Data in TSIGNPOLE and the Table TSIGN</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1. Layer: SIGNS20120725 FID 0 within proximity of TSIGNPOL FID 2328</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SIGN_TYPE: W3-1 STOP AHEAD LEGEND: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Modified TSIGNPOL OID 2328</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0 within proximity of TSIGN OID 4249</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SIGN_TYPE: W3-1A           LEGEND: STOP AHEAD SYMBOL</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Modified TSIGN OID 4249 SIGN_TYPE: W3-1 LEGEND: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2. Layer: SIGNS20120725 FID 1 within proximity of TSIGNPOL FID 987</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SIGN_TYPE: R1-1 STOP LEGEND: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Modified TSIGNPOL OID 987</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1 within proximity of TSIGN OID 2157</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SIGN_TYPE: R1-1      LEGEND: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Table: SIGNS20120725 FID 1 within proximity of TSIGN OID 3164</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SIGN_TYPE: R1-3-4    LEGEND: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a:t>
            </a:r>
          </a:p>
          <a:p>
            <a:pPr eaLnBrk="1" fontAlgn="auto" hangingPunct="1">
              <a:lnSpc>
                <a:spcPts val="1400"/>
              </a:lnSpc>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Modified TSIGN OID 2157 SIGN_TYPE: R1-1 LEGEND: </a:t>
            </a:r>
            <a:endParaRPr lang="en-US" sz="2800" dirty="0">
              <a:solidFill>
                <a:schemeClr val="bg1"/>
              </a:solidFill>
              <a:latin typeface="Calibri"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0" y="0"/>
            <a:ext cx="9144000" cy="1143000"/>
          </a:xfrm>
          <a:prstGeom prst="rect">
            <a:avLst/>
          </a:prstGeom>
        </p:spPr>
        <p:txBody>
          <a:bodyPr rIns="91440" anchor="ctr">
            <a:normAutofit/>
            <a:scene3d>
              <a:camera prst="orthographicFront"/>
              <a:lightRig rig="soft" dir="t">
                <a:rot lat="0" lon="0" rev="2400000"/>
              </a:lightRig>
            </a:scene3d>
            <a:sp3d>
              <a:bevelT w="19050" h="12700"/>
            </a:sp3d>
          </a:bodyPr>
          <a:lstStyle>
            <a:lvl1pPr marL="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Calibri" pitchFamily="34" charset="0"/>
                <a:ea typeface="+mj-ea"/>
                <a:cs typeface="+mj-cs"/>
              </a:defRPr>
            </a:lvl1pPr>
            <a:lvl2pPr marL="53975" algn="r" rtl="0" eaLnBrk="0" fontAlgn="base" hangingPunct="0">
              <a:spcBef>
                <a:spcPct val="0"/>
              </a:spcBef>
              <a:spcAft>
                <a:spcPct val="0"/>
              </a:spcAft>
              <a:defRPr sz="4600">
                <a:solidFill>
                  <a:srgbClr val="E7EACB"/>
                </a:solidFill>
                <a:latin typeface="Calibri" panose="020F0502020204030204" pitchFamily="34" charset="0"/>
              </a:defRPr>
            </a:lvl2pPr>
            <a:lvl3pPr marL="53975" algn="r" rtl="0" eaLnBrk="0" fontAlgn="base" hangingPunct="0">
              <a:spcBef>
                <a:spcPct val="0"/>
              </a:spcBef>
              <a:spcAft>
                <a:spcPct val="0"/>
              </a:spcAft>
              <a:defRPr sz="4600">
                <a:solidFill>
                  <a:srgbClr val="E7EACB"/>
                </a:solidFill>
                <a:latin typeface="Calibri" panose="020F0502020204030204" pitchFamily="34" charset="0"/>
              </a:defRPr>
            </a:lvl3pPr>
            <a:lvl4pPr marL="53975" algn="r" rtl="0" eaLnBrk="0" fontAlgn="base" hangingPunct="0">
              <a:spcBef>
                <a:spcPct val="0"/>
              </a:spcBef>
              <a:spcAft>
                <a:spcPct val="0"/>
              </a:spcAft>
              <a:defRPr sz="4600">
                <a:solidFill>
                  <a:srgbClr val="E7EACB"/>
                </a:solidFill>
                <a:latin typeface="Calibri" panose="020F0502020204030204" pitchFamily="34" charset="0"/>
              </a:defRPr>
            </a:lvl4pPr>
            <a:lvl5pPr marL="53975" algn="r" rtl="0" eaLnBrk="0" fontAlgn="base" hangingPunct="0">
              <a:spcBef>
                <a:spcPct val="0"/>
              </a:spcBef>
              <a:spcAft>
                <a:spcPct val="0"/>
              </a:spcAft>
              <a:defRPr sz="4600">
                <a:solidFill>
                  <a:srgbClr val="E7EACB"/>
                </a:solidFill>
                <a:latin typeface="Calibri" panose="020F0502020204030204" pitchFamily="34" charset="0"/>
              </a:defRPr>
            </a:lvl5pPr>
            <a:lvl6pPr marL="511175" algn="r" rtl="0" fontAlgn="base">
              <a:spcBef>
                <a:spcPct val="0"/>
              </a:spcBef>
              <a:spcAft>
                <a:spcPct val="0"/>
              </a:spcAft>
              <a:defRPr sz="4600">
                <a:solidFill>
                  <a:srgbClr val="E7EACB"/>
                </a:solidFill>
                <a:latin typeface="Calibri" panose="020F0502020204030204" pitchFamily="34" charset="0"/>
              </a:defRPr>
            </a:lvl6pPr>
            <a:lvl7pPr marL="968375" algn="r" rtl="0" fontAlgn="base">
              <a:spcBef>
                <a:spcPct val="0"/>
              </a:spcBef>
              <a:spcAft>
                <a:spcPct val="0"/>
              </a:spcAft>
              <a:defRPr sz="4600">
                <a:solidFill>
                  <a:srgbClr val="E7EACB"/>
                </a:solidFill>
                <a:latin typeface="Calibri" panose="020F0502020204030204" pitchFamily="34" charset="0"/>
              </a:defRPr>
            </a:lvl7pPr>
            <a:lvl8pPr marL="1425575" algn="r" rtl="0" fontAlgn="base">
              <a:spcBef>
                <a:spcPct val="0"/>
              </a:spcBef>
              <a:spcAft>
                <a:spcPct val="0"/>
              </a:spcAft>
              <a:defRPr sz="4600">
                <a:solidFill>
                  <a:srgbClr val="E7EACB"/>
                </a:solidFill>
                <a:latin typeface="Calibri" panose="020F0502020204030204" pitchFamily="34" charset="0"/>
              </a:defRPr>
            </a:lvl8pPr>
            <a:lvl9pPr marL="1882775" algn="r" rtl="0" fontAlgn="base">
              <a:spcBef>
                <a:spcPct val="0"/>
              </a:spcBef>
              <a:spcAft>
                <a:spcPct val="0"/>
              </a:spcAft>
              <a:defRPr sz="4600">
                <a:solidFill>
                  <a:srgbClr val="E7EACB"/>
                </a:solidFill>
                <a:latin typeface="Calibri" panose="020F0502020204030204" pitchFamily="34" charset="0"/>
              </a:defRPr>
            </a:lvl9pPr>
            <a:extLst/>
          </a:lstStyle>
          <a:p>
            <a:pPr algn="ctr" eaLnBrk="1" hangingPunct="1">
              <a:defRPr/>
            </a:pPr>
            <a:r>
              <a:rPr lang="en-US" sz="4800" b="1" dirty="0">
                <a:solidFill>
                  <a:srgbClr val="000000"/>
                </a:solidFill>
                <a:effectLst/>
                <a:latin typeface="Gill Sans MT" panose="020B0502020104020203" pitchFamily="34" charset="0"/>
              </a:rPr>
              <a:t>The Report File – Times</a:t>
            </a:r>
            <a:endParaRPr lang="en-US" dirty="0"/>
          </a:p>
        </p:txBody>
      </p:sp>
      <p:sp>
        <p:nvSpPr>
          <p:cNvPr id="5" name="Content Placeholder 1"/>
          <p:cNvSpPr txBox="1">
            <a:spLocks/>
          </p:cNvSpPr>
          <p:nvPr/>
        </p:nvSpPr>
        <p:spPr>
          <a:xfrm>
            <a:off x="685800" y="3192543"/>
            <a:ext cx="5848135" cy="762000"/>
          </a:xfrm>
          <a:prstGeom prst="rect">
            <a:avLst/>
          </a:prstGeom>
        </p:spPr>
        <p:txBody>
          <a:bodyPr/>
          <a:lstStyle/>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Started:  02:27:11 PM 7 Mar 2017</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Stopped:  02:27:31 PM 7 Mar 2017</a:t>
            </a:r>
          </a:p>
          <a:p>
            <a:pPr eaLnBrk="1" fontAlgn="auto" hangingPunct="1">
              <a:spcBef>
                <a:spcPts val="0"/>
              </a:spcBef>
              <a:spcAft>
                <a:spcPts val="0"/>
              </a:spcAft>
              <a:buClr>
                <a:schemeClr val="accent1"/>
              </a:buClr>
              <a:buSzPct val="70000"/>
              <a:defRPr/>
            </a:pPr>
            <a:r>
              <a:rPr lang="en-US" sz="1400" dirty="0">
                <a:solidFill>
                  <a:schemeClr val="bg1"/>
                </a:solidFill>
                <a:latin typeface="Courier New" panose="02070309020205020404" pitchFamily="49" charset="0"/>
                <a:cs typeface="Courier New" panose="02070309020205020404" pitchFamily="49" charset="0"/>
              </a:rPr>
              <a:t> Duration: 00:00:20</a:t>
            </a:r>
          </a:p>
          <a:p>
            <a:pPr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p:txBody>
      </p:sp>
      <p:sp>
        <p:nvSpPr>
          <p:cNvPr id="6" name="TextBox 14"/>
          <p:cNvSpPr txBox="1">
            <a:spLocks noChangeArrowheads="1"/>
          </p:cNvSpPr>
          <p:nvPr/>
        </p:nvSpPr>
        <p:spPr bwMode="auto">
          <a:xfrm>
            <a:off x="914400" y="1636380"/>
            <a:ext cx="7315200" cy="83099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ctr"/>
            <a:r>
              <a:rPr lang="en-US" altLang="en-US" sz="2400" b="1" dirty="0">
                <a:solidFill>
                  <a:schemeClr val="bg1"/>
                </a:solidFill>
              </a:rPr>
              <a:t>At the end of the report file is the date and time the report file was generated</a:t>
            </a:r>
            <a:endParaRPr lang="en-US" altLang="en-US" sz="2400" dirty="0">
              <a:solidFill>
                <a:schemeClr val="bg1"/>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1800" y="3201129"/>
            <a:ext cx="2076665" cy="2384319"/>
          </a:xfrm>
          <a:prstGeom prst="rect">
            <a:avLst/>
          </a:prstGeom>
        </p:spPr>
      </p:pic>
    </p:spTree>
    <p:extLst>
      <p:ext uri="{BB962C8B-B14F-4D97-AF65-F5344CB8AC3E}">
        <p14:creationId xmlns:p14="http://schemas.microsoft.com/office/powerpoint/2010/main" val="32627762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8256"/>
            <a:ext cx="9144000" cy="1143000"/>
          </a:xfrm>
        </p:spPr>
        <p:txBody>
          <a:bodyPr anchor="ctr">
            <a:normAutofit/>
          </a:bodyPr>
          <a:lstStyle/>
          <a:p>
            <a:pPr algn="ctr" eaLnBrk="1" hangingPunct="1">
              <a:defRPr/>
            </a:pPr>
            <a:r>
              <a:rPr lang="en-US" sz="4800" b="1" dirty="0">
                <a:solidFill>
                  <a:srgbClr val="000000"/>
                </a:solidFill>
                <a:effectLst/>
                <a:latin typeface="Gill Sans MT" panose="020B0502020104020203" pitchFamily="34" charset="0"/>
                <a:ea typeface="+mn-ea"/>
                <a:cs typeface="+mn-cs"/>
              </a:rPr>
              <a:t>Update Confirmation</a:t>
            </a:r>
            <a:endParaRPr lang="en-US" dirty="0"/>
          </a:p>
        </p:txBody>
      </p:sp>
      <p:sp>
        <p:nvSpPr>
          <p:cNvPr id="7" name="Content Placeholder 1"/>
          <p:cNvSpPr txBox="1">
            <a:spLocks/>
          </p:cNvSpPr>
          <p:nvPr/>
        </p:nvSpPr>
        <p:spPr>
          <a:xfrm>
            <a:off x="457200" y="1295400"/>
            <a:ext cx="8153400" cy="4572000"/>
          </a:xfrm>
          <a:prstGeom prst="rect">
            <a:avLst/>
          </a:prstGeom>
        </p:spPr>
        <p:txBody>
          <a:bodyPr/>
          <a:lstStyle/>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Edits made to the </a:t>
            </a:r>
            <a:r>
              <a:rPr lang="en-US" sz="2800" dirty="0" err="1">
                <a:solidFill>
                  <a:schemeClr val="bg1"/>
                </a:solidFill>
                <a:latin typeface="Calibri" pitchFamily="34" charset="0"/>
              </a:rPr>
              <a:t>TSignPole</a:t>
            </a:r>
            <a:r>
              <a:rPr lang="en-US" sz="2800" dirty="0">
                <a:solidFill>
                  <a:schemeClr val="bg1"/>
                </a:solidFill>
                <a:latin typeface="Calibri" pitchFamily="34" charset="0"/>
              </a:rPr>
              <a:t> Layer and </a:t>
            </a:r>
            <a:r>
              <a:rPr lang="en-US" sz="2800" dirty="0" err="1">
                <a:solidFill>
                  <a:schemeClr val="bg1"/>
                </a:solidFill>
                <a:latin typeface="Calibri" pitchFamily="34" charset="0"/>
              </a:rPr>
              <a:t>TSign</a:t>
            </a:r>
            <a:r>
              <a:rPr lang="en-US" sz="2800" dirty="0">
                <a:solidFill>
                  <a:schemeClr val="bg1"/>
                </a:solidFill>
                <a:latin typeface="Calibri" pitchFamily="34" charset="0"/>
              </a:rPr>
              <a:t> Table are not committed but rather are placed in an Undo operation.</a:t>
            </a:r>
          </a:p>
          <a:p>
            <a:pPr marL="566738" indent="-566738"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p>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User can review the Report File and check if any problems exist.</a:t>
            </a:r>
          </a:p>
          <a:p>
            <a:pPr marL="566738" indent="-566738" eaLnBrk="1" fontAlgn="auto" hangingPunct="1">
              <a:lnSpc>
                <a:spcPts val="3000"/>
              </a:lnSpc>
              <a:spcBef>
                <a:spcPts val="0"/>
              </a:spcBef>
              <a:spcAft>
                <a:spcPts val="0"/>
              </a:spcAft>
              <a:buClr>
                <a:schemeClr val="accent1"/>
              </a:buClr>
              <a:buSzPct val="70000"/>
              <a:defRPr/>
            </a:pPr>
            <a:endParaRPr lang="en-US" sz="2800" dirty="0">
              <a:solidFill>
                <a:schemeClr val="bg1"/>
              </a:solidFill>
              <a:latin typeface="Calibri" pitchFamily="34" charset="0"/>
            </a:endParaRPr>
          </a:p>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If there are problems the User can Undo the operation, make the appropriate modifications and then re-execute the command.</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392" y="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Summary</a:t>
            </a:r>
            <a:endParaRPr lang="en-US" dirty="0"/>
          </a:p>
        </p:txBody>
      </p:sp>
      <p:sp>
        <p:nvSpPr>
          <p:cNvPr id="4" name="Content Placeholder 1"/>
          <p:cNvSpPr txBox="1">
            <a:spLocks/>
          </p:cNvSpPr>
          <p:nvPr/>
        </p:nvSpPr>
        <p:spPr>
          <a:xfrm>
            <a:off x="457200" y="1295400"/>
            <a:ext cx="8153400" cy="4572000"/>
          </a:xfrm>
          <a:prstGeom prst="rect">
            <a:avLst/>
          </a:prstGeom>
        </p:spPr>
        <p:txBody>
          <a:bodyPr/>
          <a:lstStyle/>
          <a:p>
            <a:pPr marL="566738" indent="-56673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Without the Traffic Sign Updating Tool a series of steps had to be manually performed that was time intensive and had to be repeated for every GPS file that was brought into the office.</a:t>
            </a:r>
          </a:p>
          <a:p>
            <a:pPr marL="566738" indent="-566738" eaLnBrk="1" fontAlgn="auto" hangingPunct="1">
              <a:lnSpc>
                <a:spcPts val="3000"/>
              </a:lnSpc>
              <a:spcBef>
                <a:spcPts val="0"/>
              </a:spcBef>
              <a:spcAft>
                <a:spcPts val="0"/>
              </a:spcAft>
              <a:buClr>
                <a:schemeClr val="accent1"/>
              </a:buClr>
              <a:buSzPct val="70000"/>
              <a:defRPr/>
            </a:pPr>
            <a:r>
              <a:rPr lang="en-US" sz="2800" dirty="0">
                <a:solidFill>
                  <a:schemeClr val="bg1"/>
                </a:solidFill>
                <a:latin typeface="Calibri" pitchFamily="34" charset="0"/>
              </a:rPr>
              <a:t>	</a:t>
            </a:r>
          </a:p>
          <a:p>
            <a:pPr marL="566928" indent="-566928" eaLnBrk="1" fontAlgn="auto" hangingPunct="1">
              <a:lnSpc>
                <a:spcPts val="3000"/>
              </a:lnSpc>
              <a:spcBef>
                <a:spcPts val="0"/>
              </a:spcBef>
              <a:spcAft>
                <a:spcPts val="0"/>
              </a:spcAft>
              <a:buClr>
                <a:schemeClr val="accent1"/>
              </a:buClr>
              <a:buSzPct val="70000"/>
              <a:defRPr/>
            </a:pPr>
            <a:r>
              <a:rPr lang="en-US" altLang="en-US" sz="2800" dirty="0">
                <a:solidFill>
                  <a:schemeClr val="bg1"/>
                </a:solidFill>
                <a:latin typeface="Wingdings" panose="05000000000000000000" pitchFamily="2" charset="2"/>
              </a:rPr>
              <a:t>v</a:t>
            </a:r>
            <a:r>
              <a:rPr lang="en-US" altLang="en-US" sz="2800" dirty="0">
                <a:solidFill>
                  <a:schemeClr val="bg1"/>
                </a:solidFill>
                <a:latin typeface="Calibri" panose="020F0502020204030204" pitchFamily="34" charset="0"/>
              </a:rPr>
              <a:t>	</a:t>
            </a:r>
            <a:r>
              <a:rPr lang="en-US" sz="2800" dirty="0">
                <a:solidFill>
                  <a:schemeClr val="bg1"/>
                </a:solidFill>
                <a:latin typeface="Calibri" pitchFamily="34" charset="0"/>
              </a:rPr>
              <a:t>The Traffic Sign Updating Tool greatly reduced the time to process the GPS files and virtually eliminated user processing errors since an automated repeatable process was in place.</a:t>
            </a:r>
          </a:p>
          <a:p>
            <a:pPr marL="566738" indent="-566738" eaLnBrk="1" fontAlgn="auto" hangingPunct="1">
              <a:lnSpc>
                <a:spcPts val="3000"/>
              </a:lnSpc>
              <a:spcBef>
                <a:spcPts val="0"/>
              </a:spcBef>
              <a:spcAft>
                <a:spcPts val="0"/>
              </a:spcAft>
              <a:buClr>
                <a:schemeClr val="accent1"/>
              </a:buClr>
              <a:buSzPct val="70000"/>
              <a:buFont typeface="Wingdings" panose="05000000000000000000" pitchFamily="2" charset="2"/>
              <a:buChar char="v"/>
              <a:defRPr/>
            </a:pPr>
            <a:endParaRPr lang="en-US" sz="2800" dirty="0">
              <a:solidFill>
                <a:schemeClr val="bg1"/>
              </a:solidFill>
              <a:latin typeface="Calibri" pitchFamily="34" charset="0"/>
            </a:endParaRPr>
          </a:p>
          <a:p>
            <a:pPr algn="ctr" eaLnBrk="1" fontAlgn="auto" hangingPunct="1">
              <a:lnSpc>
                <a:spcPts val="3000"/>
              </a:lnSpc>
              <a:spcBef>
                <a:spcPts val="0"/>
              </a:spcBef>
              <a:spcAft>
                <a:spcPts val="0"/>
              </a:spcAft>
              <a:buClr>
                <a:schemeClr val="accent1"/>
              </a:buClr>
              <a:buSzPct val="70000"/>
              <a:defRPr/>
            </a:pPr>
            <a:r>
              <a:rPr lang="en-US" sz="2800" b="1" i="1" dirty="0">
                <a:solidFill>
                  <a:schemeClr val="bg1"/>
                </a:solidFill>
                <a:latin typeface="Calibri" pitchFamily="34" charset="0"/>
              </a:rPr>
              <a:t>Series of Steps to Couple Button Clicks</a:t>
            </a:r>
          </a:p>
          <a:p>
            <a:pPr eaLnBrk="1" fontAlgn="auto" hangingPunct="1">
              <a:lnSpc>
                <a:spcPts val="3000"/>
              </a:lnSpc>
              <a:spcBef>
                <a:spcPts val="0"/>
              </a:spcBef>
              <a:spcAft>
                <a:spcPts val="0"/>
              </a:spcAft>
              <a:buClr>
                <a:schemeClr val="accent1"/>
              </a:buClr>
              <a:buSzPct val="70000"/>
              <a:defRPr/>
            </a:pPr>
            <a:endParaRPr lang="en-US" sz="2800" i="1" dirty="0">
              <a:solidFill>
                <a:schemeClr val="bg1"/>
              </a:solidFill>
              <a:latin typeface="Calibri"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Content Placeholder 1"/>
          <p:cNvSpPr txBox="1">
            <a:spLocks/>
          </p:cNvSpPr>
          <p:nvPr/>
        </p:nvSpPr>
        <p:spPr bwMode="auto">
          <a:xfrm>
            <a:off x="0" y="2286000"/>
            <a:ext cx="9144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70000"/>
              <a:buFont typeface="Wingdings 2" panose="05020102010507070707" pitchFamily="18" charset="2"/>
              <a:buChar char=""/>
              <a:tabLst>
                <a:tab pos="457200" algn="l"/>
                <a:tab pos="685800" algn="l"/>
                <a:tab pos="914400" algn="l"/>
                <a:tab pos="1828800" algn="l"/>
              </a:tabLst>
              <a:defRPr sz="3200">
                <a:solidFill>
                  <a:schemeClr val="tx1"/>
                </a:solidFill>
                <a:latin typeface="Calibri" panose="020F0502020204030204" pitchFamily="34" charset="0"/>
              </a:defRPr>
            </a:lvl1pPr>
            <a:lvl2pPr marL="639763" indent="-228600">
              <a:spcBef>
                <a:spcPts val="400"/>
              </a:spcBef>
              <a:buClr>
                <a:schemeClr val="accent2"/>
              </a:buClr>
              <a:buSzPct val="90000"/>
              <a:buChar char="•"/>
              <a:tabLst>
                <a:tab pos="457200" algn="l"/>
                <a:tab pos="685800" algn="l"/>
                <a:tab pos="914400" algn="l"/>
                <a:tab pos="1828800" algn="l"/>
              </a:tabLst>
              <a:defRPr sz="2600">
                <a:solidFill>
                  <a:schemeClr val="tx1"/>
                </a:solidFill>
                <a:latin typeface="Calibri" panose="020F0502020204030204" pitchFamily="34" charset="0"/>
              </a:defRPr>
            </a:lvl2pPr>
            <a:lvl3pPr marL="822325" indent="-190500">
              <a:spcBef>
                <a:spcPts val="400"/>
              </a:spcBef>
              <a:buClr>
                <a:srgbClr val="A8CDD7"/>
              </a:buClr>
              <a:buSzPct val="100000"/>
              <a:buFont typeface="Wingdings 2" panose="05020102010507070707" pitchFamily="18" charset="2"/>
              <a:buChar char=""/>
              <a:tabLst>
                <a:tab pos="457200" algn="l"/>
                <a:tab pos="685800" algn="l"/>
                <a:tab pos="914400" algn="l"/>
                <a:tab pos="1828800" algn="l"/>
              </a:tabLst>
              <a:defRPr sz="2300">
                <a:solidFill>
                  <a:schemeClr val="tx1"/>
                </a:solidFill>
                <a:latin typeface="Calibri" panose="020F0502020204030204" pitchFamily="34" charset="0"/>
              </a:defRPr>
            </a:lvl3pPr>
            <a:lvl4pPr marL="1004888" indent="-182563">
              <a:spcBef>
                <a:spcPts val="400"/>
              </a:spcBef>
              <a:buClr>
                <a:srgbClr val="A8CDD7"/>
              </a:buClr>
              <a:buSzPct val="100000"/>
              <a:buFont typeface="Wingdings 2" panose="05020102010507070707" pitchFamily="18" charset="2"/>
              <a:buChar char=""/>
              <a:tabLst>
                <a:tab pos="457200" algn="l"/>
                <a:tab pos="685800" algn="l"/>
                <a:tab pos="914400" algn="l"/>
                <a:tab pos="1828800" algn="l"/>
              </a:tabLst>
              <a:defRPr sz="2000">
                <a:solidFill>
                  <a:schemeClr val="tx1"/>
                </a:solidFill>
                <a:latin typeface="Calibri" panose="020F0502020204030204" pitchFamily="34" charset="0"/>
              </a:defRPr>
            </a:lvl4pPr>
            <a:lvl5pPr marL="1187450" indent="-182563">
              <a:spcBef>
                <a:spcPts val="400"/>
              </a:spcBef>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5pPr>
            <a:lvl6pPr marL="16446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6pPr>
            <a:lvl7pPr marL="21018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7pPr>
            <a:lvl8pPr marL="25590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8pPr>
            <a:lvl9pPr marL="3016250" indent="-182563" eaLnBrk="0" fontAlgn="base" hangingPunct="0">
              <a:spcBef>
                <a:spcPts val="400"/>
              </a:spcBef>
              <a:spcAft>
                <a:spcPct val="0"/>
              </a:spcAft>
              <a:buClr>
                <a:srgbClr val="A8CDD7"/>
              </a:buClr>
              <a:buSzPct val="100000"/>
              <a:buFont typeface="Wingdings 2" panose="05020102010507070707" pitchFamily="18" charset="2"/>
              <a:buChar char=""/>
              <a:tabLst>
                <a:tab pos="457200" algn="l"/>
                <a:tab pos="685800" algn="l"/>
                <a:tab pos="914400" algn="l"/>
                <a:tab pos="1828800" algn="l"/>
              </a:tabLst>
              <a:defRPr sz="1900">
                <a:solidFill>
                  <a:schemeClr val="tx1"/>
                </a:solidFill>
                <a:latin typeface="Calibri" panose="020F0502020204030204" pitchFamily="34" charset="0"/>
              </a:defRPr>
            </a:lvl9pPr>
          </a:lstStyle>
          <a:p>
            <a:pPr algn="ctr" eaLnBrk="1" hangingPunct="1">
              <a:buFontTx/>
              <a:buNone/>
            </a:pPr>
            <a:r>
              <a:rPr lang="en-US" altLang="en-US" sz="4800" b="1">
                <a:solidFill>
                  <a:schemeClr val="bg1"/>
                </a:solidFill>
              </a:rPr>
              <a:t>Questions</a:t>
            </a:r>
          </a:p>
          <a:p>
            <a:pPr algn="ctr" eaLnBrk="1" hangingPunct="1">
              <a:buFontTx/>
              <a:buNone/>
            </a:pPr>
            <a:r>
              <a:rPr lang="en-US" altLang="en-US" sz="4800" b="1">
                <a:solidFill>
                  <a:schemeClr val="bg1"/>
                </a:solidFill>
              </a:rPr>
              <a:t>And</a:t>
            </a:r>
          </a:p>
          <a:p>
            <a:pPr algn="ctr" eaLnBrk="1" hangingPunct="1">
              <a:buFontTx/>
              <a:buNone/>
            </a:pPr>
            <a:r>
              <a:rPr lang="en-US" altLang="en-US" sz="4800" b="1">
                <a:solidFill>
                  <a:schemeClr val="bg1"/>
                </a:solidFill>
              </a:rPr>
              <a:t>Answers</a:t>
            </a:r>
          </a:p>
        </p:txBody>
      </p:sp>
      <p:sp>
        <p:nvSpPr>
          <p:cNvPr id="2" name="Title 1"/>
          <p:cNvSpPr>
            <a:spLocks noGrp="1"/>
          </p:cNvSpPr>
          <p:nvPr>
            <p:ph type="title" idx="4294967295"/>
          </p:nvPr>
        </p:nvSpPr>
        <p:spPr>
          <a:xfrm>
            <a:off x="0" y="254000"/>
            <a:ext cx="9144000" cy="1143000"/>
          </a:xfrm>
        </p:spPr>
        <p:txBody>
          <a:bodyPr anchor="ctr"/>
          <a:lstStyle/>
          <a:p>
            <a:pPr algn="ctr" eaLnBrk="1" hangingPunct="1">
              <a:defRPr/>
            </a:pPr>
            <a:r>
              <a:rPr lang="en-US" sz="4800" b="1" dirty="0">
                <a:solidFill>
                  <a:srgbClr val="000000"/>
                </a:solidFill>
                <a:effectLst/>
                <a:latin typeface="Gill Sans MT" panose="020B0502020104020203" pitchFamily="34" charset="0"/>
                <a:ea typeface="+mn-ea"/>
                <a:cs typeface="+mn-cs"/>
              </a:rPr>
              <a:t>Thank you!</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3429000"/>
            <a:ext cx="1991003" cy="202910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467105"/>
            <a:ext cx="1543265" cy="1991003"/>
          </a:xfrm>
          <a:prstGeom prst="rect">
            <a:avLst/>
          </a:prstGeom>
        </p:spPr>
      </p:pic>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Hispanic Heritage Month presentation">
  <a:themeElements>
    <a:clrScheme name="AsianPacAmerHerMonth_TP10131490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AsianPacAmerHerMonth_TP10131490">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sianPacAmerHerMonth_TP10131490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AsianPacAmerHerMonth_TP10131490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AsianPacAmerHerMonth_TP10131490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AsianPacAmerHerMonth_TP10131490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AsianPacAmerHerMonth_TP10131490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AsianPacAmerHerMonth_TP10131490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9140</TotalTime>
  <Words>3085</Words>
  <Application>Microsoft Office PowerPoint</Application>
  <PresentationFormat>On-screen Show (4:3)</PresentationFormat>
  <Paragraphs>325</Paragraphs>
  <Slides>36</Slides>
  <Notes>36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36</vt:i4>
      </vt:variant>
    </vt:vector>
  </HeadingPairs>
  <TitlesOfParts>
    <vt:vector size="47" baseType="lpstr">
      <vt:lpstr>Arial</vt:lpstr>
      <vt:lpstr>Arial Narrow</vt:lpstr>
      <vt:lpstr>Calibri</vt:lpstr>
      <vt:lpstr>Courier New</vt:lpstr>
      <vt:lpstr>Gill Sans MT</vt:lpstr>
      <vt:lpstr>Rockwell</vt:lpstr>
      <vt:lpstr>Symath</vt:lpstr>
      <vt:lpstr>Wingdings</vt:lpstr>
      <vt:lpstr>Wingdings 2</vt:lpstr>
      <vt:lpstr>Hispanic Heritage Month presentation</vt:lpstr>
      <vt:lpstr>Foundry</vt:lpstr>
      <vt:lpstr>Traffic Sign Inventory and Maintenance</vt:lpstr>
      <vt:lpstr>Topics to be Covered</vt:lpstr>
      <vt:lpstr>PowerPoint Presentation</vt:lpstr>
      <vt:lpstr>PowerPoint Presentation</vt:lpstr>
      <vt:lpstr>The CEDRA Corporation</vt:lpstr>
      <vt:lpstr>The City of Edmond</vt:lpstr>
      <vt:lpstr>PowerPoint Presentation</vt:lpstr>
      <vt:lpstr>PowerPoint Presentation</vt:lpstr>
      <vt:lpstr>Developing the Inventory</vt:lpstr>
      <vt:lpstr>Inventory Database Design</vt:lpstr>
      <vt:lpstr>PowerPoint Presentation</vt:lpstr>
      <vt:lpstr>PowerPoint Presentation</vt:lpstr>
      <vt:lpstr>Inventory Collection Process</vt:lpstr>
      <vt:lpstr>PowerPoint Presentation</vt:lpstr>
      <vt:lpstr>Maintaining/Updating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Survey GPS Shapefile</vt:lpstr>
      <vt:lpstr>Sign Pole Layer - TSIGNPOLE</vt:lpstr>
      <vt:lpstr>Sign Table - TSIGN</vt:lpstr>
      <vt:lpstr>PowerPoint Presentation</vt:lpstr>
      <vt:lpstr>Traffic Sign Update Command</vt:lpstr>
      <vt:lpstr>The Report File - Header</vt:lpstr>
      <vt:lpstr>The Report File – Part 1</vt:lpstr>
      <vt:lpstr>PowerPoint Presentation</vt:lpstr>
      <vt:lpstr>The Report File – Part 2</vt:lpstr>
      <vt:lpstr>The Report File – Part 3</vt:lpstr>
      <vt:lpstr>PowerPoint Presentation</vt:lpstr>
      <vt:lpstr>Update Confirmation</vt:lpstr>
      <vt:lpstr>Summary</vt:lpstr>
      <vt:lpstr>Thank you!</vt:lpstr>
    </vt:vector>
  </TitlesOfParts>
  <Company>Gateway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&amp; Energy Matters in Trucking</dc:title>
  <dc:creator>Valued Gateway Customer</dc:creator>
  <cp:lastModifiedBy>Nick Tonias</cp:lastModifiedBy>
  <cp:revision>771</cp:revision>
  <dcterms:created xsi:type="dcterms:W3CDTF">2013-03-18T11:26:55Z</dcterms:created>
  <dcterms:modified xsi:type="dcterms:W3CDTF">2017-04-17T13:26:00Z</dcterms:modified>
</cp:coreProperties>
</file>