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4176" r:id="rId2"/>
  </p:sldMasterIdLst>
  <p:notesMasterIdLst>
    <p:notesMasterId r:id="rId49"/>
  </p:notesMasterIdLst>
  <p:handoutMasterIdLst>
    <p:handoutMasterId r:id="rId50"/>
  </p:handoutMasterIdLst>
  <p:sldIdLst>
    <p:sldId id="359" r:id="rId3"/>
    <p:sldId id="443" r:id="rId4"/>
    <p:sldId id="394" r:id="rId5"/>
    <p:sldId id="298" r:id="rId6"/>
    <p:sldId id="414" r:id="rId7"/>
    <p:sldId id="379" r:id="rId8"/>
    <p:sldId id="397" r:id="rId9"/>
    <p:sldId id="367" r:id="rId10"/>
    <p:sldId id="396" r:id="rId11"/>
    <p:sldId id="420" r:id="rId12"/>
    <p:sldId id="421" r:id="rId13"/>
    <p:sldId id="340" r:id="rId14"/>
    <p:sldId id="415" r:id="rId15"/>
    <p:sldId id="416" r:id="rId16"/>
    <p:sldId id="417" r:id="rId17"/>
    <p:sldId id="418" r:id="rId18"/>
    <p:sldId id="419" r:id="rId19"/>
    <p:sldId id="422" r:id="rId20"/>
    <p:sldId id="447" r:id="rId21"/>
    <p:sldId id="423" r:id="rId22"/>
    <p:sldId id="424" r:id="rId23"/>
    <p:sldId id="425" r:id="rId24"/>
    <p:sldId id="426" r:id="rId25"/>
    <p:sldId id="427" r:id="rId26"/>
    <p:sldId id="428" r:id="rId27"/>
    <p:sldId id="429" r:id="rId28"/>
    <p:sldId id="430" r:id="rId29"/>
    <p:sldId id="431" r:id="rId30"/>
    <p:sldId id="375" r:id="rId31"/>
    <p:sldId id="448" r:id="rId32"/>
    <p:sldId id="432" r:id="rId33"/>
    <p:sldId id="433" r:id="rId34"/>
    <p:sldId id="434" r:id="rId35"/>
    <p:sldId id="435" r:id="rId36"/>
    <p:sldId id="436" r:id="rId37"/>
    <p:sldId id="446" r:id="rId38"/>
    <p:sldId id="437" r:id="rId39"/>
    <p:sldId id="442" r:id="rId40"/>
    <p:sldId id="444" r:id="rId41"/>
    <p:sldId id="438" r:id="rId42"/>
    <p:sldId id="439" r:id="rId43"/>
    <p:sldId id="440" r:id="rId44"/>
    <p:sldId id="441" r:id="rId45"/>
    <p:sldId id="393" r:id="rId46"/>
    <p:sldId id="445" r:id="rId47"/>
    <p:sldId id="395" r:id="rId4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3E80"/>
    <a:srgbClr val="6C6A88"/>
    <a:srgbClr val="005C2A"/>
    <a:srgbClr val="AFFFAF"/>
    <a:srgbClr val="CCECFF"/>
    <a:srgbClr val="000000"/>
    <a:srgbClr val="D9D9D9"/>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2" autoAdjust="0"/>
    <p:restoredTop sz="86398" autoAdjust="0"/>
  </p:normalViewPr>
  <p:slideViewPr>
    <p:cSldViewPr>
      <p:cViewPr varScale="1">
        <p:scale>
          <a:sx n="74" d="100"/>
          <a:sy n="74" d="100"/>
        </p:scale>
        <p:origin x="122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4" d="100"/>
          <a:sy n="64" d="100"/>
        </p:scale>
        <p:origin x="-3082" y="-6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DA8CF9D-8484-4512-8ECA-6D2354BE4C57}" type="datetimeFigureOut">
              <a:rPr lang="en-US"/>
              <a:pPr>
                <a:defRPr/>
              </a:pPr>
              <a:t>9/13/2016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7B29B16-02CF-486C-9086-BA731DABDDF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F5E2B22-0B30-441E-A9FB-97F931CA8267}" type="datetimeFigureOut">
              <a:rPr lang="en-US"/>
              <a:pPr>
                <a:defRPr/>
              </a:pPr>
              <a:t>9/13/2016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2FE4FCFC-535C-45CE-B14B-CCEA8E10401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is a presentation on how ArcGIS Web Based Applications can be created.  The application development environments to be covered include ArcGIS Online, the Web AppBuilder and ArcGIS Server.  The authors have over 5 years of experience of working together in developing and deploying ArcGIS Web Based Applications.</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5AEDF37-FDD8-4690-883C-E6DD405264AF}" type="slidenum">
              <a:rPr lang="en-US" altLang="en-US" smtClean="0">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presentation is comprised of two parts.  The first covers how applications can be created using ArcGIS Online and ArcGIS Server. The second part covers the experience the City of Edmond has had in developing and deploying a number of applications for a variety of departments in the City.</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D0E647DA-36DD-40A3-8AA8-BE1922BF4D43}"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is a brief description of The CEDRA Corporation.  As can be seen CEDRA has been an Esri Business Partner for close to 25 years.  CEDRA also has a great deal of experience in dealing with municipalities throughout the U.S.</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23AB8F3-AB29-4B8E-B93A-63F210569C37}"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is a brief description of The City of Edmond’s work in developing ArcGIS web based mapping applications.</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BE8FC20-C619-4FFD-9AC2-3E6795D8DA56}" type="slidenum">
              <a:rPr lang="en-US" altLang="en-US" smtClean="0">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CEDRA-DataEditor software is a desktop and web-based application ideal for data editing and maintenance.  It provides the user the ability to create custom single and multi-column dialog boxes via a configuration file.  That is to say, no programming is required to create the dialog boxes.  The City uses this software in both the desktop and web-based environments.  In the web-based environment, the software has been embedded in the City’s ArcGIS Server applications.</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98C0841-64F3-4968-89D8-60FDAA56FEB9}" type="slidenum">
              <a:rPr lang="en-US" altLang="en-US" smtClean="0">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There a number of reasons for going web-based but the biggest reason in the ability to reduce costs.  In a web environment, the number of ArcGIS desktop licenses can be greatly reduced.  A web-based environment is also easier to maintain since there are less desktop licenses to deal with.</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9F8FAE3-6D75-4A6F-BA89-6B9753430433}"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creating ArcGIS applications there are basically two environments that can be used.  ArcGIS Online is ESRI’s cloud based development environment, while ArcGIS Server is a development environment that is installed on an organization’s server.</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891F7F1-2A23-4BC2-8165-49A70E14AECC}"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are some issues that need to be considered when deciding on whether to use ArcGIS Online or ArcGIS Server.  For those that do not have programming expertise or the ability to maintain a server environment in-house, ArcGIS Online make a great deal of sense.  For those that have programming expertise and a server infrastructure, ArcGIS Server offers an environment where the development group can have total control over the application and its capabilities.</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3568EAF-FC0D-478D-9F90-D2C8430E06D1}" type="slidenum">
              <a:rPr lang="en-US" altLang="en-US" smtClean="0">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accessing ArcGIS Online, the user needs to initially sign in with a username and password.</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204B836-9824-4BF6-A3C5-EA927317195F}"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user can navigate ArcGIS Online by clicking on the appropriate tab at the top of screen.</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EAEC5D6A-3B35-482E-908F-F0AD1FE7D381}"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Using the My Content tab the user can list all of the maps and applications that an organization has created.  An application can also be created from within this tab by clicking on the Create menu item.  A drop-down list will then appear.  In this drop-down list the menu item App can be selected and an application created by using: (a) a template, or (b) the Web AppBuilder.</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9DA44A5-CC90-4088-8882-1DBAD9E5BB84}"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Map Viewer, which is accessed under the Map tab, is the location where maps can be created.  Before creating an app, the user must have a map that the app will interact with.</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C98CC4D8-A20E-4EE6-B716-D00BFB2BDD5A}" type="slidenum">
              <a:rPr lang="en-US" altLang="en-US" smtClean="0">
                <a:latin typeface="Calibri" panose="020F0502020204030204" pitchFamily="34" charset="0"/>
              </a:rPr>
              <a:pPr/>
              <a:t>12</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the Map Viewer, the user can add various layers to the basemap.  Layers are added by specifying a URL address to a map service.</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A8C9C6C-8EF3-41E4-B3E6-AF74F48C181C}"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 the layers are added to the map the names appear in the Table on Contents on the left side.</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6F79A885-DAAE-43A3-8E22-C630FDB53312}" type="slidenum">
              <a:rPr lang="en-US" altLang="en-US" smtClean="0">
                <a:latin typeface="Calibri" panose="020F0502020204030204" pitchFamily="34" charset="0"/>
              </a:rPr>
              <a:pPr/>
              <a:t>14</a:t>
            </a:fld>
            <a:endParaRPr lang="en-US"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Once all of the layers have been added, the map can be saved and pertinent information can be entered which describes the map.</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0E1D08E-00FE-4869-99A8-5652D9061AEE}"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map can be saved for internal or public consumption.</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F1C55597-7D31-4536-B6C8-54080D3B5C75}" type="slidenum">
              <a:rPr lang="en-US" altLang="en-US" smtClean="0">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Once a map has been defined, an application can be created enabling a user to interact with the map.  Within ArcGIS Online there are two options for creating an application.  The first is by configuring a Configurable App while the second is using the Web AppBuilder.</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0A5D499-224E-4C9E-A2FE-F09B37A357B0}" type="slidenum">
              <a:rPr lang="en-US" altLang="en-US" smtClean="0">
                <a:latin typeface="Calibri" panose="020F0502020204030204" pitchFamily="34" charset="0"/>
              </a:rPr>
              <a:pPr/>
              <a:t>17</a:t>
            </a:fld>
            <a:endParaRPr lang="en-US"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Basic Viewer is an example of a Configurable App.  In a Configurable App the look and feel of the app as well as its functionality is predefined.  The variable which the user can control is the map that the Configurable App interacts with.</a:t>
            </a: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5F96ABFE-9EE3-436F-A640-C09629EE785C}" type="slidenum">
              <a:rPr lang="en-US" altLang="en-US" smtClean="0">
                <a:latin typeface="Calibri" panose="020F0502020204030204" pitchFamily="34" charset="0"/>
              </a:rPr>
              <a:pPr/>
              <a:t>18</a:t>
            </a:fld>
            <a:endParaRPr lang="en-US"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those who want a little more flexibility in creating an app, the Web AppBuilder can be used.  The Web AppBuilder can be used entirely via ArcGIS Online for a cloud based experience or the Web AppBuilder (Developer’s Edition) can be downloaded on a PC and the app created locally then published either back to ArcGIS Online or to the organization’s server.</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CFC0679-C39A-4827-BC42-98009CCF1ABC}" type="slidenum">
              <a:rPr lang="en-US" altLang="en-US" smtClean="0">
                <a:latin typeface="Calibri" panose="020F0502020204030204" pitchFamily="34" charset="0"/>
              </a:rPr>
              <a:pPr/>
              <a:t>19</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creating an app using the Web AppBuilder the user runs through a series of screens that will customize the app.  The Web AppBuilder provides the user more flexibility in controlling the look of the app.</a:t>
            </a: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3B0B6F7A-8BF1-41A7-ABFF-90159B634262}" type="slidenum">
              <a:rPr lang="en-US" altLang="en-US" smtClean="0">
                <a:latin typeface="Calibri" panose="020F0502020204030204" pitchFamily="34" charset="0"/>
              </a:rPr>
              <a:pPr/>
              <a:t>20</a:t>
            </a:fld>
            <a:endParaRPr lang="en-US"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this screen, the user can control the Theme, Style and Layout of the app by simply clicking the desired item on the left side of the screen.</a:t>
            </a:r>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1724022-6666-4DAB-97D3-248D2AD4DE2B}" type="slidenum">
              <a:rPr lang="en-US" altLang="en-US" smtClean="0">
                <a:latin typeface="Calibri" panose="020F0502020204030204" pitchFamily="34" charset="0"/>
              </a:rPr>
              <a:pPr/>
              <a:t>21</a:t>
            </a:fld>
            <a:endParaRPr lang="en-US"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the user can control the app’s initial extent and visible scales</a:t>
            </a: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1EA58C5D-B00C-453A-B0BF-F3982D017956}" type="slidenum">
              <a:rPr lang="en-US" altLang="en-US" smtClean="0">
                <a:latin typeface="Calibri" panose="020F0502020204030204" pitchFamily="34" charset="0"/>
              </a:rPr>
              <a:pPr/>
              <a:t>22</a:t>
            </a:fld>
            <a:endParaRPr lang="en-US"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functionality offered by the app is controlled by specifying which widgets are to be included in the app.</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57C5436-33B2-42D1-AF9E-A3B4904A7A2E}"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 can be seen there are a number of widgets that the user can select from.</a:t>
            </a: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5C8C44E-3434-46B8-BBAB-BE428A14D49C}" type="slidenum">
              <a:rPr lang="en-US" altLang="en-US" smtClean="0">
                <a:latin typeface="Calibri" panose="020F0502020204030204" pitchFamily="34" charset="0"/>
              </a:rPr>
              <a:pPr/>
              <a:t>24</a:t>
            </a:fld>
            <a:endParaRPr lang="en-US"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Additional properties that the user can control include the app’s logo and title.</a:t>
            </a: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E248A454-821D-435A-A8A2-5F8E8C53662D}" type="slidenum">
              <a:rPr lang="en-US" altLang="en-US" smtClean="0">
                <a:latin typeface="Calibri" panose="020F0502020204030204" pitchFamily="34" charset="0"/>
              </a:rPr>
              <a:pPr/>
              <a:t>25</a:t>
            </a:fld>
            <a:endParaRPr lang="en-US"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Prior to launching the app, the user can preview the app in a variety of resolutions to verify the appearance of the app is as desired.</a:t>
            </a: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CCA4A5D0-D656-42D8-B5C5-4E432607A94F}" type="slidenum">
              <a:rPr lang="en-US" altLang="en-US" smtClean="0">
                <a:latin typeface="Calibri" panose="020F0502020204030204" pitchFamily="34" charset="0"/>
              </a:rPr>
              <a:pPr/>
              <a:t>26</a:t>
            </a:fld>
            <a:endParaRPr lang="en-US" altLang="en-US">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Once the user has customized the app, the app can be saved and launched for internal or public consumption.</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B830DF6-88DC-49D6-9A2F-E6B3474F9809}" type="slidenum">
              <a:rPr lang="en-US" altLang="en-US" smtClean="0">
                <a:latin typeface="Calibri" panose="020F0502020204030204" pitchFamily="34" charset="0"/>
              </a:rPr>
              <a:pPr/>
              <a:t>27</a:t>
            </a:fld>
            <a:endParaRPr lang="en-US" altLang="en-US">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Summarizing, ArcGIS Online offers the user two means of creating apps.  The first is using a Configurable Template and the second is the Web AppBuilder, which can be executed through the cloud or locally (the Developer’s Edition).  The Web AppBuilder offers more flexibility in customizing the app.  Additionally, when creating an app with ArcGIS Online there are a number of ways that the user can get to creating an app.</a:t>
            </a:r>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F688048-190B-4485-9F2B-0FD68D734955}" type="slidenum">
              <a:rPr lang="en-US" altLang="en-US" smtClean="0">
                <a:latin typeface="Calibri" panose="020F0502020204030204" pitchFamily="34" charset="0"/>
              </a:rPr>
              <a:pPr/>
              <a:t>28</a:t>
            </a:fld>
            <a:endParaRPr lang="en-US" altLang="en-US">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alternative to ArcGIS Online is ArcGIS Server.  When using ArcGIS Server there is some infrastructure that the user has to have prior to beginning developing apps.  This infrastructure includes, software, a development environment, programming experience and obviously server hardware.</a:t>
            </a:r>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8FA288B-E9CA-4D64-87DC-3A3EB68A15F4}" type="slidenum">
              <a:rPr lang="en-US" altLang="en-US" smtClean="0">
                <a:latin typeface="Calibri" panose="020F0502020204030204" pitchFamily="34" charset="0"/>
              </a:rPr>
              <a:pPr/>
              <a:t>29</a:t>
            </a:fld>
            <a:endParaRPr lang="en-US"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creating an app using ArcGIS Server, location of the app is important.  The app must be placed in a specific folder.  Specifically, the inetpub\wwwroot folder.  Apps can be created locally on a PC then moved to the server, or the app can be created directly on the server, if so desired.  Regardless of where the app is created (locally or server) the app must reside in the inetpub\wwwroot folder.</a:t>
            </a:r>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DF9E7106-9EB5-46E5-8B33-54C3F47904DC}" type="slidenum">
              <a:rPr lang="en-US" altLang="en-US" smtClean="0">
                <a:latin typeface="Calibri" panose="020F0502020204030204" pitchFamily="34" charset="0"/>
              </a:rPr>
              <a:pPr/>
              <a:t>30</a:t>
            </a:fld>
            <a:endParaRPr lang="en-US" altLang="en-US">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is a sample ArcGIS Server app that was developed using the Esri JavaScript API, HTML ad CSS.  The multi-column dialog box is an example of a CEDRA-DataEditor dialog box.  The blue labels denote read-only data fields.</a:t>
            </a: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6020908D-ED8A-4429-A0C8-2A9A7CA2FB43}" type="slidenum">
              <a:rPr lang="en-US" altLang="en-US" smtClean="0">
                <a:latin typeface="Calibri" panose="020F0502020204030204" pitchFamily="34" charset="0"/>
              </a:rPr>
              <a:pPr/>
              <a:t>31</a:t>
            </a:fld>
            <a:endParaRPr lang="en-US" altLang="en-US">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City of Edmond application with the CEDRA-DataEditor software embedded in it.</a:t>
            </a:r>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21F683E-45DC-4B58-A89E-DF2C594B62C5}" type="slidenum">
              <a:rPr lang="en-US" altLang="en-US" smtClean="0">
                <a:latin typeface="Calibri" panose="020F0502020204030204" pitchFamily="34" charset="0"/>
              </a:rPr>
              <a:pPr/>
              <a:t>32</a:t>
            </a:fld>
            <a:endParaRPr lang="en-US"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City of Edmond application with the CEDRA-DataEditor software embedded in it.</a:t>
            </a:r>
          </a:p>
          <a:p>
            <a:endParaRPr lang="en-US" altLang="en-US"/>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8C3381B-D2AB-4A0F-B393-FA16F885880D}" type="slidenum">
              <a:rPr lang="en-US" altLang="en-US" smtClean="0">
                <a:latin typeface="Calibri" panose="020F0502020204030204" pitchFamily="34" charset="0"/>
              </a:rPr>
              <a:pPr/>
              <a:t>33</a:t>
            </a:fld>
            <a:endParaRPr lang="en-US" altLang="en-US">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City of Edmond application with the CEDRA-DataEditor software embedded in it.</a:t>
            </a:r>
          </a:p>
          <a:p>
            <a:endParaRPr lang="en-US" altLang="en-US"/>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EBBDC7ED-ECC3-4E90-8769-9ECBE1BCE972}"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City of Edmond application which was developed using the Web AppBuilder</a:t>
            </a:r>
          </a:p>
          <a:p>
            <a:endParaRPr lang="en-US" altLang="en-US"/>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8799418-C77C-469E-BDB4-A6B37BD6C0A0}"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One development issue to keep in mind when creating mobile apps is that there is no way to control the pixel tolerance that is used to select features.  As such, if a stylus is not used, these apps tend to be “not fat finger friendly”.</a:t>
            </a:r>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BCECB7B9-07E9-4560-AFA5-C9D71DF9E608}" type="slidenum">
              <a:rPr lang="en-US" altLang="en-US" smtClean="0">
                <a:latin typeface="Calibri" panose="020F0502020204030204" pitchFamily="34" charset="0"/>
              </a:rPr>
              <a:pPr/>
              <a:t>36</a:t>
            </a:fld>
            <a:endParaRPr lang="en-US"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City of Edmond application with the CEDRA-DataEditor software embedded in it.</a:t>
            </a:r>
          </a:p>
          <a:p>
            <a:endParaRPr lang="en-US" altLang="en-US"/>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4DA5F90-C10F-420D-877C-12AB14F04ACD}" type="slidenum">
              <a:rPr lang="en-US" altLang="en-US" smtClean="0">
                <a:latin typeface="Calibri" panose="020F0502020204030204" pitchFamily="34" charset="0"/>
              </a:rPr>
              <a:pPr/>
              <a:t>37</a:t>
            </a:fld>
            <a:endParaRPr lang="en-US" altLang="en-US">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Since the CEDRA-DataEditor software has been embedded in a number of City applications, rather than embedding the same code in multiple apps, a common CEDRA folder was created and the files which are common to all apps are stored in this folder.  In so doing there is only one instance of a file.  This is a much more efficient way of handling files that are common to a number of apps.</a:t>
            </a:r>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C8F0DB0A-BEBC-406A-89AF-168A6079D56A}" type="slidenum">
              <a:rPr lang="en-US" altLang="en-US" smtClean="0">
                <a:latin typeface="Calibri" panose="020F0502020204030204" pitchFamily="34" charset="0"/>
              </a:rPr>
              <a:pPr/>
              <a:t>38</a:t>
            </a:fld>
            <a:endParaRPr lang="en-US" altLang="en-US">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deploying apps, the City of Edmond has come across the above issues.</a:t>
            </a:r>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1D9E7E5C-E9BA-448B-AA72-7ABE3C143EF7}" type="slidenum">
              <a:rPr lang="en-US" altLang="en-US" smtClean="0">
                <a:latin typeface="Calibri" panose="020F0502020204030204" pitchFamily="34" charset="0"/>
              </a:rPr>
              <a:pPr/>
              <a:t>39</a:t>
            </a:fld>
            <a:endParaRPr lang="en-US" altLang="en-US">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Summarizing the pros of JavaScript applications.</a:t>
            </a:r>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6B387E93-0DC0-4291-A4D3-E23C863427F5}" type="slidenum">
              <a:rPr lang="en-US" altLang="en-US" smtClean="0">
                <a:latin typeface="Calibri" panose="020F0502020204030204" pitchFamily="34" charset="0"/>
              </a:rPr>
              <a:pPr/>
              <a:t>40</a:t>
            </a:fld>
            <a:endParaRPr lang="en-US" altLang="en-US">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Summarizing the cons of JavaScript applications.</a:t>
            </a:r>
          </a:p>
          <a:p>
            <a:endParaRPr lang="en-US" altLang="en-US"/>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55B2A3E2-3F61-4AEF-9430-B25171116A80}" type="slidenum">
              <a:rPr lang="en-US" altLang="en-US" smtClean="0">
                <a:latin typeface="Calibri" panose="020F0502020204030204" pitchFamily="34" charset="0"/>
              </a:rPr>
              <a:pPr/>
              <a:t>41</a:t>
            </a:fld>
            <a:endParaRPr lang="en-US" altLang="en-US">
              <a:latin typeface="Calibri" panose="020F050202020403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Summarizing the pros of Web AppBuilder applications.</a:t>
            </a:r>
          </a:p>
          <a:p>
            <a:endParaRPr lang="en-US" altLang="en-US"/>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5768FD2-3C8E-4635-A8E6-0A5469E21382}" type="slidenum">
              <a:rPr lang="en-US" altLang="en-US" smtClean="0">
                <a:latin typeface="Calibri" panose="020F0502020204030204" pitchFamily="34" charset="0"/>
              </a:rPr>
              <a:pPr/>
              <a:t>42</a:t>
            </a:fld>
            <a:endParaRPr lang="en-US" altLang="en-US">
              <a:latin typeface="Calibri" panose="020F050202020403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Summarizing the cons of Web AppBuilder applications.</a:t>
            </a:r>
          </a:p>
          <a:p>
            <a:endParaRPr lang="en-US" altLang="en-US"/>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3E696304-E91A-40E8-A266-575437C782C2}" type="slidenum">
              <a:rPr lang="en-US" altLang="en-US" smtClean="0">
                <a:latin typeface="Calibri" panose="020F0502020204030204" pitchFamily="34" charset="0"/>
              </a:rPr>
              <a:pPr/>
              <a:t>43</a:t>
            </a:fld>
            <a:endParaRPr lang="en-US" altLang="en-US">
              <a:latin typeface="Calibri" panose="020F050202020403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Some guidelines in determining which development environment should be used are listed above.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25A8B7B-E603-4977-987B-CBB451449CF2}" type="slidenum">
              <a:rPr lang="en-US" altLang="en-US" smtClean="0">
                <a:latin typeface="Calibri" panose="020F0502020204030204" pitchFamily="34" charset="0"/>
              </a:rPr>
              <a:pPr/>
              <a:t>44</a:t>
            </a:fld>
            <a:endParaRPr lang="en-US" altLang="en-US">
              <a:latin typeface="Calibri" panose="020F050202020403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City of Edmond’s experience in developing apps using both ArcGIS Online and ArcGIS Server has shown that when the app needs general viewing and map interaction, ArcGIS Online is an excellent resource for developing such an app very quickly.  However, if specific functionality is desired, ArcGIS Server is a more robust development environment.  It is important to note that it is not unusual to have both development environments in an organization.</a:t>
            </a:r>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605F564-43A1-41C6-9B4D-E023A051486F}" type="slidenum">
              <a:rPr lang="en-US" altLang="en-US" smtClean="0">
                <a:latin typeface="Calibri" panose="020F0502020204030204" pitchFamily="34" charset="0"/>
              </a:rPr>
              <a:pPr/>
              <a:t>45</a:t>
            </a:fld>
            <a:endParaRPr lang="en-US" altLang="en-US">
              <a:latin typeface="Calibri" panose="020F050202020403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Thank you for viewing this presentation and if you should have any questions or comments feel free to contact Nick Tonias at 585-232-6998 or nicktonias@cedra.com.</a:t>
            </a: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3D8E104-33BD-43A6-BF7F-2F05434EE1F6}" type="slidenum">
              <a:rPr lang="en-US" altLang="en-US" smtClean="0">
                <a:latin typeface="Calibri" panose="020F0502020204030204" pitchFamily="34" charset="0"/>
              </a:rPr>
              <a:pPr/>
              <a:t>46</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4" descr="hispanic_hm_pg2_V2"/>
          <p:cNvPicPr>
            <a:picLocks noChangeAspect="1" noChangeArrowheads="1"/>
          </p:cNvPicPr>
          <p:nvPr/>
        </p:nvPicPr>
        <p:blipFill>
          <a:blip r:embed="rId2">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topbar-982X1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92700"/>
            <a:ext cx="91440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295400" y="6656388"/>
            <a:ext cx="6096000" cy="254000"/>
          </a:xfrm>
          <a:prstGeom prst="rect">
            <a:avLst/>
          </a:prstGeom>
          <a:noFill/>
        </p:spPr>
        <p:txBody>
          <a:bodyPr>
            <a:spAutoFit/>
          </a:bodyPr>
          <a:lstStyle/>
          <a:p>
            <a:pPr algn="ctr" eaLnBrk="1" fontAlgn="auto" hangingPunct="1">
              <a:spcBef>
                <a:spcPts val="0"/>
              </a:spcBef>
              <a:spcAft>
                <a:spcPts val="0"/>
              </a:spcAft>
              <a:defRPr/>
            </a:pPr>
            <a:r>
              <a:rPr lang="en-US" sz="1050" i="1" dirty="0">
                <a:solidFill>
                  <a:srgbClr val="493E80"/>
                </a:solidFill>
                <a:latin typeface="Arial Narrow" pitchFamily="34" charset="0"/>
                <a:cs typeface="Arial" pitchFamily="34" charset="0"/>
              </a:rPr>
              <a:t>Copyright ARMA International, LLC</a:t>
            </a:r>
            <a:r>
              <a:rPr lang="en-US" sz="1050" i="1" baseline="36000" dirty="0">
                <a:solidFill>
                  <a:srgbClr val="493E80"/>
                </a:solidFill>
                <a:latin typeface="Arial Narrow" pitchFamily="34" charset="0"/>
                <a:cs typeface="Arial" pitchFamily="34" charset="0"/>
              </a:rPr>
              <a:t>©</a:t>
            </a:r>
            <a:r>
              <a:rPr lang="en-US" sz="1050" baseline="36000" dirty="0">
                <a:solidFill>
                  <a:srgbClr val="493E80"/>
                </a:solidFill>
                <a:latin typeface="Arial Narrow" pitchFamily="34" charset="0"/>
                <a:cs typeface="Arial" pitchFamily="34" charset="0"/>
              </a:rPr>
              <a:t> </a:t>
            </a:r>
            <a:r>
              <a:rPr lang="en-US" sz="1050" i="1" dirty="0">
                <a:solidFill>
                  <a:srgbClr val="493E80"/>
                </a:solidFill>
                <a:latin typeface="Arial Narrow" pitchFamily="34" charset="0"/>
                <a:cs typeface="Arial" pitchFamily="34" charset="0"/>
              </a:rPr>
              <a:t>2013</a:t>
            </a:r>
            <a:r>
              <a:rPr lang="en-US" sz="1050" baseline="36000" dirty="0">
                <a:solidFill>
                  <a:srgbClr val="493E80"/>
                </a:solidFill>
                <a:latin typeface="Arial Narrow" pitchFamily="34" charset="0"/>
                <a:cs typeface="Arial" pitchFamily="34" charset="0"/>
              </a:rPr>
              <a:t> </a:t>
            </a:r>
          </a:p>
        </p:txBody>
      </p:sp>
      <p:sp>
        <p:nvSpPr>
          <p:cNvPr id="40968" name="Rectangle 8"/>
          <p:cNvSpPr>
            <a:spLocks noGrp="1" noChangeArrowheads="1"/>
          </p:cNvSpPr>
          <p:nvPr>
            <p:ph type="ctrTitle"/>
          </p:nvPr>
        </p:nvSpPr>
        <p:spPr>
          <a:xfrm>
            <a:off x="685800" y="1143000"/>
            <a:ext cx="7772400" cy="1066800"/>
          </a:xfrm>
          <a:prstGeom prst="rect">
            <a:avLst/>
          </a:prstGeom>
        </p:spPr>
        <p:txBody>
          <a:bodyPr/>
          <a:lstStyle>
            <a:lvl1pPr algn="ctr" rtl="0" eaLnBrk="1" fontAlgn="base" hangingPunct="1">
              <a:spcBef>
                <a:spcPct val="0"/>
              </a:spcBef>
              <a:spcAft>
                <a:spcPct val="0"/>
              </a:spcAft>
              <a:defRPr lang="en-US" sz="4400" b="1" smtClean="0">
                <a:solidFill>
                  <a:srgbClr val="002060"/>
                </a:solidFill>
                <a:effectLst>
                  <a:outerShdw blurRad="50800" dist="38100" dir="2700000" algn="tl" rotWithShape="0">
                    <a:prstClr val="black">
                      <a:alpha val="40000"/>
                    </a:prstClr>
                  </a:outerShdw>
                </a:effectLst>
                <a:latin typeface="Calibri" pitchFamily="34" charset="0"/>
                <a:ea typeface="+mj-ea"/>
                <a:cs typeface="Calibri" pitchFamily="34" charset="0"/>
              </a:defRPr>
            </a:lvl1pPr>
          </a:lstStyle>
          <a:p>
            <a:r>
              <a:rPr lang="en-US"/>
              <a:t>Click to edit Master title style</a:t>
            </a:r>
          </a:p>
        </p:txBody>
      </p:sp>
      <p:sp>
        <p:nvSpPr>
          <p:cNvPr id="40969" name="Rectangle 9"/>
          <p:cNvSpPr>
            <a:spLocks noGrp="1" noChangeArrowheads="1"/>
          </p:cNvSpPr>
          <p:nvPr>
            <p:ph type="subTitle" idx="1"/>
          </p:nvPr>
        </p:nvSpPr>
        <p:spPr>
          <a:xfrm>
            <a:off x="1371600" y="2514600"/>
            <a:ext cx="6400800" cy="914400"/>
          </a:xfrm>
        </p:spPr>
        <p:txBody>
          <a:bodyPr/>
          <a:lstStyle>
            <a:lvl1pPr marL="0" indent="0" algn="ctr">
              <a:buFontTx/>
              <a:buNone/>
              <a:defRPr sz="2400" smtClean="0"/>
            </a:lvl1pPr>
          </a:lstStyle>
          <a:p>
            <a:r>
              <a:rPr lang="en-US"/>
              <a:t>Click to edit Master subtitle style</a:t>
            </a:r>
            <a:endParaRPr lang="en-US" dirty="0"/>
          </a:p>
        </p:txBody>
      </p:sp>
    </p:spTree>
    <p:extLst>
      <p:ext uri="{BB962C8B-B14F-4D97-AF65-F5344CB8AC3E}">
        <p14:creationId xmlns:p14="http://schemas.microsoft.com/office/powerpoint/2010/main" val="30539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BFAEBBB-24C6-450C-9953-1A8E1F4F8C17}" type="datetimeFigureOut">
              <a:rPr lang="en-US"/>
              <a:pPr>
                <a:defRPr/>
              </a:pPr>
              <a:t>9/13/2016</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Tree>
    <p:extLst>
      <p:ext uri="{BB962C8B-B14F-4D97-AF65-F5344CB8AC3E}">
        <p14:creationId xmlns:p14="http://schemas.microsoft.com/office/powerpoint/2010/main" val="144933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9129C89-B26E-4DB7-92B4-29E921BA4E05}" type="slidenum">
              <a:rPr lang="en-US"/>
              <a:pPr>
                <a:defRPr/>
              </a:pPr>
              <a:t>‹#›</a:t>
            </a:fld>
            <a:endParaRPr lang="en-US"/>
          </a:p>
        </p:txBody>
      </p:sp>
    </p:spTree>
    <p:extLst>
      <p:ext uri="{BB962C8B-B14F-4D97-AF65-F5344CB8AC3E}">
        <p14:creationId xmlns:p14="http://schemas.microsoft.com/office/powerpoint/2010/main" val="976669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1066800"/>
          </a:xfrm>
          <a:prstGeom prst="rect">
            <a:avLst/>
          </a:prstGeom>
        </p:spPr>
        <p:txBody>
          <a:bodyPr/>
          <a:lstStyle>
            <a:lvl1pPr>
              <a:defRPr sz="4400" b="1">
                <a:solidFill>
                  <a:srgbClr val="002060"/>
                </a:solidFill>
                <a:effectLst>
                  <a:outerShdw blurRad="50800" dist="38100" dir="2700000" algn="tl" rotWithShape="0">
                    <a:prstClr val="black">
                      <a:alpha val="40000"/>
                    </a:prstClr>
                  </a:outerShdw>
                </a:effectLst>
                <a:latin typeface="Calibri" pitchFamily="34" charset="0"/>
                <a:cs typeface="Calibri"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D5CC7131-B11B-421E-9A9F-DB59BF13D526}" type="datetimeFigureOut">
              <a:rPr lang="en-US"/>
              <a:pPr>
                <a:defRPr/>
              </a:pPr>
              <a:t>9/13/2016</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4DEFBE4-8558-4028-A2A3-6408EDC592C3}" type="slidenum">
              <a:rPr lang="en-US"/>
              <a:pPr>
                <a:defRPr/>
              </a:pPr>
              <a:t>‹#›</a:t>
            </a:fld>
            <a:endParaRPr lang="en-US"/>
          </a:p>
        </p:txBody>
      </p:sp>
    </p:spTree>
    <p:extLst>
      <p:ext uri="{BB962C8B-B14F-4D97-AF65-F5344CB8AC3E}">
        <p14:creationId xmlns:p14="http://schemas.microsoft.com/office/powerpoint/2010/main" val="2984722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F9B39A4-AACC-4912-AC8B-8E145B6EA769}" type="datetimeFigureOut">
              <a:rPr lang="en-US"/>
              <a:pPr>
                <a:defRPr/>
              </a:pPr>
              <a:t>9/13/2016</a:t>
            </a:fld>
            <a:endParaRPr lang="en-US"/>
          </a:p>
        </p:txBody>
      </p:sp>
      <p:sp>
        <p:nvSpPr>
          <p:cNvPr id="8"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D4925DF-3A5E-440E-AB0A-9A4B9F80F2BE}" type="slidenum">
              <a:rPr lang="en-US"/>
              <a:pPr>
                <a:defRPr/>
              </a:pPr>
              <a:t>‹#›</a:t>
            </a:fld>
            <a:endParaRPr lang="en-US"/>
          </a:p>
        </p:txBody>
      </p:sp>
    </p:spTree>
    <p:extLst>
      <p:ext uri="{BB962C8B-B14F-4D97-AF65-F5344CB8AC3E}">
        <p14:creationId xmlns:p14="http://schemas.microsoft.com/office/powerpoint/2010/main" val="159184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86703CC2-DCAC-436C-B483-91C17EC11A2D}" type="datetimeFigureOut">
              <a:rPr lang="en-US"/>
              <a:pPr>
                <a:defRPr/>
              </a:pPr>
              <a:t>9/13/2016</a:t>
            </a:fld>
            <a:endParaRPr lang="en-US"/>
          </a:p>
        </p:txBody>
      </p:sp>
      <p:sp>
        <p:nvSpPr>
          <p:cNvPr id="4"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DB7F21B-587E-4731-A6AB-71B10A877AD3}" type="slidenum">
              <a:rPr lang="en-US"/>
              <a:pPr>
                <a:defRPr/>
              </a:pPr>
              <a:t>‹#›</a:t>
            </a:fld>
            <a:endParaRPr lang="en-US"/>
          </a:p>
        </p:txBody>
      </p:sp>
    </p:spTree>
    <p:extLst>
      <p:ext uri="{BB962C8B-B14F-4D97-AF65-F5344CB8AC3E}">
        <p14:creationId xmlns:p14="http://schemas.microsoft.com/office/powerpoint/2010/main" val="284079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AB71CFF-45EB-468A-B659-612D93C261D7}" type="datetimeFigureOut">
              <a:rPr lang="en-US"/>
              <a:pPr>
                <a:defRPr/>
              </a:pPr>
              <a:t>9/13/2016</a:t>
            </a:fld>
            <a:endParaRPr lang="en-US"/>
          </a:p>
        </p:txBody>
      </p:sp>
      <p:sp>
        <p:nvSpPr>
          <p:cNvPr id="3"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B20B2D9-E324-4943-AA84-371CD2A6DAFB}" type="slidenum">
              <a:rPr lang="en-US"/>
              <a:pPr>
                <a:defRPr/>
              </a:pPr>
              <a:t>‹#›</a:t>
            </a:fld>
            <a:endParaRPr lang="en-US"/>
          </a:p>
        </p:txBody>
      </p:sp>
    </p:spTree>
    <p:extLst>
      <p:ext uri="{BB962C8B-B14F-4D97-AF65-F5344CB8AC3E}">
        <p14:creationId xmlns:p14="http://schemas.microsoft.com/office/powerpoint/2010/main" val="884516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37C6277-707F-4AC1-86B5-9A78C32147D8}" type="datetimeFigureOut">
              <a:rPr lang="en-US"/>
              <a:pPr>
                <a:defRPr/>
              </a:pPr>
              <a:t>9/13/2016</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C487ED6-1168-4AD3-882E-BBB09BE8A321}" type="slidenum">
              <a:rPr lang="en-US"/>
              <a:pPr>
                <a:defRPr/>
              </a:pPr>
              <a:t>‹#›</a:t>
            </a:fld>
            <a:endParaRPr lang="en-US"/>
          </a:p>
        </p:txBody>
      </p:sp>
    </p:spTree>
    <p:extLst>
      <p:ext uri="{BB962C8B-B14F-4D97-AF65-F5344CB8AC3E}">
        <p14:creationId xmlns:p14="http://schemas.microsoft.com/office/powerpoint/2010/main" val="881557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9FF105E-8F95-45F8-A174-73C6CAC0C230}" type="datetimeFigureOut">
              <a:rPr lang="en-US"/>
              <a:pPr>
                <a:defRPr/>
              </a:pPr>
              <a:t>9/13/2016</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2A58E62-63B2-4728-9C26-ECDE370B069A}" type="slidenum">
              <a:rPr lang="en-US"/>
              <a:pPr>
                <a:defRPr/>
              </a:pPr>
              <a:t>‹#›</a:t>
            </a:fld>
            <a:endParaRPr lang="en-US"/>
          </a:p>
        </p:txBody>
      </p:sp>
    </p:spTree>
    <p:extLst>
      <p:ext uri="{BB962C8B-B14F-4D97-AF65-F5344CB8AC3E}">
        <p14:creationId xmlns:p14="http://schemas.microsoft.com/office/powerpoint/2010/main" val="385852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9B7FB4B-FB29-4E7E-A61F-E093A0020AC2}" type="datetimeFigureOut">
              <a:rPr lang="en-US"/>
              <a:pPr>
                <a:defRPr/>
              </a:pPr>
              <a:t>9/13/2016</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F6C460D-7656-47A4-B43D-5E2FD003C77E}" type="slidenum">
              <a:rPr lang="en-US"/>
              <a:pPr>
                <a:defRPr/>
              </a:pPr>
              <a:t>‹#›</a:t>
            </a:fld>
            <a:endParaRPr lang="en-US"/>
          </a:p>
        </p:txBody>
      </p:sp>
    </p:spTree>
    <p:extLst>
      <p:ext uri="{BB962C8B-B14F-4D97-AF65-F5344CB8AC3E}">
        <p14:creationId xmlns:p14="http://schemas.microsoft.com/office/powerpoint/2010/main" val="2450074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8AE9694-97F4-451C-B451-AC0A2A526E63}" type="datetimeFigureOut">
              <a:rPr lang="en-US"/>
              <a:pPr>
                <a:defRPr/>
              </a:pPr>
              <a:t>9/13/2016</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0DC5837-F723-4921-804C-D195D0EAE85F}" type="slidenum">
              <a:rPr lang="en-US"/>
              <a:pPr>
                <a:defRPr/>
              </a:pPr>
              <a:t>‹#›</a:t>
            </a:fld>
            <a:endParaRPr lang="en-US"/>
          </a:p>
        </p:txBody>
      </p:sp>
    </p:spTree>
    <p:extLst>
      <p:ext uri="{BB962C8B-B14F-4D97-AF65-F5344CB8AC3E}">
        <p14:creationId xmlns:p14="http://schemas.microsoft.com/office/powerpoint/2010/main" val="154936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3132910-1913-4593-88AE-74DC11318FEC}" type="datetimeFigureOut">
              <a:rPr lang="en-US"/>
              <a:pPr>
                <a:defRPr/>
              </a:pPr>
              <a:t>9/13/2016</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36AC13A-4A03-45CF-B91F-51C590B666EF}" type="slidenum">
              <a:rPr lang="en-US"/>
              <a:pPr>
                <a:defRPr/>
              </a:pPr>
              <a:t>‹#›</a:t>
            </a:fld>
            <a:endParaRPr lang="en-US"/>
          </a:p>
        </p:txBody>
      </p:sp>
    </p:spTree>
    <p:extLst>
      <p:ext uri="{BB962C8B-B14F-4D97-AF65-F5344CB8AC3E}">
        <p14:creationId xmlns:p14="http://schemas.microsoft.com/office/powerpoint/2010/main" val="2564847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a:t>Click icon to add clip art</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CFBB0990-97CA-4585-B910-AB9F003F1E7A}" type="datetimeFigureOut">
              <a:rPr lang="en-US"/>
              <a:pPr>
                <a:defRPr/>
              </a:pPr>
              <a:t>9/13/2016</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F345779-44B1-426D-B5AD-EDEEA23BB020}" type="slidenum">
              <a:rPr lang="en-US"/>
              <a:pPr>
                <a:defRPr/>
              </a:pPr>
              <a:t>‹#›</a:t>
            </a:fld>
            <a:endParaRPr lang="en-US"/>
          </a:p>
        </p:txBody>
      </p:sp>
    </p:spTree>
    <p:extLst>
      <p:ext uri="{BB962C8B-B14F-4D97-AF65-F5344CB8AC3E}">
        <p14:creationId xmlns:p14="http://schemas.microsoft.com/office/powerpoint/2010/main" val="1138964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B40E8C4-958F-4724-9771-EFB08F897B8B}" type="datetimeFigureOut">
              <a:rPr lang="en-US"/>
              <a:pPr>
                <a:defRPr/>
              </a:pPr>
              <a:t>9/13/2016</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09D4A1F-1B79-4ECE-AF0A-23AB3CA004EE}" type="slidenum">
              <a:rPr lang="en-US"/>
              <a:pPr>
                <a:defRPr/>
              </a:pPr>
              <a:t>‹#›</a:t>
            </a:fld>
            <a:endParaRPr lang="en-US"/>
          </a:p>
        </p:txBody>
      </p:sp>
    </p:spTree>
    <p:extLst>
      <p:ext uri="{BB962C8B-B14F-4D97-AF65-F5344CB8AC3E}">
        <p14:creationId xmlns:p14="http://schemas.microsoft.com/office/powerpoint/2010/main" val="4025730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5DE63D7-7777-43EA-BB6F-31FB24F2BBAB}" type="datetimeFigureOut">
              <a:rPr lang="en-US"/>
              <a:pPr>
                <a:defRPr/>
              </a:pPr>
              <a:t>9/13/2016</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9B29BB6-22B6-4DEF-B77A-88EFAA2A0FC1}" type="slidenum">
              <a:rPr lang="en-US"/>
              <a:pPr>
                <a:defRPr/>
              </a:pPr>
              <a:t>‹#›</a:t>
            </a:fld>
            <a:endParaRPr lang="en-US"/>
          </a:p>
        </p:txBody>
      </p:sp>
    </p:spTree>
    <p:extLst>
      <p:ext uri="{BB962C8B-B14F-4D97-AF65-F5344CB8AC3E}">
        <p14:creationId xmlns:p14="http://schemas.microsoft.com/office/powerpoint/2010/main" val="1152784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33C8DF2-A3C3-4563-AFCA-D4ED58ED7537}" type="datetimeFigureOut">
              <a:rPr lang="en-US"/>
              <a:pPr>
                <a:defRPr/>
              </a:pPr>
              <a:t>9/13/2016</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E897AD5-6992-43BE-80C5-CB5C2FBBE02C}" type="slidenum">
              <a:rPr lang="en-US"/>
              <a:pPr>
                <a:defRPr/>
              </a:pPr>
              <a:t>‹#›</a:t>
            </a:fld>
            <a:endParaRPr lang="en-US"/>
          </a:p>
        </p:txBody>
      </p:sp>
    </p:spTree>
    <p:extLst>
      <p:ext uri="{BB962C8B-B14F-4D97-AF65-F5344CB8AC3E}">
        <p14:creationId xmlns:p14="http://schemas.microsoft.com/office/powerpoint/2010/main" val="2447225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6F154538-834A-4042-AE86-C309276BEA3F}" type="datetimeFigureOut">
              <a:rPr lang="en-US"/>
              <a:pPr>
                <a:defRPr/>
              </a:pPr>
              <a:t>9/13/2016</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E804F29-1CCE-4AF9-8CF3-EF5C5FBAAC4B}" type="slidenum">
              <a:rPr lang="en-US"/>
              <a:pPr>
                <a:defRPr/>
              </a:pPr>
              <a:t>‹#›</a:t>
            </a:fld>
            <a:endParaRPr lang="en-US"/>
          </a:p>
        </p:txBody>
      </p:sp>
    </p:spTree>
    <p:extLst>
      <p:ext uri="{BB962C8B-B14F-4D97-AF65-F5344CB8AC3E}">
        <p14:creationId xmlns:p14="http://schemas.microsoft.com/office/powerpoint/2010/main" val="1869237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64234" y="381001"/>
            <a:ext cx="82296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p:cNvSpPr>
            <a:spLocks noGrp="1"/>
          </p:cNvSpPr>
          <p:nvPr>
            <p:ph type="dt" sz="half" idx="10"/>
          </p:nvPr>
        </p:nvSpPr>
        <p:spPr>
          <a:xfrm>
            <a:off x="5562600" y="6508750"/>
            <a:ext cx="3001963" cy="274638"/>
          </a:xfrm>
          <a:prstGeom prst="rect">
            <a:avLst/>
          </a:prstGeom>
        </p:spPr>
        <p:txBody>
          <a:bodyPr vert="horz" rtlCol="0"/>
          <a:lstStyle>
            <a:lvl1pPr eaLnBrk="1" hangingPunct="1">
              <a:defRPr/>
            </a:lvl1pPr>
          </a:lstStyle>
          <a:p>
            <a:pPr>
              <a:defRPr/>
            </a:pPr>
            <a:fld id="{6D8845A0-35F0-40CE-AEB7-5FB02CBB4AF3}" type="datetimeFigureOut">
              <a:rPr lang="en-US"/>
              <a:pPr>
                <a:defRPr/>
              </a:pPr>
              <a:t>9/13/2016</a:t>
            </a:fld>
            <a:endParaRPr lang="en-US"/>
          </a:p>
        </p:txBody>
      </p:sp>
      <p:sp>
        <p:nvSpPr>
          <p:cNvPr id="6" name="Slide Number Placeholder 10"/>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A6DB4D3C-12DC-4EEF-A2F3-584DB5792716}" type="slidenum">
              <a:rPr lang="en-US"/>
              <a:pPr>
                <a:defRPr/>
              </a:pPr>
              <a:t>‹#›</a:t>
            </a:fld>
            <a:endParaRPr lang="en-US" dirty="0"/>
          </a:p>
        </p:txBody>
      </p:sp>
      <p:sp>
        <p:nvSpPr>
          <p:cNvPr id="7" name="Footer Placeholder 11"/>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2424483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707C5A93-5F31-4ED7-8A5B-7C7AA50EB9BF}" type="datetimeFigureOut">
              <a:rPr lang="en-US"/>
              <a:pPr>
                <a:defRPr/>
              </a:pPr>
              <a:t>9/13/2016</a:t>
            </a:fld>
            <a:endParaRPr lang="en-US"/>
          </a:p>
        </p:txBody>
      </p:sp>
      <p:sp>
        <p:nvSpPr>
          <p:cNvPr id="6"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C17E68-F7ED-4025-9F46-7EC60BA0959F}" type="slidenum">
              <a:rPr lang="en-US"/>
              <a:pPr>
                <a:defRPr/>
              </a:pPr>
              <a:t>‹#›</a:t>
            </a:fld>
            <a:endParaRPr lang="en-US" dirty="0"/>
          </a:p>
        </p:txBody>
      </p:sp>
    </p:spTree>
    <p:extLst>
      <p:ext uri="{BB962C8B-B14F-4D97-AF65-F5344CB8AC3E}">
        <p14:creationId xmlns:p14="http://schemas.microsoft.com/office/powerpoint/2010/main" val="3454847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p:cNvSpPr>
            <a:spLocks noGrp="1"/>
          </p:cNvSpPr>
          <p:nvPr>
            <p:ph type="dt" sz="half" idx="10"/>
          </p:nvPr>
        </p:nvSpPr>
        <p:spPr>
          <a:xfrm>
            <a:off x="5562600" y="6513513"/>
            <a:ext cx="3001963" cy="274637"/>
          </a:xfrm>
          <a:prstGeom prst="rect">
            <a:avLst/>
          </a:prstGeom>
        </p:spPr>
        <p:txBody>
          <a:bodyPr vert="horz" rtlCol="0"/>
          <a:lstStyle>
            <a:lvl1pPr eaLnBrk="1" hangingPunct="1">
              <a:defRPr/>
            </a:lvl1pPr>
          </a:lstStyle>
          <a:p>
            <a:pPr>
              <a:defRPr/>
            </a:pPr>
            <a:fld id="{B9FFAEC8-CD26-4657-9E31-75BE8A35B875}" type="datetimeFigureOut">
              <a:rPr lang="en-US"/>
              <a:pPr>
                <a:defRPr/>
              </a:pPr>
              <a:t>9/13/2016</a:t>
            </a:fld>
            <a:endParaRPr lang="en-US"/>
          </a:p>
        </p:txBody>
      </p:sp>
      <p:sp>
        <p:nvSpPr>
          <p:cNvPr id="6" name="Slide Number Placeholder 8"/>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B58BD612-042B-4453-8079-1B6A42B5FA80}" type="slidenum">
              <a:rPr lang="en-US"/>
              <a:pPr>
                <a:defRPr/>
              </a:pPr>
              <a:t>‹#›</a:t>
            </a:fld>
            <a:endParaRPr lang="en-US"/>
          </a:p>
        </p:txBody>
      </p:sp>
      <p:sp>
        <p:nvSpPr>
          <p:cNvPr id="7" name="Footer Placeholder 9"/>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25315771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4595813" y="4419600"/>
            <a:ext cx="3994150" cy="274638"/>
          </a:xfrm>
          <a:prstGeom prst="rect">
            <a:avLst/>
          </a:prstGeom>
        </p:spPr>
        <p:txBody>
          <a:bodyPr/>
          <a:lstStyle>
            <a:lvl1pPr>
              <a:defRPr/>
            </a:lvl1pPr>
          </a:lstStyle>
          <a:p>
            <a:pPr>
              <a:defRPr/>
            </a:pPr>
            <a:fld id="{2F4DAAC3-7CCC-43DD-9E73-E8614626FC7E}" type="datetimeFigureOut">
              <a:rPr lang="en-US"/>
              <a:pPr>
                <a:defRPr/>
              </a:pPr>
              <a:t>9/13/2016</a:t>
            </a:fld>
            <a:endParaRPr lang="en-US"/>
          </a:p>
        </p:txBody>
      </p:sp>
      <p:sp>
        <p:nvSpPr>
          <p:cNvPr id="7" name="Footer Placeholder 5"/>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a:lstStyle>
            <a:lvl1pPr>
              <a:defRPr/>
            </a:lvl1pPr>
          </a:lstStyle>
          <a:p>
            <a:pPr>
              <a:defRPr/>
            </a:pPr>
            <a:fld id="{0A8017B8-1DEB-4825-8BAD-9DC4547FC48D}" type="slidenum">
              <a:rPr lang="en-US"/>
              <a:pPr>
                <a:defRPr/>
              </a:pPr>
              <a:t>‹#›</a:t>
            </a:fld>
            <a:endParaRPr lang="en-US"/>
          </a:p>
        </p:txBody>
      </p:sp>
    </p:spTree>
    <p:extLst>
      <p:ext uri="{BB962C8B-B14F-4D97-AF65-F5344CB8AC3E}">
        <p14:creationId xmlns:p14="http://schemas.microsoft.com/office/powerpoint/2010/main" val="3109411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8" name="Rectangle 7"/>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2" name="Title 1"/>
          <p:cNvSpPr>
            <a:spLocks noGrp="1"/>
          </p:cNvSpPr>
          <p:nvPr>
            <p:ph type="title"/>
          </p:nvPr>
        </p:nvSpPr>
        <p:spPr>
          <a:xfrm>
            <a:off x="457200" y="251948"/>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62455" y="2375338"/>
            <a:ext cx="4040188"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4595813" y="4419600"/>
            <a:ext cx="3994150" cy="274638"/>
          </a:xfrm>
          <a:prstGeom prst="rect">
            <a:avLst/>
          </a:prstGeom>
        </p:spPr>
        <p:txBody>
          <a:bodyPr/>
          <a:lstStyle>
            <a:lvl1pPr>
              <a:defRPr/>
            </a:lvl1pPr>
          </a:lstStyle>
          <a:p>
            <a:pPr>
              <a:defRPr/>
            </a:pPr>
            <a:fld id="{04DCE900-D324-4518-815D-341867E077FB}" type="datetimeFigureOut">
              <a:rPr lang="en-US"/>
              <a:pPr>
                <a:defRPr/>
              </a:pPr>
              <a:t>9/13/2016</a:t>
            </a:fld>
            <a:endParaRPr lang="en-US"/>
          </a:p>
        </p:txBody>
      </p:sp>
      <p:sp>
        <p:nvSpPr>
          <p:cNvPr id="10" name="Footer Placeholder 7"/>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a:lstStyle>
            <a:lvl1pPr>
              <a:defRPr/>
            </a:lvl1pPr>
          </a:lstStyle>
          <a:p>
            <a:pPr>
              <a:defRPr/>
            </a:pPr>
            <a:fld id="{A80E9D03-C23A-4F41-ACFC-51C32940FC43}" type="slidenum">
              <a:rPr lang="en-US"/>
              <a:pPr>
                <a:defRPr/>
              </a:pPr>
              <a:t>‹#›</a:t>
            </a:fld>
            <a:endParaRPr lang="en-US"/>
          </a:p>
        </p:txBody>
      </p:sp>
    </p:spTree>
    <p:extLst>
      <p:ext uri="{BB962C8B-B14F-4D97-AF65-F5344CB8AC3E}">
        <p14:creationId xmlns:p14="http://schemas.microsoft.com/office/powerpoint/2010/main" val="415629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53218"/>
            <a:ext cx="8229600" cy="1143000"/>
          </a:xfrm>
        </p:spPr>
        <p:txBody>
          <a:bodyPr/>
          <a:lstStyle/>
          <a:p>
            <a:r>
              <a:rPr lang="en-US"/>
              <a:t>Click to edit Master title style</a:t>
            </a:r>
          </a:p>
        </p:txBody>
      </p:sp>
      <p:sp>
        <p:nvSpPr>
          <p:cNvPr id="4" name="Date Placeholder 2"/>
          <p:cNvSpPr>
            <a:spLocks noGrp="1"/>
          </p:cNvSpPr>
          <p:nvPr>
            <p:ph type="dt" sz="half" idx="10"/>
          </p:nvPr>
        </p:nvSpPr>
        <p:spPr>
          <a:xfrm>
            <a:off x="4595813" y="4419600"/>
            <a:ext cx="3994150" cy="274638"/>
          </a:xfrm>
          <a:prstGeom prst="rect">
            <a:avLst/>
          </a:prstGeom>
        </p:spPr>
        <p:txBody>
          <a:bodyPr/>
          <a:lstStyle>
            <a:lvl1pPr>
              <a:defRPr/>
            </a:lvl1pPr>
          </a:lstStyle>
          <a:p>
            <a:pPr>
              <a:defRPr/>
            </a:pPr>
            <a:fld id="{573EF164-98C9-4854-A07E-BCC6A2C25130}" type="datetimeFigureOut">
              <a:rPr lang="en-US"/>
              <a:pPr>
                <a:defRPr/>
              </a:pPr>
              <a:t>9/13/2016</a:t>
            </a:fld>
            <a:endParaRPr lang="en-US"/>
          </a:p>
        </p:txBody>
      </p:sp>
      <p:sp>
        <p:nvSpPr>
          <p:cNvPr id="5" name="Footer Placeholder 3"/>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EB1714ED-D951-4C6D-ACD4-47BD0E13D829}" type="slidenum">
              <a:rPr lang="en-US"/>
              <a:pPr>
                <a:defRPr/>
              </a:pPr>
              <a:t>‹#›</a:t>
            </a:fld>
            <a:endParaRPr lang="en-US"/>
          </a:p>
        </p:txBody>
      </p:sp>
    </p:spTree>
    <p:extLst>
      <p:ext uri="{BB962C8B-B14F-4D97-AF65-F5344CB8AC3E}">
        <p14:creationId xmlns:p14="http://schemas.microsoft.com/office/powerpoint/2010/main" val="2406503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95813" y="4419600"/>
            <a:ext cx="3994150" cy="274638"/>
          </a:xfrm>
          <a:prstGeom prst="rect">
            <a:avLst/>
          </a:prstGeom>
        </p:spPr>
        <p:txBody>
          <a:bodyPr/>
          <a:lstStyle>
            <a:lvl1pPr>
              <a:defRPr/>
            </a:lvl1pPr>
          </a:lstStyle>
          <a:p>
            <a:pPr>
              <a:defRPr/>
            </a:pPr>
            <a:fld id="{AE39D74C-7BE0-41F8-BDC6-1EBE52AC416B}" type="datetimeFigureOut">
              <a:rPr lang="en-US"/>
              <a:pPr>
                <a:defRPr/>
              </a:pPr>
              <a:t>9/13/2016</a:t>
            </a:fld>
            <a:endParaRPr lang="en-US"/>
          </a:p>
        </p:txBody>
      </p:sp>
      <p:sp>
        <p:nvSpPr>
          <p:cNvPr id="3" name="Footer Placeholder 2"/>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238F546-DFB4-4F04-AF1B-9BDF4367B019}" type="slidenum">
              <a:rPr lang="en-US"/>
              <a:pPr>
                <a:defRPr/>
              </a:pPr>
              <a:t>‹#›</a:t>
            </a:fld>
            <a:endParaRPr lang="en-US"/>
          </a:p>
        </p:txBody>
      </p:sp>
    </p:spTree>
    <p:extLst>
      <p:ext uri="{BB962C8B-B14F-4D97-AF65-F5344CB8AC3E}">
        <p14:creationId xmlns:p14="http://schemas.microsoft.com/office/powerpoint/2010/main" val="1701264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963136" y="304800"/>
            <a:ext cx="393192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p:cNvSpPr>
            <a:spLocks noGrp="1"/>
          </p:cNvSpPr>
          <p:nvPr>
            <p:ph type="dt" sz="half" idx="10"/>
          </p:nvPr>
        </p:nvSpPr>
        <p:spPr>
          <a:xfrm>
            <a:off x="5562600" y="6513513"/>
            <a:ext cx="3001963" cy="274637"/>
          </a:xfrm>
          <a:prstGeom prst="rect">
            <a:avLst/>
          </a:prstGeom>
        </p:spPr>
        <p:txBody>
          <a:bodyPr vert="horz" rtlCol="0"/>
          <a:lstStyle>
            <a:lvl1pPr>
              <a:defRPr/>
            </a:lvl1pPr>
          </a:lstStyle>
          <a:p>
            <a:pPr>
              <a:defRPr/>
            </a:pPr>
            <a:fld id="{1BF6E75D-51D8-4166-9ECB-BE76BBD97F8C}" type="datetimeFigureOut">
              <a:rPr lang="en-US"/>
              <a:pPr>
                <a:defRPr/>
              </a:pPr>
              <a:t>9/13/2016</a:t>
            </a:fld>
            <a:endParaRPr lang="en-US"/>
          </a:p>
        </p:txBody>
      </p:sp>
      <p:sp>
        <p:nvSpPr>
          <p:cNvPr id="7" name="Slide Number Placeholder 9"/>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E88D131D-51C4-41E4-BB53-88930D3128DE}" type="slidenum">
              <a:rPr lang="en-US"/>
              <a:pPr>
                <a:defRPr/>
              </a:pPr>
              <a:t>‹#›</a:t>
            </a:fld>
            <a:endParaRPr lang="en-US"/>
          </a:p>
        </p:txBody>
      </p:sp>
      <p:sp>
        <p:nvSpPr>
          <p:cNvPr id="8" name="Footer Placeholder 10"/>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65026087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p:cNvSpPr>
            <a:spLocks noGrp="1"/>
          </p:cNvSpPr>
          <p:nvPr>
            <p:ph type="dt" sz="half" idx="10"/>
          </p:nvPr>
        </p:nvSpPr>
        <p:spPr>
          <a:xfrm>
            <a:off x="5562600" y="6508750"/>
            <a:ext cx="3001963" cy="274638"/>
          </a:xfrm>
          <a:prstGeom prst="rect">
            <a:avLst/>
          </a:prstGeom>
        </p:spPr>
        <p:txBody>
          <a:bodyPr vert="horz" rtlCol="0"/>
          <a:lstStyle>
            <a:lvl1pPr>
              <a:defRPr/>
            </a:lvl1pPr>
          </a:lstStyle>
          <a:p>
            <a:pPr>
              <a:defRPr/>
            </a:pPr>
            <a:fld id="{2F20638C-F1A9-4023-812D-515EC4CA27DC}" type="datetimeFigureOut">
              <a:rPr lang="en-US"/>
              <a:pPr>
                <a:defRPr/>
              </a:pPr>
              <a:t>9/13/2016</a:t>
            </a:fld>
            <a:endParaRPr lang="en-US"/>
          </a:p>
        </p:txBody>
      </p:sp>
      <p:sp>
        <p:nvSpPr>
          <p:cNvPr id="6"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C77A6FB2-E675-4D81-ACC3-E7E321683C61}" type="slidenum">
              <a:rPr lang="en-US"/>
              <a:pPr>
                <a:defRPr/>
              </a:pPr>
              <a:t>‹#›</a:t>
            </a:fld>
            <a:endParaRPr lang="en-US"/>
          </a:p>
        </p:txBody>
      </p:sp>
      <p:sp>
        <p:nvSpPr>
          <p:cNvPr id="7" name="Footer Placeholder 9"/>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403159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F8276145-6CBC-4B93-9064-1CCF183288D5}" type="datetimeFigureOut">
              <a:rPr lang="en-US"/>
              <a:pPr>
                <a:defRPr/>
              </a:pPr>
              <a:t>9/13/2016</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AF63DF-4FD3-44A6-AA2A-1BC6399341F4}" type="slidenum">
              <a:rPr lang="en-US"/>
              <a:pPr>
                <a:defRPr/>
              </a:pPr>
              <a:t>‹#›</a:t>
            </a:fld>
            <a:endParaRPr lang="en-US"/>
          </a:p>
        </p:txBody>
      </p:sp>
    </p:spTree>
    <p:extLst>
      <p:ext uri="{BB962C8B-B14F-4D97-AF65-F5344CB8AC3E}">
        <p14:creationId xmlns:p14="http://schemas.microsoft.com/office/powerpoint/2010/main" val="3106588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B389D7D2-1F5E-4228-912F-989E588A1504}" type="datetimeFigureOut">
              <a:rPr lang="en-US"/>
              <a:pPr>
                <a:defRPr/>
              </a:pPr>
              <a:t>9/13/2016</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FFA13C-2393-45F8-B7B1-B609B7170A6C}" type="slidenum">
              <a:rPr lang="en-US"/>
              <a:pPr>
                <a:defRPr/>
              </a:pPr>
              <a:t>‹#›</a:t>
            </a:fld>
            <a:endParaRPr lang="en-US"/>
          </a:p>
        </p:txBody>
      </p:sp>
    </p:spTree>
    <p:extLst>
      <p:ext uri="{BB962C8B-B14F-4D97-AF65-F5344CB8AC3E}">
        <p14:creationId xmlns:p14="http://schemas.microsoft.com/office/powerpoint/2010/main" val="272724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B63AF403-7BE7-4744-B8D8-146D30FA0B76}" type="slidenum">
              <a:rPr lang="en-US"/>
              <a:pPr>
                <a:defRPr/>
              </a:pPr>
              <a:t>‹#›</a:t>
            </a:fld>
            <a:endParaRPr lang="en-US"/>
          </a:p>
        </p:txBody>
      </p:sp>
    </p:spTree>
    <p:extLst>
      <p:ext uri="{BB962C8B-B14F-4D97-AF65-F5344CB8AC3E}">
        <p14:creationId xmlns:p14="http://schemas.microsoft.com/office/powerpoint/2010/main" val="3906926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5.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descr="hispanic_hm_pg2_V2"/>
          <p:cNvPicPr>
            <a:picLocks noChangeAspect="1" noChangeArrowheads="1"/>
          </p:cNvPicPr>
          <p:nvPr/>
        </p:nvPicPr>
        <p:blipFill>
          <a:blip r:embed="rId19">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9"/>
          <p:cNvSpPr>
            <a:spLocks noGrp="1" noChangeArrowheads="1"/>
          </p:cNvSpPr>
          <p:nvPr>
            <p:ph type="body" idx="1"/>
          </p:nvPr>
        </p:nvSpPr>
        <p:spPr bwMode="auto">
          <a:xfrm>
            <a:off x="457200" y="1066800"/>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8" descr="CEDRLOGO.TIF"/>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8600" y="6035675"/>
            <a:ext cx="78105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Box 9"/>
          <p:cNvSpPr txBox="1">
            <a:spLocks noChangeArrowheads="1"/>
          </p:cNvSpPr>
          <p:nvPr userDrawn="1"/>
        </p:nvSpPr>
        <p:spPr bwMode="auto">
          <a:xfrm>
            <a:off x="990600" y="6529388"/>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defRPr/>
            </a:pPr>
            <a:r>
              <a:rPr lang="en-US" altLang="en-US" sz="1200" b="1" i="1">
                <a:latin typeface="Arial" panose="020B0604020202020204" pitchFamily="34" charset="0"/>
                <a:cs typeface="Arial" panose="020B0604020202020204" pitchFamily="34" charset="0"/>
              </a:rPr>
              <a:t>The CEDRA Corporation				17</a:t>
            </a:r>
            <a:r>
              <a:rPr lang="en-US" altLang="en-US" sz="1200" b="1" i="1" baseline="30000">
                <a:latin typeface="Arial" panose="020B0604020202020204" pitchFamily="34" charset="0"/>
                <a:cs typeface="Arial" panose="020B0604020202020204" pitchFamily="34" charset="0"/>
              </a:rPr>
              <a:t>th</a:t>
            </a:r>
            <a:r>
              <a:rPr lang="en-US" altLang="en-US" sz="1200" b="1" i="1">
                <a:latin typeface="Arial" panose="020B0604020202020204" pitchFamily="34" charset="0"/>
                <a:cs typeface="Arial" panose="020B0604020202020204" pitchFamily="34" charset="0"/>
              </a:rPr>
              <a:t> Annual OKSCAUG Conference 2014</a:t>
            </a:r>
            <a:endParaRPr lang="en-US" altLang="en-US" sz="1200" b="1" baseline="36000">
              <a:latin typeface="Arial" panose="020B0604020202020204" pitchFamily="34" charset="0"/>
              <a:cs typeface="Arial" panose="020B0604020202020204" pitchFamily="34" charset="0"/>
            </a:endParaRPr>
          </a:p>
          <a:p>
            <a:pPr eaLnBrk="1" hangingPunct="1">
              <a:defRPr/>
            </a:pPr>
            <a:r>
              <a:rPr lang="en-US" altLang="en-US" sz="1200" b="1" baseline="36000">
                <a:latin typeface="Arial" panose="020B0604020202020204" pitchFamily="34" charset="0"/>
                <a:cs typeface="Arial"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 id="2147484461" r:id="rId12"/>
    <p:sldLayoutId id="2147484462" r:id="rId13"/>
    <p:sldLayoutId id="2147484463" r:id="rId14"/>
    <p:sldLayoutId id="2147484464" r:id="rId15"/>
    <p:sldLayoutId id="2147484465" r:id="rId16"/>
    <p:sldLayoutId id="2147484466" r:id="rId17"/>
  </p:sldLayoutIdLst>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itchFamily="34" charset="0"/>
        </a:defRPr>
      </a:lvl2pPr>
      <a:lvl3pPr algn="l" rtl="0" eaLnBrk="0" fontAlgn="base" hangingPunct="0">
        <a:spcBef>
          <a:spcPct val="0"/>
        </a:spcBef>
        <a:spcAft>
          <a:spcPct val="0"/>
        </a:spcAft>
        <a:defRPr sz="3600">
          <a:solidFill>
            <a:srgbClr val="000000"/>
          </a:solidFill>
          <a:latin typeface="Gill Sans MT" pitchFamily="34" charset="0"/>
        </a:defRPr>
      </a:lvl3pPr>
      <a:lvl4pPr algn="l" rtl="0" eaLnBrk="0" fontAlgn="base" hangingPunct="0">
        <a:spcBef>
          <a:spcPct val="0"/>
        </a:spcBef>
        <a:spcAft>
          <a:spcPct val="0"/>
        </a:spcAft>
        <a:defRPr sz="3600">
          <a:solidFill>
            <a:srgbClr val="000000"/>
          </a:solidFill>
          <a:latin typeface="Gill Sans MT" pitchFamily="34" charset="0"/>
        </a:defRPr>
      </a:lvl4pPr>
      <a:lvl5pPr algn="l" rtl="0" eaLnBrk="0" fontAlgn="base" hangingPunct="0">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lr>
          <a:schemeClr val="tx1"/>
        </a:buClr>
        <a:buChar char="•"/>
        <a:defRPr sz="2600">
          <a:solidFill>
            <a:srgbClr val="000000"/>
          </a:solidFill>
          <a:latin typeface="Arial Narrow" pitchFamily="34" charset="0"/>
          <a:ea typeface="Calibri" pitchFamily="34" charset="0"/>
          <a:cs typeface="Calibri" pitchFamily="34" charset="0"/>
        </a:defRPr>
      </a:lvl2pPr>
      <a:lvl3pPr marL="1143000" indent="-228600" algn="l" rtl="0" eaLnBrk="0" fontAlgn="base" hangingPunct="0">
        <a:spcBef>
          <a:spcPct val="20000"/>
        </a:spcBef>
        <a:spcAft>
          <a:spcPct val="0"/>
        </a:spcAft>
        <a:buClr>
          <a:schemeClr val="tx1"/>
        </a:buClr>
        <a:buChar char="•"/>
        <a:defRPr sz="2400">
          <a:solidFill>
            <a:srgbClr val="000000"/>
          </a:solidFill>
          <a:latin typeface="Arial Narrow" pitchFamily="34" charset="0"/>
          <a:ea typeface="Calibri" pitchFamily="34" charset="0"/>
          <a:cs typeface="Calibri"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8FAF8"/>
            </a:gs>
            <a:gs pos="74001">
              <a:srgbClr val="C0D6C1"/>
            </a:gs>
            <a:gs pos="83000">
              <a:srgbClr val="C0D6C1"/>
            </a:gs>
            <a:gs pos="100000">
              <a:srgbClr val="D5E3D6"/>
            </a:gs>
          </a:gsLst>
          <a:lin ang="5400000" scaled="1"/>
        </a:gradFill>
        <a:effectLst/>
      </p:bgPr>
    </p:bg>
    <p:spTree>
      <p:nvGrpSpPr>
        <p:cNvPr id="1" name=""/>
        <p:cNvGrpSpPr/>
        <p:nvPr/>
      </p:nvGrpSpPr>
      <p:grpSpPr>
        <a:xfrm>
          <a:off x="0" y="0"/>
          <a:ext cx="0" cy="0"/>
          <a:chOff x="0" y="0"/>
          <a:chExt cx="0" cy="0"/>
        </a:xfrm>
      </p:grpSpPr>
      <p:sp>
        <p:nvSpPr>
          <p:cNvPr id="23" name="Slide Number Placeholder 22"/>
          <p:cNvSpPr>
            <a:spLocks noGrp="1"/>
          </p:cNvSpPr>
          <p:nvPr>
            <p:ph type="sldNum" sz="quarter" idx="4"/>
          </p:nvPr>
        </p:nvSpPr>
        <p:spPr>
          <a:xfrm>
            <a:off x="8639175" y="6515100"/>
            <a:ext cx="463550" cy="27305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6105B380-E5D0-4C93-A0AE-AB2FEAA706C5}" type="slidenum">
              <a:rPr lang="en-US"/>
              <a:pPr>
                <a:defRPr/>
              </a:pPr>
              <a:t>‹#›</a:t>
            </a:fld>
            <a:endParaRPr lang="en-US" b="1" dirty="0"/>
          </a:p>
        </p:txBody>
      </p:sp>
      <p:sp>
        <p:nvSpPr>
          <p:cNvPr id="22" name="Title Placeholder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dirty="0"/>
              <a:t>Click to edit Master title style</a:t>
            </a:r>
          </a:p>
        </p:txBody>
      </p:sp>
      <p:sp>
        <p:nvSpPr>
          <p:cNvPr id="2052" name="Text Placeholder 12"/>
          <p:cNvSpPr>
            <a:spLocks noGrp="1"/>
          </p:cNvSpPr>
          <p:nvPr>
            <p:ph type="body" idx="1"/>
          </p:nvPr>
        </p:nvSpPr>
        <p:spPr bwMode="auto">
          <a:xfrm>
            <a:off x="457200" y="1646238"/>
            <a:ext cx="8229600"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3" name="Picture 7" descr="CEDRLOGO.T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2400" y="5943600"/>
            <a:ext cx="7810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ate Placeholder 13"/>
          <p:cNvSpPr txBox="1">
            <a:spLocks/>
          </p:cNvSpPr>
          <p:nvPr userDrawn="1"/>
        </p:nvSpPr>
        <p:spPr>
          <a:xfrm>
            <a:off x="933450" y="5943600"/>
            <a:ext cx="5468938" cy="768350"/>
          </a:xfrm>
          <a:prstGeom prst="rect">
            <a:avLst/>
          </a:prstGeom>
        </p:spPr>
        <p:txBody>
          <a:bodyPr anchor="ctr"/>
          <a:lstStyle>
            <a:lvl1pPr algn="ctr" eaLnBrk="1" latinLnBrk="0" hangingPunct="1">
              <a:defRPr kumimoji="0" sz="1400">
                <a:solidFill>
                  <a:schemeClr val="bg2">
                    <a:tint val="60000"/>
                    <a:satMod val="155000"/>
                  </a:schemeClr>
                </a:solidFill>
              </a:defRPr>
            </a:lvl1pPr>
            <a:extLst/>
          </a:lstStyle>
          <a:p>
            <a:pPr>
              <a:defRPr/>
            </a:pPr>
            <a:r>
              <a:rPr lang="en-US" sz="1600" b="1" i="1" dirty="0">
                <a:solidFill>
                  <a:srgbClr val="0070C0"/>
                </a:solidFill>
                <a:latin typeface="Arial" pitchFamily="34" charset="0"/>
                <a:cs typeface="Arial" pitchFamily="34" charset="0"/>
              </a:rPr>
              <a:t>19</a:t>
            </a:r>
            <a:r>
              <a:rPr lang="en-US" sz="1600" b="1" i="1" baseline="30000" dirty="0">
                <a:solidFill>
                  <a:srgbClr val="0070C0"/>
                </a:solidFill>
                <a:latin typeface="Arial" pitchFamily="34" charset="0"/>
                <a:cs typeface="Arial" pitchFamily="34" charset="0"/>
              </a:rPr>
              <a:t>th</a:t>
            </a:r>
            <a:r>
              <a:rPr lang="en-US" sz="1600" b="1" i="1" dirty="0">
                <a:solidFill>
                  <a:srgbClr val="0070C0"/>
                </a:solidFill>
                <a:latin typeface="Arial" pitchFamily="34" charset="0"/>
                <a:cs typeface="Arial" pitchFamily="34" charset="0"/>
              </a:rPr>
              <a:t> Annual OKSCAUG Conference 2016</a:t>
            </a:r>
            <a:endParaRPr lang="en-US" sz="1600" dirty="0">
              <a:solidFill>
                <a:srgbClr val="0070C0"/>
              </a:solidFill>
            </a:endParaRPr>
          </a:p>
        </p:txBody>
      </p:sp>
      <p:pic>
        <p:nvPicPr>
          <p:cNvPr id="2055" name="Picture 4"/>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380163" y="5943600"/>
            <a:ext cx="25892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 id="2147484478" r:id="rId12"/>
  </p:sldLayoutIdLst>
  <p:txStyles>
    <p:title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Calibri" pitchFamily="34" charset="0"/>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Calibri" pitchFamily="34" charset="0"/>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Calibri" pitchFamily="34" charset="0"/>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Calibri" pitchFamily="34" charset="0"/>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Calibri" pitchFamily="34"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29.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Moore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7878763" cy="5257800"/>
          </a:xfrm>
          <a:prstGeom prst="rect">
            <a:avLst/>
          </a:prstGeom>
          <a:noFill/>
          <a:ln w="6667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34819" name="Content Placeholder 1"/>
          <p:cNvSpPr txBox="1">
            <a:spLocks/>
          </p:cNvSpPr>
          <p:nvPr/>
        </p:nvSpPr>
        <p:spPr bwMode="auto">
          <a:xfrm>
            <a:off x="1012825" y="4595813"/>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a:solidFill>
                  <a:srgbClr val="C00000"/>
                </a:solidFill>
                <a:latin typeface="Calibri" panose="020F0502020204030204" pitchFamily="34" charset="0"/>
              </a:rPr>
              <a:t>Nick Tonias, P.E.</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0" name="Content Placeholder 1"/>
          <p:cNvSpPr txBox="1">
            <a:spLocks/>
          </p:cNvSpPr>
          <p:nvPr/>
        </p:nvSpPr>
        <p:spPr bwMode="auto">
          <a:xfrm>
            <a:off x="815975" y="5059363"/>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b="1" i="1">
                <a:solidFill>
                  <a:srgbClr val="C00000"/>
                </a:solidFill>
                <a:latin typeface="Calibri" panose="020F0502020204030204" pitchFamily="34" charset="0"/>
              </a:rPr>
              <a:t>The CEDRA Corporation</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1" name="Content Placeholder 1"/>
          <p:cNvSpPr txBox="1">
            <a:spLocks/>
          </p:cNvSpPr>
          <p:nvPr/>
        </p:nvSpPr>
        <p:spPr bwMode="auto">
          <a:xfrm>
            <a:off x="5572125" y="4592638"/>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a:solidFill>
                  <a:srgbClr val="C00000"/>
                </a:solidFill>
                <a:latin typeface="Calibri" panose="020F0502020204030204" pitchFamily="34" charset="0"/>
              </a:rPr>
              <a:t>Ian Peebles, GISP</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2" name="Content Placeholder 1"/>
          <p:cNvSpPr txBox="1">
            <a:spLocks/>
          </p:cNvSpPr>
          <p:nvPr/>
        </p:nvSpPr>
        <p:spPr bwMode="auto">
          <a:xfrm>
            <a:off x="5676900" y="5059363"/>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b="1" i="1">
                <a:solidFill>
                  <a:srgbClr val="C00000"/>
                </a:solidFill>
                <a:latin typeface="Calibri" panose="020F0502020204030204" pitchFamily="34" charset="0"/>
              </a:rPr>
              <a:t>The City of Edmond</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1615281" y="381000"/>
            <a:ext cx="6019800" cy="3861471"/>
          </a:xfrm>
        </p:spPr>
        <p:txBody>
          <a:bodyPr anchor="ctr"/>
          <a:lstStyle/>
          <a:p>
            <a:pPr marL="0" algn="ctr" eaLnBrk="1" hangingPunct="1">
              <a:lnSpc>
                <a:spcPts val="7500"/>
              </a:lnSpc>
              <a:defRPr/>
            </a:pPr>
            <a:r>
              <a:rPr lang="en-US" sz="6000" b="1" dirty="0">
                <a:solidFill>
                  <a:srgbClr val="0070C0"/>
                </a:solidFill>
                <a:effectLst/>
                <a:ea typeface="+mn-ea"/>
                <a:cs typeface="+mn-cs"/>
              </a:rPr>
              <a:t>Developing ArcGIS Web Mapping Applications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txBox="1">
            <a:spLocks/>
          </p:cNvSpPr>
          <p:nvPr/>
        </p:nvSpPr>
        <p:spPr bwMode="auto">
          <a:xfrm>
            <a:off x="152400" y="1295400"/>
            <a:ext cx="8991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5500"/>
              </a:lnSpc>
              <a:buClr>
                <a:schemeClr val="accent1"/>
              </a:buClr>
              <a:buSzPct val="70000"/>
            </a:pPr>
            <a:r>
              <a:rPr lang="en-US" altLang="en-US" sz="2600">
                <a:solidFill>
                  <a:schemeClr val="bg1"/>
                </a:solidFill>
                <a:latin typeface="Wingdings" panose="05000000000000000000" pitchFamily="2" charset="2"/>
                <a:cs typeface="Symath" panose="00000400000000000000" pitchFamily="2" charset="0"/>
              </a:rPr>
              <a:t>u</a:t>
            </a:r>
            <a:r>
              <a:rPr lang="en-US" altLang="en-US" sz="3000">
                <a:solidFill>
                  <a:schemeClr val="bg1"/>
                </a:solidFill>
                <a:latin typeface="Calibri" panose="020F0502020204030204" pitchFamily="34" charset="0"/>
              </a:rPr>
              <a:t>		Brief Intro to CEDRA and City of Edmond</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cs typeface="Symath" panose="00000400000000000000" pitchFamily="2" charset="0"/>
              </a:rPr>
              <a:t>u</a:t>
            </a:r>
            <a:r>
              <a:rPr lang="en-US" altLang="en-US" sz="3000">
                <a:solidFill>
                  <a:schemeClr val="bg1"/>
                </a:solidFill>
                <a:latin typeface="Calibri" panose="020F0502020204030204" pitchFamily="34" charset="0"/>
              </a:rPr>
              <a:t>		Creating Apps using ArcGIS Online</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cs typeface="Symath" panose="00000400000000000000" pitchFamily="2" charset="0"/>
              </a:rPr>
              <a:t>u</a:t>
            </a:r>
            <a:r>
              <a:rPr lang="en-US" altLang="en-US" sz="3000">
                <a:solidFill>
                  <a:schemeClr val="bg1"/>
                </a:solidFill>
                <a:latin typeface="Calibri" panose="020F0502020204030204" pitchFamily="34" charset="0"/>
              </a:rPr>
              <a:t>		Creating Apps using ArcGIS Server</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cs typeface="Symath" panose="00000400000000000000" pitchFamily="2" charset="0"/>
              </a:rPr>
              <a:t>u</a:t>
            </a:r>
            <a:r>
              <a:rPr lang="en-US" altLang="en-US" sz="3000">
                <a:solidFill>
                  <a:schemeClr val="bg1"/>
                </a:solidFill>
                <a:latin typeface="Calibri" panose="020F0502020204030204" pitchFamily="34" charset="0"/>
              </a:rPr>
              <a:t>		Presentation of City of Edmond Web Mapping Apps</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cs typeface="Symath" panose="00000400000000000000" pitchFamily="2" charset="0"/>
              </a:rPr>
              <a:t>u</a:t>
            </a:r>
            <a:r>
              <a:rPr lang="en-US" altLang="en-US" sz="3000">
                <a:solidFill>
                  <a:schemeClr val="bg1"/>
                </a:solidFill>
                <a:latin typeface="Calibri" panose="020F0502020204030204" pitchFamily="34" charset="0"/>
              </a:rPr>
              <a:t>		Pros and Cons of ArcGIS Online and ArcGIS Server</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cs typeface="Symath" panose="00000400000000000000" pitchFamily="2" charset="0"/>
              </a:rPr>
              <a:t>u</a:t>
            </a:r>
            <a:r>
              <a:rPr lang="en-US" altLang="en-US" sz="3000">
                <a:solidFill>
                  <a:schemeClr val="bg1"/>
                </a:solidFill>
                <a:latin typeface="Calibri" panose="020F0502020204030204" pitchFamily="34" charset="0"/>
              </a:rPr>
              <a:t>		Summary then Q&amp;A</a:t>
            </a:r>
            <a:endParaRPr lang="en-US" altLang="en-US" sz="30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Topics to be Covered</a:t>
            </a:r>
            <a:endParaRPr lang="en-US" dirty="0">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buClr>
                <a:schemeClr val="accent1"/>
              </a:buClr>
              <a:buSzPct val="70000"/>
            </a:pPr>
            <a:r>
              <a:rPr lang="en-US" altLang="en-US" sz="3000">
                <a:solidFill>
                  <a:srgbClr val="00B050"/>
                </a:solidFill>
                <a:latin typeface="Calibri" panose="020F0502020204030204" pitchFamily="34" charset="0"/>
              </a:rPr>
              <a:t>1985</a:t>
            </a:r>
            <a:r>
              <a:rPr lang="en-US" altLang="en-US" sz="3000">
                <a:latin typeface="Calibri" panose="020F0502020204030204" pitchFamily="34" charset="0"/>
              </a:rPr>
              <a:t>	</a:t>
            </a:r>
            <a:r>
              <a:rPr lang="en-US" altLang="en-US" sz="3000">
                <a:solidFill>
                  <a:schemeClr val="bg1"/>
                </a:solidFill>
                <a:latin typeface="Calibri" panose="020F0502020204030204" pitchFamily="34" charset="0"/>
              </a:rPr>
              <a:t>The CEDRA Corporation is established</a:t>
            </a:r>
            <a:r>
              <a:rPr lang="en-US" altLang="en-US" sz="3000">
                <a:latin typeface="Calibri" panose="020F0502020204030204" pitchFamily="34" charset="0"/>
              </a:rPr>
              <a:t>. </a:t>
            </a:r>
          </a:p>
          <a:p>
            <a:pPr eaLnBrk="1" hangingPunct="1">
              <a:buClr>
                <a:schemeClr val="accent1"/>
              </a:buClr>
              <a:buSzPct val="70000"/>
            </a:pPr>
            <a:r>
              <a:rPr lang="en-US" altLang="en-US" sz="3000">
                <a:solidFill>
                  <a:srgbClr val="00B050"/>
                </a:solidFill>
                <a:latin typeface="Calibri" panose="020F0502020204030204" pitchFamily="34" charset="0"/>
              </a:rPr>
              <a:t>1987</a:t>
            </a:r>
            <a:r>
              <a:rPr lang="en-US" altLang="en-US" sz="3000">
                <a:latin typeface="Calibri" panose="020F0502020204030204" pitchFamily="34" charset="0"/>
              </a:rPr>
              <a:t>	</a:t>
            </a:r>
            <a:r>
              <a:rPr lang="en-US" altLang="en-US" sz="3000">
                <a:solidFill>
                  <a:schemeClr val="bg1"/>
                </a:solidFill>
                <a:latin typeface="Calibri" panose="020F0502020204030204" pitchFamily="34" charset="0"/>
              </a:rPr>
              <a:t>CEDRA begins a long standing relationship</a:t>
            </a:r>
          </a:p>
          <a:p>
            <a:pPr eaLnBrk="1" hangingPunct="1">
              <a:buClr>
                <a:schemeClr val="accent1"/>
              </a:buClr>
              <a:buSzPct val="70000"/>
            </a:pPr>
            <a:r>
              <a:rPr lang="en-US" altLang="en-US" sz="3000">
                <a:solidFill>
                  <a:schemeClr val="bg1"/>
                </a:solidFill>
                <a:latin typeface="Calibri" panose="020F0502020204030204" pitchFamily="34" charset="0"/>
              </a:rPr>
              <a:t>	with Esri.</a:t>
            </a:r>
          </a:p>
          <a:p>
            <a:pPr eaLnBrk="1" hangingPunct="1">
              <a:buClr>
                <a:schemeClr val="accent1"/>
              </a:buClr>
              <a:buSzPct val="70000"/>
            </a:pPr>
            <a:r>
              <a:rPr lang="en-US" altLang="en-US" sz="3000">
                <a:solidFill>
                  <a:srgbClr val="00B050"/>
                </a:solidFill>
                <a:latin typeface="Calibri" panose="020F0502020204030204" pitchFamily="34" charset="0"/>
              </a:rPr>
              <a:t>1993</a:t>
            </a:r>
            <a:r>
              <a:rPr lang="en-US" altLang="en-US" sz="3000">
                <a:latin typeface="Calibri" panose="020F0502020204030204" pitchFamily="34" charset="0"/>
              </a:rPr>
              <a:t>	</a:t>
            </a:r>
            <a:r>
              <a:rPr lang="en-US" altLang="en-US" sz="3000">
                <a:solidFill>
                  <a:schemeClr val="bg1"/>
                </a:solidFill>
                <a:latin typeface="Calibri" panose="020F0502020204030204" pitchFamily="34" charset="0"/>
              </a:rPr>
              <a:t>CEDRA becomes an authorized Esri Business</a:t>
            </a:r>
          </a:p>
          <a:p>
            <a:pPr eaLnBrk="1" hangingPunct="1">
              <a:buClr>
                <a:schemeClr val="accent1"/>
              </a:buClr>
              <a:buSzPct val="70000"/>
            </a:pPr>
            <a:r>
              <a:rPr lang="en-US" altLang="en-US" sz="3000">
                <a:solidFill>
                  <a:schemeClr val="bg1"/>
                </a:solidFill>
                <a:latin typeface="Calibri" panose="020F0502020204030204" pitchFamily="34" charset="0"/>
              </a:rPr>
              <a:t>	Partner and Developer.</a:t>
            </a:r>
          </a:p>
          <a:p>
            <a:pPr eaLnBrk="1" hangingPunct="1">
              <a:buClr>
                <a:schemeClr val="accent1"/>
              </a:buClr>
              <a:buSzPct val="70000"/>
            </a:pPr>
            <a:endParaRPr lang="en-US" altLang="en-US">
              <a:latin typeface="Calibri" panose="020F0502020204030204" pitchFamily="34" charset="0"/>
            </a:endParaRPr>
          </a:p>
          <a:p>
            <a:pPr algn="ctr" eaLnBrk="1" hangingPunct="1">
              <a:buClr>
                <a:schemeClr val="accent1"/>
              </a:buClr>
              <a:buSzPct val="70000"/>
            </a:pPr>
            <a:r>
              <a:rPr lang="en-US" altLang="en-US" sz="3000">
                <a:solidFill>
                  <a:schemeClr val="bg1"/>
                </a:solidFill>
                <a:latin typeface="Calibri" panose="020F0502020204030204" pitchFamily="34" charset="0"/>
              </a:rPr>
              <a:t>CEDRA offers engineering/GIS solutions in the form of</a:t>
            </a:r>
            <a:r>
              <a:rPr lang="en-US" altLang="en-US" sz="3000">
                <a:latin typeface="Calibri" panose="020F0502020204030204" pitchFamily="34" charset="0"/>
              </a:rPr>
              <a:t> </a:t>
            </a:r>
            <a:r>
              <a:rPr lang="en-US" altLang="en-US" sz="3000">
                <a:solidFill>
                  <a:srgbClr val="00B050"/>
                </a:solidFill>
                <a:latin typeface="Calibri" panose="020F0502020204030204" pitchFamily="34" charset="0"/>
              </a:rPr>
              <a:t>software</a:t>
            </a:r>
            <a:r>
              <a:rPr lang="en-US" altLang="en-US" sz="3000">
                <a:latin typeface="Calibri" panose="020F0502020204030204" pitchFamily="34" charset="0"/>
              </a:rPr>
              <a:t> </a:t>
            </a:r>
            <a:r>
              <a:rPr lang="en-US" altLang="en-US" sz="3000">
                <a:solidFill>
                  <a:schemeClr val="bg1"/>
                </a:solidFill>
                <a:latin typeface="Calibri" panose="020F0502020204030204" pitchFamily="34" charset="0"/>
              </a:rPr>
              <a:t>and</a:t>
            </a:r>
            <a:r>
              <a:rPr lang="en-US" altLang="en-US" sz="3000">
                <a:latin typeface="Calibri" panose="020F0502020204030204" pitchFamily="34" charset="0"/>
              </a:rPr>
              <a:t> </a:t>
            </a:r>
            <a:r>
              <a:rPr lang="en-US" altLang="en-US" sz="3000">
                <a:solidFill>
                  <a:srgbClr val="00B050"/>
                </a:solidFill>
                <a:latin typeface="Calibri" panose="020F0502020204030204" pitchFamily="34" charset="0"/>
              </a:rPr>
              <a:t>services</a:t>
            </a:r>
            <a:r>
              <a:rPr lang="en-US" altLang="en-US" sz="3000">
                <a:latin typeface="Calibri" panose="020F0502020204030204" pitchFamily="34" charset="0"/>
              </a:rPr>
              <a:t> </a:t>
            </a:r>
            <a:r>
              <a:rPr lang="en-US" altLang="en-US" sz="3000">
                <a:solidFill>
                  <a:schemeClr val="bg1"/>
                </a:solidFill>
                <a:latin typeface="Calibri" panose="020F0502020204030204" pitchFamily="34" charset="0"/>
              </a:rPr>
              <a:t>to governmental agencies,  engineering consultants, tax assessors, oil companies and various utility enterprises. </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ea typeface="+mn-ea"/>
                <a:cs typeface="+mn-cs"/>
              </a:rPr>
              <a:t>The CEDRA Corporation</a:t>
            </a:r>
            <a:endParaRPr lang="en-US" dirty="0">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800">
                <a:solidFill>
                  <a:schemeClr val="bg1"/>
                </a:solidFill>
                <a:latin typeface="Calibri" panose="020F0502020204030204" pitchFamily="34" charset="0"/>
              </a:rPr>
              <a:t>The City has more than 5 years of experience in developing web based mapping applications and 26 live web based applications.</a:t>
            </a:r>
          </a:p>
          <a:p>
            <a:pPr algn="ctr" eaLnBrk="1" hangingPunct="1">
              <a:buClr>
                <a:schemeClr val="accent1"/>
              </a:buClr>
              <a:buSzPct val="70000"/>
            </a:pPr>
            <a:endParaRPr lang="en-US" altLang="en-US" sz="2800">
              <a:solidFill>
                <a:schemeClr val="bg1"/>
              </a:solidFill>
              <a:latin typeface="Calibri" panose="020F0502020204030204" pitchFamily="34" charset="0"/>
            </a:endParaRPr>
          </a:p>
          <a:p>
            <a:pPr algn="ctr" eaLnBrk="1" hangingPunct="1">
              <a:buClr>
                <a:schemeClr val="accent1"/>
              </a:buClr>
              <a:buSzPct val="70000"/>
            </a:pPr>
            <a:r>
              <a:rPr lang="en-US" altLang="en-US" sz="2800">
                <a:solidFill>
                  <a:schemeClr val="bg1"/>
                </a:solidFill>
                <a:latin typeface="Calibri" panose="020F0502020204030204" pitchFamily="34" charset="0"/>
              </a:rPr>
              <a:t>The City maintains their web applications on a number of platforms.</a:t>
            </a:r>
          </a:p>
          <a:p>
            <a:pPr algn="ctr" eaLnBrk="1" hangingPunct="1">
              <a:buClr>
                <a:schemeClr val="accent1"/>
              </a:buClr>
              <a:buSzPct val="70000"/>
            </a:pPr>
            <a:endParaRPr lang="en-US" altLang="en-US" sz="2800">
              <a:solidFill>
                <a:schemeClr val="bg1"/>
              </a:solidFill>
              <a:latin typeface="Calibri" panose="020F0502020204030204" pitchFamily="34" charset="0"/>
            </a:endParaRPr>
          </a:p>
          <a:p>
            <a:pPr algn="ctr" eaLnBrk="1" hangingPunct="1">
              <a:buClr>
                <a:schemeClr val="accent1"/>
              </a:buClr>
              <a:buSzPct val="70000"/>
            </a:pPr>
            <a:r>
              <a:rPr lang="en-US" altLang="en-US" sz="2800">
                <a:solidFill>
                  <a:schemeClr val="bg1"/>
                </a:solidFill>
                <a:latin typeface="Calibri" panose="020F0502020204030204" pitchFamily="34" charset="0"/>
              </a:rPr>
              <a:t>These applications currently use the Esri JavaScript API, Silverlight application viewer, and the Web Application Builder (WAB).</a:t>
            </a:r>
            <a:endParaRPr lang="en-US" altLang="en-US" sz="2800">
              <a:latin typeface="Calibri" panose="020F0502020204030204" pitchFamily="34" charset="0"/>
            </a:endParaRPr>
          </a:p>
        </p:txBody>
      </p:sp>
      <p:sp>
        <p:nvSpPr>
          <p:cNvPr id="2" name="Title 1"/>
          <p:cNvSpPr>
            <a:spLocks noGrp="1"/>
          </p:cNvSpPr>
          <p:nvPr>
            <p:ph type="title" idx="4294967295"/>
          </p:nvPr>
        </p:nvSpPr>
        <p:spPr>
          <a:xfrm>
            <a:off x="13952" y="34344"/>
            <a:ext cx="9130048"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The City of Edmond</a:t>
            </a:r>
            <a:endParaRPr lang="en-US" dirty="0">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800">
                <a:solidFill>
                  <a:schemeClr val="bg1"/>
                </a:solidFill>
                <a:latin typeface="Calibri" panose="020F0502020204030204" pitchFamily="34" charset="0"/>
              </a:rPr>
              <a:t>CEDRA-DataEditor has been embedded in 9 of The City of Edmond’s web applications.</a:t>
            </a:r>
          </a:p>
          <a:p>
            <a:pPr algn="ctr" eaLnBrk="1" hangingPunct="1">
              <a:buClr>
                <a:schemeClr val="accent1"/>
              </a:buClr>
              <a:buSzPct val="70000"/>
            </a:pPr>
            <a:endParaRPr lang="en-US" altLang="en-US" sz="2800">
              <a:solidFill>
                <a:schemeClr val="bg1"/>
              </a:solidFill>
              <a:latin typeface="Calibri" panose="020F0502020204030204" pitchFamily="34" charset="0"/>
            </a:endParaRPr>
          </a:p>
          <a:p>
            <a:pPr algn="ctr" eaLnBrk="1" hangingPunct="1">
              <a:buClr>
                <a:schemeClr val="accent1"/>
              </a:buClr>
              <a:buSzPct val="70000"/>
            </a:pPr>
            <a:r>
              <a:rPr lang="en-US" altLang="en-US" sz="2800">
                <a:solidFill>
                  <a:schemeClr val="bg1"/>
                </a:solidFill>
                <a:latin typeface="Calibri" panose="020F0502020204030204" pitchFamily="34" charset="0"/>
              </a:rPr>
              <a:t>CEDRA-DataEditor is a JavaScript ArcGIS Server based application for data editing and maintenance.</a:t>
            </a:r>
          </a:p>
          <a:p>
            <a:pPr algn="ctr" eaLnBrk="1" hangingPunct="1">
              <a:buClr>
                <a:schemeClr val="accent1"/>
              </a:buClr>
              <a:buSzPct val="70000"/>
            </a:pPr>
            <a:endParaRPr lang="en-US" altLang="en-US" sz="2800">
              <a:solidFill>
                <a:schemeClr val="bg1"/>
              </a:solidFill>
              <a:latin typeface="Calibri" panose="020F0502020204030204" pitchFamily="34" charset="0"/>
            </a:endParaRPr>
          </a:p>
          <a:p>
            <a:pPr algn="ctr" eaLnBrk="1" hangingPunct="1">
              <a:buClr>
                <a:schemeClr val="accent1"/>
              </a:buClr>
              <a:buSzPct val="70000"/>
            </a:pPr>
            <a:r>
              <a:rPr lang="en-US" altLang="en-US" sz="2800">
                <a:solidFill>
                  <a:schemeClr val="bg1"/>
                </a:solidFill>
                <a:latin typeface="Calibri" panose="020F0502020204030204" pitchFamily="34" charset="0"/>
              </a:rPr>
              <a:t>CEDRA-DataEditor provides for custom single and multi-column user-dialog boxes via configuration file thereby eliminating any programming.</a:t>
            </a:r>
          </a:p>
          <a:p>
            <a:pPr algn="ctr" eaLnBrk="1" hangingPunct="1">
              <a:buClr>
                <a:schemeClr val="accent1"/>
              </a:buClr>
              <a:buSzPct val="70000"/>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CEDRA and The City of Edmond</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3000"/>
              </a:lnSpc>
              <a:buClr>
                <a:schemeClr val="accent1"/>
              </a:buClr>
              <a:buSzPct val="70000"/>
              <a:buFontTx/>
              <a:buAutoNum type="arabicPeriod"/>
            </a:pPr>
            <a:r>
              <a:rPr lang="en-US" altLang="en-US" sz="2800">
                <a:solidFill>
                  <a:schemeClr val="bg1"/>
                </a:solidFill>
                <a:latin typeface="Calibri" panose="020F0502020204030204" pitchFamily="34" charset="0"/>
              </a:rPr>
              <a:t>Cross-platform compatibility (Wide variety of browsers running on Windows, Linux, Mac OS)</a:t>
            </a:r>
          </a:p>
          <a:p>
            <a:pPr eaLnBrk="1" hangingPunct="1">
              <a:lnSpc>
                <a:spcPts val="3000"/>
              </a:lnSpc>
              <a:buClr>
                <a:schemeClr val="accent1"/>
              </a:buClr>
              <a:buSzPct val="70000"/>
              <a:buFontTx/>
              <a:buAutoNum type="arabicPeriod"/>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buFontTx/>
              <a:buAutoNum type="arabicPeriod"/>
            </a:pPr>
            <a:r>
              <a:rPr lang="en-US" altLang="en-US" sz="2800">
                <a:solidFill>
                  <a:schemeClr val="bg1"/>
                </a:solidFill>
                <a:latin typeface="Calibri" panose="020F0502020204030204" pitchFamily="34" charset="0"/>
              </a:rPr>
              <a:t>More manageable (need to install on server rather than numerous PCs)</a:t>
            </a:r>
          </a:p>
          <a:p>
            <a:pPr eaLnBrk="1" hangingPunct="1">
              <a:lnSpc>
                <a:spcPts val="3000"/>
              </a:lnSpc>
              <a:buClr>
                <a:schemeClr val="accent1"/>
              </a:buClr>
              <a:buSzPct val="70000"/>
              <a:buFontTx/>
              <a:buAutoNum type="arabicPeriod"/>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buFontTx/>
              <a:buAutoNum type="arabicPeriod"/>
            </a:pPr>
            <a:r>
              <a:rPr lang="en-US" altLang="en-US" sz="2800">
                <a:solidFill>
                  <a:schemeClr val="bg1"/>
                </a:solidFill>
                <a:latin typeface="Calibri" panose="020F0502020204030204" pitchFamily="34" charset="0"/>
              </a:rPr>
              <a:t>Highly deployable (just need a URL address to access an application and data)</a:t>
            </a:r>
          </a:p>
          <a:p>
            <a:pPr eaLnBrk="1" hangingPunct="1">
              <a:lnSpc>
                <a:spcPts val="3000"/>
              </a:lnSpc>
              <a:buClr>
                <a:schemeClr val="accent1"/>
              </a:buClr>
              <a:buSzPct val="70000"/>
              <a:buFontTx/>
              <a:buAutoNum type="arabicPeriod"/>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buFontTx/>
              <a:buAutoNum type="arabicPeriod"/>
            </a:pPr>
            <a:r>
              <a:rPr lang="en-US" altLang="en-US" sz="2800">
                <a:solidFill>
                  <a:schemeClr val="bg1"/>
                </a:solidFill>
                <a:latin typeface="Calibri" panose="020F0502020204030204" pitchFamily="34" charset="0"/>
              </a:rPr>
              <a:t>Reduced costs (less support, maintenance and lower end user requirements, i.e. less desktop licenses)</a:t>
            </a:r>
          </a:p>
          <a:p>
            <a:pPr eaLnBrk="1" hangingPunct="1">
              <a:buClr>
                <a:schemeClr val="accent1"/>
              </a:buClr>
              <a:buSzPct val="70000"/>
              <a:buFontTx/>
              <a:buAutoNum type="arabicPeriod"/>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0" y="-322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Why go Web Based?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457200" y="1295400"/>
            <a:ext cx="8153400" cy="4572000"/>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ArcGIS Online (Cloud Based Mapping Platform)</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2800" i="1" dirty="0">
                <a:solidFill>
                  <a:schemeClr val="bg1"/>
                </a:solidFill>
                <a:latin typeface="Calibri" pitchFamily="34" charset="0"/>
              </a:rPr>
              <a:t>ArcGIS Online application templates</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Web App Builder</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ArcGIS Viewer for Flex</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ArcGIS Viewer for Silverlight</a:t>
            </a:r>
          </a:p>
          <a:p>
            <a:pPr marL="514350" indent="-514350" eaLnBrk="1" fontAlgn="auto" hangingPunct="1">
              <a:lnSpc>
                <a:spcPts val="3000"/>
              </a:lnSpc>
              <a:spcBef>
                <a:spcPts val="0"/>
              </a:spcBef>
              <a:spcAft>
                <a:spcPts val="0"/>
              </a:spcAft>
              <a:buClr>
                <a:schemeClr val="accent1"/>
              </a:buClr>
              <a:buSzPct val="70000"/>
              <a:buFontTx/>
              <a:buAutoNum type="arabicPeriod"/>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ArcGIS Server (Organization Server Platform)</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2800" i="1" dirty="0">
                <a:solidFill>
                  <a:schemeClr val="bg1"/>
                </a:solidFill>
                <a:latin typeface="Calibri" pitchFamily="34" charset="0"/>
              </a:rPr>
              <a:t>Web Mapping APIs (JavaScript, Flex, Silverlight)</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HTML, CSS</a:t>
            </a:r>
          </a:p>
        </p:txBody>
      </p:sp>
      <p:sp>
        <p:nvSpPr>
          <p:cNvPr id="2" name="Title 1"/>
          <p:cNvSpPr>
            <a:spLocks noGrp="1"/>
          </p:cNvSpPr>
          <p:nvPr>
            <p:ph type="title" idx="4294967295"/>
          </p:nvPr>
        </p:nvSpPr>
        <p:spPr>
          <a:xfrm>
            <a:off x="0" y="-16099"/>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Creating Web Applications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p:cNvSpPr txBox="1">
            <a:spLocks/>
          </p:cNvSpPr>
          <p:nvPr/>
        </p:nvSpPr>
        <p:spPr>
          <a:xfrm>
            <a:off x="457200" y="1295400"/>
            <a:ext cx="8153400" cy="4572000"/>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ArcGIS Online</a:t>
            </a: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2800" i="1" dirty="0">
                <a:solidFill>
                  <a:schemeClr val="bg1"/>
                </a:solidFill>
                <a:latin typeface="Calibri" pitchFamily="34" charset="0"/>
              </a:rPr>
              <a:t>Subscription based (minimal cost)</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No Server infrastructure required</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Application Customization via Configuration</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Multi-platform support including mobile</a:t>
            </a:r>
          </a:p>
          <a:p>
            <a:pPr marL="514350" indent="-514350" eaLnBrk="1" fontAlgn="auto" hangingPunct="1">
              <a:lnSpc>
                <a:spcPts val="3000"/>
              </a:lnSpc>
              <a:spcBef>
                <a:spcPts val="0"/>
              </a:spcBef>
              <a:spcAft>
                <a:spcPts val="0"/>
              </a:spcAft>
              <a:buClr>
                <a:schemeClr val="accent1"/>
              </a:buClr>
              <a:buSzPct val="70000"/>
              <a:buFontTx/>
              <a:buAutoNum type="arabicPeriod"/>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ArcGIS Server</a:t>
            </a: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2800" i="1" dirty="0">
                <a:solidFill>
                  <a:schemeClr val="bg1"/>
                </a:solidFill>
                <a:latin typeface="Calibri" pitchFamily="34" charset="0"/>
              </a:rPr>
              <a:t>Server infrastructure required</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Programming and IT Expertise required</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Application Customization via Programming</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a:t>
            </a:r>
          </a:p>
        </p:txBody>
      </p:sp>
      <p:sp>
        <p:nvSpPr>
          <p:cNvPr id="2" name="Title 1"/>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vs. ArcGIS Server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 y="1143000"/>
            <a:ext cx="8305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rrow: Striped Right 2"/>
          <p:cNvSpPr/>
          <p:nvPr/>
        </p:nvSpPr>
        <p:spPr>
          <a:xfrm rot="-5400000">
            <a:off x="6492875" y="1676400"/>
            <a:ext cx="914400" cy="457200"/>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204" name="TextBox 4"/>
          <p:cNvSpPr txBox="1">
            <a:spLocks noChangeArrowheads="1"/>
          </p:cNvSpPr>
          <p:nvPr/>
        </p:nvSpPr>
        <p:spPr bwMode="auto">
          <a:xfrm>
            <a:off x="571500" y="4876800"/>
            <a:ext cx="8001000" cy="3698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b="1">
                <a:solidFill>
                  <a:schemeClr val="bg1"/>
                </a:solidFill>
              </a:rPr>
              <a:t>https://www.arcgis.com/features/index.html</a:t>
            </a:r>
            <a:endParaRPr lang="en-US" altLang="en-US">
              <a:solidFill>
                <a:schemeClr val="bg1"/>
              </a:solidFill>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Sign In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4763"/>
            <a:ext cx="91440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Box 5"/>
          <p:cNvSpPr txBox="1">
            <a:spLocks noChangeArrowheads="1"/>
          </p:cNvSpPr>
          <p:nvPr/>
        </p:nvSpPr>
        <p:spPr bwMode="auto">
          <a:xfrm>
            <a:off x="152400" y="3962400"/>
            <a:ext cx="6477000" cy="12001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My Organization Tab can be used to manage the Organization’s members and view information regarding the organization</a:t>
            </a:r>
            <a:endParaRPr lang="en-US" altLang="en-US" sz="2400">
              <a:solidFill>
                <a:schemeClr val="bg1"/>
              </a:solidFill>
            </a:endParaRPr>
          </a:p>
        </p:txBody>
      </p:sp>
      <p:sp>
        <p:nvSpPr>
          <p:cNvPr id="5" name="Arrow: Striped Right 4"/>
          <p:cNvSpPr/>
          <p:nvPr/>
        </p:nvSpPr>
        <p:spPr>
          <a:xfrm rot="-10800000">
            <a:off x="4038600" y="1233488"/>
            <a:ext cx="914400" cy="457200"/>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253" name="TextBox 6"/>
          <p:cNvSpPr txBox="1">
            <a:spLocks noChangeArrowheads="1"/>
          </p:cNvSpPr>
          <p:nvPr/>
        </p:nvSpPr>
        <p:spPr bwMode="auto">
          <a:xfrm>
            <a:off x="5173663" y="1084263"/>
            <a:ext cx="3749675" cy="8318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Use the Tabs to navigate ArcGIS Online</a:t>
            </a:r>
            <a:endParaRPr lang="en-US" altLang="en-US" sz="2400">
              <a:solidFill>
                <a:schemeClr val="bg1"/>
              </a:solidFill>
            </a:endParaRPr>
          </a:p>
        </p:txBody>
      </p:sp>
      <p:sp>
        <p:nvSpPr>
          <p:cNvPr id="2" name="Title 1"/>
          <p:cNvSpPr>
            <a:spLocks noGrp="1"/>
          </p:cNvSpPr>
          <p:nvPr>
            <p:ph type="title" idx="4294967295"/>
          </p:nvPr>
        </p:nvSpPr>
        <p:spPr>
          <a:xfrm>
            <a:off x="27904" y="-4762"/>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My Organization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85875"/>
            <a:ext cx="9144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Box 4"/>
          <p:cNvSpPr txBox="1">
            <a:spLocks noChangeArrowheads="1"/>
          </p:cNvSpPr>
          <p:nvPr/>
        </p:nvSpPr>
        <p:spPr bwMode="auto">
          <a:xfrm>
            <a:off x="876300" y="4495800"/>
            <a:ext cx="7391400" cy="8302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My Content Tab can be used to manage the Organization’s Maps and Applications</a:t>
            </a:r>
            <a:endParaRPr lang="en-US" altLang="en-US" sz="2400">
              <a:solidFill>
                <a:schemeClr val="bg1"/>
              </a:solidFill>
            </a:endParaRPr>
          </a:p>
        </p:txBody>
      </p:sp>
      <p:sp>
        <p:nvSpPr>
          <p:cNvPr id="6" name="Arrow: Striped Right 5"/>
          <p:cNvSpPr/>
          <p:nvPr/>
        </p:nvSpPr>
        <p:spPr>
          <a:xfrm rot="-5400000">
            <a:off x="2438400" y="1905000"/>
            <a:ext cx="914400" cy="457200"/>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idx="4294967295"/>
          </p:nvPr>
        </p:nvSpPr>
        <p:spPr>
          <a:xfrm>
            <a:off x="-10732"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My Content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688" y="1143000"/>
            <a:ext cx="841692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4"/>
          <p:cNvSpPr txBox="1">
            <a:spLocks noChangeArrowheads="1"/>
          </p:cNvSpPr>
          <p:nvPr/>
        </p:nvSpPr>
        <p:spPr bwMode="auto">
          <a:xfrm>
            <a:off x="5105400" y="1752600"/>
            <a:ext cx="3505200" cy="15700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Prior to creating an App, a map must be created by clicking the Map Tab</a:t>
            </a:r>
            <a:endParaRPr lang="en-US" altLang="en-US" sz="2400">
              <a:solidFill>
                <a:schemeClr val="bg1"/>
              </a:solidFill>
            </a:endParaRPr>
          </a:p>
        </p:txBody>
      </p:sp>
      <p:sp>
        <p:nvSpPr>
          <p:cNvPr id="2" name="Title 1"/>
          <p:cNvSpPr>
            <a:spLocks noGrp="1"/>
          </p:cNvSpPr>
          <p:nvPr>
            <p:ph type="title" idx="4294967295"/>
          </p:nvPr>
        </p:nvSpPr>
        <p:spPr>
          <a:xfrm>
            <a:off x="-8586"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Map Viewer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3813"/>
            <a:ext cx="91440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Box 4"/>
          <p:cNvSpPr txBox="1">
            <a:spLocks noChangeArrowheads="1"/>
          </p:cNvSpPr>
          <p:nvPr/>
        </p:nvSpPr>
        <p:spPr bwMode="auto">
          <a:xfrm>
            <a:off x="5486400" y="1981200"/>
            <a:ext cx="3505200" cy="19383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Map Layers can be added on top of the basemap by specifying a URL to a Map Service</a:t>
            </a:r>
            <a:endParaRPr lang="en-US" altLang="en-US" sz="2400">
              <a:solidFill>
                <a:schemeClr val="bg1"/>
              </a:solidFill>
            </a:endParaRPr>
          </a:p>
        </p:txBody>
      </p:sp>
      <p:sp>
        <p:nvSpPr>
          <p:cNvPr id="59396" name="TextBox 5"/>
          <p:cNvSpPr txBox="1">
            <a:spLocks noChangeArrowheads="1"/>
          </p:cNvSpPr>
          <p:nvPr/>
        </p:nvSpPr>
        <p:spPr bwMode="auto">
          <a:xfrm>
            <a:off x="571500" y="4876800"/>
            <a:ext cx="8001000" cy="3698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b="1">
                <a:solidFill>
                  <a:schemeClr val="bg1"/>
                </a:solidFill>
              </a:rPr>
              <a:t>http://www.xxxxxx.com/arcgis/rest/services/NYSbridges/MapServer/0</a:t>
            </a:r>
            <a:endParaRPr lang="en-US" altLang="en-US">
              <a:solidFill>
                <a:schemeClr val="bg1"/>
              </a:solidFill>
            </a:endParaRPr>
          </a:p>
        </p:txBody>
      </p:sp>
      <p:sp>
        <p:nvSpPr>
          <p:cNvPr id="2" name="Title 1"/>
          <p:cNvSpPr>
            <a:spLocks noGrp="1"/>
          </p:cNvSpPr>
          <p:nvPr>
            <p:ph type="title" idx="4294967295"/>
          </p:nvPr>
        </p:nvSpPr>
        <p:spPr>
          <a:xfrm>
            <a:off x="0" y="8586"/>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Add Layer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87463"/>
            <a:ext cx="9144000"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Box 4"/>
          <p:cNvSpPr txBox="1">
            <a:spLocks noChangeArrowheads="1"/>
          </p:cNvSpPr>
          <p:nvPr/>
        </p:nvSpPr>
        <p:spPr bwMode="auto">
          <a:xfrm>
            <a:off x="5486400" y="1981200"/>
            <a:ext cx="3505200" cy="12001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As the Map Layers are added they appear in a Table of Contents</a:t>
            </a:r>
            <a:endParaRPr lang="en-US" altLang="en-US" sz="2400">
              <a:solidFill>
                <a:schemeClr val="bg1"/>
              </a:solidFill>
            </a:endParaRPr>
          </a:p>
        </p:txBody>
      </p:sp>
      <p:sp>
        <p:nvSpPr>
          <p:cNvPr id="6" name="Arrow: Striped Right 5"/>
          <p:cNvSpPr/>
          <p:nvPr/>
        </p:nvSpPr>
        <p:spPr>
          <a:xfrm rot="-10800000">
            <a:off x="1371600" y="2360613"/>
            <a:ext cx="914400" cy="457200"/>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Layers Added</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04925"/>
            <a:ext cx="9144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5"/>
          <p:cNvSpPr txBox="1">
            <a:spLocks noChangeArrowheads="1"/>
          </p:cNvSpPr>
          <p:nvPr/>
        </p:nvSpPr>
        <p:spPr bwMode="auto">
          <a:xfrm>
            <a:off x="2362200" y="4572000"/>
            <a:ext cx="6553200" cy="8302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Once all of the layers have been added, the map can be saved</a:t>
            </a:r>
            <a:endParaRPr lang="en-US" altLang="en-US" sz="2400">
              <a:solidFill>
                <a:schemeClr val="bg1"/>
              </a:solidFill>
            </a:endParaRPr>
          </a:p>
        </p:txBody>
      </p:sp>
      <p:sp>
        <p:nvSpPr>
          <p:cNvPr id="2" name="Title 1"/>
          <p:cNvSpPr>
            <a:spLocks noGrp="1"/>
          </p:cNvSpPr>
          <p:nvPr>
            <p:ph type="title" idx="4294967295"/>
          </p:nvPr>
        </p:nvSpPr>
        <p:spPr>
          <a:xfrm>
            <a:off x="0" y="11113"/>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Save the Map</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3813"/>
            <a:ext cx="91440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Box 4"/>
          <p:cNvSpPr txBox="1">
            <a:spLocks noChangeArrowheads="1"/>
          </p:cNvSpPr>
          <p:nvPr/>
        </p:nvSpPr>
        <p:spPr bwMode="auto">
          <a:xfrm>
            <a:off x="5876925" y="2382838"/>
            <a:ext cx="2971800" cy="157003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The map can then be saved for Internal or Public Consumption</a:t>
            </a:r>
            <a:endParaRPr lang="en-US" altLang="en-US" sz="2400">
              <a:solidFill>
                <a:schemeClr val="bg1"/>
              </a:solidFill>
            </a:endParaRPr>
          </a:p>
        </p:txBody>
      </p:sp>
      <p:sp>
        <p:nvSpPr>
          <p:cNvPr id="3" name="Title 2"/>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Share the Map</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01750"/>
            <a:ext cx="914400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extBox 5"/>
          <p:cNvSpPr txBox="1">
            <a:spLocks noChangeArrowheads="1"/>
          </p:cNvSpPr>
          <p:nvPr/>
        </p:nvSpPr>
        <p:spPr bwMode="auto">
          <a:xfrm>
            <a:off x="7239000" y="2090738"/>
            <a:ext cx="1905000" cy="224631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000" b="1">
                <a:solidFill>
                  <a:schemeClr val="bg1"/>
                </a:solidFill>
              </a:rPr>
              <a:t>To create an App, a Configurable App can be used or the Web App Builder</a:t>
            </a:r>
            <a:endParaRPr lang="en-US" altLang="en-US" sz="2000">
              <a:solidFill>
                <a:schemeClr val="bg1"/>
              </a:solidFill>
            </a:endParaRPr>
          </a:p>
        </p:txBody>
      </p:sp>
      <p:sp>
        <p:nvSpPr>
          <p:cNvPr id="67588" name="TextBox 6"/>
          <p:cNvSpPr txBox="1">
            <a:spLocks noChangeArrowheads="1"/>
          </p:cNvSpPr>
          <p:nvPr/>
        </p:nvSpPr>
        <p:spPr bwMode="auto">
          <a:xfrm>
            <a:off x="0" y="3886200"/>
            <a:ext cx="1905000" cy="1016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000" b="1">
                <a:solidFill>
                  <a:schemeClr val="bg1"/>
                </a:solidFill>
              </a:rPr>
              <a:t>Categories of Configurable Maps</a:t>
            </a:r>
            <a:endParaRPr lang="en-US" altLang="en-US" sz="2000">
              <a:solidFill>
                <a:schemeClr val="bg1"/>
              </a:solidFill>
            </a:endParaRPr>
          </a:p>
        </p:txBody>
      </p:sp>
      <p:sp>
        <p:nvSpPr>
          <p:cNvPr id="10" name="Arrow: Bent 9"/>
          <p:cNvSpPr/>
          <p:nvPr/>
        </p:nvSpPr>
        <p:spPr>
          <a:xfrm>
            <a:off x="762000" y="3048000"/>
            <a:ext cx="990600" cy="762000"/>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2" name="Title 1"/>
          <p:cNvSpPr>
            <a:spLocks noGrp="1"/>
          </p:cNvSpPr>
          <p:nvPr>
            <p:ph type="title" idx="4294967295"/>
          </p:nvPr>
        </p:nvSpPr>
        <p:spPr>
          <a:xfrm>
            <a:off x="0" y="-18256"/>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Create an App</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87463"/>
            <a:ext cx="9144000"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TextBox 4"/>
          <p:cNvSpPr txBox="1">
            <a:spLocks noChangeArrowheads="1"/>
          </p:cNvSpPr>
          <p:nvPr/>
        </p:nvSpPr>
        <p:spPr bwMode="auto">
          <a:xfrm>
            <a:off x="5715000" y="2832100"/>
            <a:ext cx="3124200" cy="12017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The Basic Viewer is an example of a configurable App</a:t>
            </a:r>
            <a:endParaRPr lang="en-US" altLang="en-US" sz="2400">
              <a:solidFill>
                <a:schemeClr val="bg1"/>
              </a:solidFill>
            </a:endParaRPr>
          </a:p>
        </p:txBody>
      </p:sp>
      <p:sp>
        <p:nvSpPr>
          <p:cNvPr id="69636" name="TextBox 5"/>
          <p:cNvSpPr txBox="1">
            <a:spLocks noChangeArrowheads="1"/>
          </p:cNvSpPr>
          <p:nvPr/>
        </p:nvSpPr>
        <p:spPr bwMode="auto">
          <a:xfrm>
            <a:off x="914400" y="4572000"/>
            <a:ext cx="7848600" cy="8302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Configurable Apps offer specific functionality</a:t>
            </a:r>
          </a:p>
          <a:p>
            <a:pPr algn="ctr"/>
            <a:r>
              <a:rPr lang="en-US" altLang="en-US" sz="2400" b="1">
                <a:solidFill>
                  <a:schemeClr val="bg1"/>
                </a:solidFill>
              </a:rPr>
              <a:t>as well as look and feel</a:t>
            </a:r>
            <a:endParaRPr lang="en-US" altLang="en-US" sz="2400">
              <a:solidFill>
                <a:schemeClr val="bg1"/>
              </a:solidFill>
            </a:endParaRPr>
          </a:p>
        </p:txBody>
      </p:sp>
      <p:sp>
        <p:nvSpPr>
          <p:cNvPr id="2" name="Title 1"/>
          <p:cNvSpPr>
            <a:spLocks noGrp="1"/>
          </p:cNvSpPr>
          <p:nvPr>
            <p:ph type="title" idx="4294967295"/>
          </p:nvPr>
        </p:nvSpPr>
        <p:spPr>
          <a:xfrm>
            <a:off x="7513"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Basic Viewer</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457200" y="1295400"/>
            <a:ext cx="8153400" cy="4572000"/>
          </a:xfrm>
          <a:prstGeom prst="rect">
            <a:avLst/>
          </a:prstGeom>
        </p:spPr>
        <p:txBody>
          <a:bodyPr/>
          <a:lstStyle/>
          <a:p>
            <a:pPr algn="ct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The Web App Builder can be used in the following manners:</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ArcGIS Online</a:t>
            </a: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2800" i="1" dirty="0">
                <a:solidFill>
                  <a:schemeClr val="bg1"/>
                </a:solidFill>
                <a:latin typeface="Calibri" pitchFamily="34" charset="0"/>
              </a:rPr>
              <a:t>Develop and Deploy the App in the Cloud</a:t>
            </a:r>
          </a:p>
          <a:p>
            <a:pPr marL="514350" indent="-514350" eaLnBrk="1" fontAlgn="auto" hangingPunct="1">
              <a:lnSpc>
                <a:spcPts val="3000"/>
              </a:lnSpc>
              <a:spcBef>
                <a:spcPts val="0"/>
              </a:spcBef>
              <a:spcAft>
                <a:spcPts val="0"/>
              </a:spcAft>
              <a:buClr>
                <a:schemeClr val="accent1"/>
              </a:buClr>
              <a:buSzPct val="70000"/>
              <a:buFontTx/>
              <a:buAutoNum type="arabicPeriod"/>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Web App Builder (Developer Edition)</a:t>
            </a: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2800" i="1" dirty="0">
                <a:solidFill>
                  <a:schemeClr val="bg1"/>
                </a:solidFill>
                <a:latin typeface="Calibri" pitchFamily="34" charset="0"/>
              </a:rPr>
              <a:t>Download and install the WAB locally</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Develop the App locally</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Upload the App to ArcGIS Online</a:t>
            </a:r>
          </a:p>
          <a:p>
            <a:pP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	Upload the App to Organization’s Server</a:t>
            </a:r>
          </a:p>
        </p:txBody>
      </p:sp>
      <p:sp>
        <p:nvSpPr>
          <p:cNvPr id="2" name="Title 1"/>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9525"/>
            <a:ext cx="9144000"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Box 4"/>
          <p:cNvSpPr txBox="1">
            <a:spLocks noChangeArrowheads="1"/>
          </p:cNvSpPr>
          <p:nvPr/>
        </p:nvSpPr>
        <p:spPr bwMode="auto">
          <a:xfrm>
            <a:off x="6324600" y="1919288"/>
            <a:ext cx="2819400" cy="304641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The WAB is the alternative to a configurable App</a:t>
            </a:r>
          </a:p>
          <a:p>
            <a:pPr algn="ctr"/>
            <a:endParaRPr lang="en-US" altLang="en-US" sz="2400" b="1">
              <a:solidFill>
                <a:schemeClr val="bg1"/>
              </a:solidFill>
            </a:endParaRPr>
          </a:p>
          <a:p>
            <a:pPr algn="ctr"/>
            <a:r>
              <a:rPr lang="en-US" altLang="en-US" sz="2400" b="1">
                <a:solidFill>
                  <a:schemeClr val="bg1"/>
                </a:solidFill>
              </a:rPr>
              <a:t>WAB provides more flexibility in customizing the App</a:t>
            </a:r>
            <a:endParaRPr lang="en-US" altLang="en-US" sz="2400">
              <a:solidFill>
                <a:schemeClr val="bg1"/>
              </a:solidFill>
            </a:endParaRPr>
          </a:p>
        </p:txBody>
      </p:sp>
      <p:sp>
        <p:nvSpPr>
          <p:cNvPr id="2" name="Title 1"/>
          <p:cNvSpPr>
            <a:spLocks noGrp="1"/>
          </p:cNvSpPr>
          <p:nvPr>
            <p:ph type="title" idx="4294967295"/>
          </p:nvPr>
        </p:nvSpPr>
        <p:spPr>
          <a:xfrm>
            <a:off x="0" y="8586"/>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TextBox 4"/>
          <p:cNvSpPr txBox="1">
            <a:spLocks noChangeArrowheads="1"/>
          </p:cNvSpPr>
          <p:nvPr/>
        </p:nvSpPr>
        <p:spPr bwMode="auto">
          <a:xfrm>
            <a:off x="5486400" y="1981200"/>
            <a:ext cx="3505200" cy="12001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Configure the App by clicking on the desired Theme, Style, Layout</a:t>
            </a:r>
            <a:endParaRPr lang="en-US" altLang="en-US" sz="2400">
              <a:solidFill>
                <a:schemeClr val="bg1"/>
              </a:solidFill>
            </a:endParaRPr>
          </a:p>
        </p:txBody>
      </p:sp>
      <p:sp>
        <p:nvSpPr>
          <p:cNvPr id="2" name="Title 1"/>
          <p:cNvSpPr>
            <a:spLocks noGrp="1"/>
          </p:cNvSpPr>
          <p:nvPr>
            <p:ph type="title" idx="4294967295"/>
          </p:nvPr>
        </p:nvSpPr>
        <p:spPr>
          <a:xfrm>
            <a:off x="6439"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3813"/>
            <a:ext cx="91440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extBox 5"/>
          <p:cNvSpPr txBox="1">
            <a:spLocks noChangeArrowheads="1"/>
          </p:cNvSpPr>
          <p:nvPr/>
        </p:nvSpPr>
        <p:spPr bwMode="auto">
          <a:xfrm>
            <a:off x="6400800" y="1981200"/>
            <a:ext cx="2590800" cy="304641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Configure the App by specifying the desired Map Properties</a:t>
            </a:r>
          </a:p>
          <a:p>
            <a:pPr algn="ctr"/>
            <a:r>
              <a:rPr lang="en-US" altLang="en-US" sz="2400" b="1">
                <a:solidFill>
                  <a:schemeClr val="bg1"/>
                </a:solidFill>
              </a:rPr>
              <a:t>Initial Extent</a:t>
            </a:r>
          </a:p>
          <a:p>
            <a:pPr algn="ctr"/>
            <a:r>
              <a:rPr lang="en-US" altLang="en-US" sz="2400" b="1">
                <a:solidFill>
                  <a:schemeClr val="bg1"/>
                </a:solidFill>
              </a:rPr>
              <a:t>Visible Scales</a:t>
            </a:r>
          </a:p>
          <a:p>
            <a:pPr algn="ctr"/>
            <a:r>
              <a:rPr lang="en-US" altLang="en-US" sz="2400" b="1">
                <a:solidFill>
                  <a:schemeClr val="bg1"/>
                </a:solidFill>
              </a:rPr>
              <a:t>Etc.</a:t>
            </a:r>
            <a:endParaRPr lang="en-US" altLang="en-US" sz="2400">
              <a:solidFill>
                <a:schemeClr val="bg1"/>
              </a:solidFill>
            </a:endParaRPr>
          </a:p>
        </p:txBody>
      </p:sp>
      <p:sp>
        <p:nvSpPr>
          <p:cNvPr id="2" name="Title 1"/>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3813"/>
            <a:ext cx="91440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extBox 4"/>
          <p:cNvSpPr txBox="1">
            <a:spLocks noChangeArrowheads="1"/>
          </p:cNvSpPr>
          <p:nvPr/>
        </p:nvSpPr>
        <p:spPr bwMode="auto">
          <a:xfrm>
            <a:off x="5486400" y="1981200"/>
            <a:ext cx="3505200" cy="15700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Configure the App by specifying the desired widgets to be included in the App</a:t>
            </a:r>
            <a:endParaRPr lang="en-US" altLang="en-US" sz="2400">
              <a:solidFill>
                <a:schemeClr val="bg1"/>
              </a:solidFill>
            </a:endParaRPr>
          </a:p>
        </p:txBody>
      </p:sp>
      <p:sp>
        <p:nvSpPr>
          <p:cNvPr id="2" name="Title 1"/>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3813"/>
            <a:ext cx="91440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Box 4"/>
          <p:cNvSpPr txBox="1">
            <a:spLocks noChangeArrowheads="1"/>
          </p:cNvSpPr>
          <p:nvPr/>
        </p:nvSpPr>
        <p:spPr bwMode="auto">
          <a:xfrm>
            <a:off x="7519988" y="1825625"/>
            <a:ext cx="1600200" cy="31384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200" b="1">
                <a:solidFill>
                  <a:schemeClr val="bg1"/>
                </a:solidFill>
              </a:rPr>
              <a:t>Available</a:t>
            </a:r>
          </a:p>
          <a:p>
            <a:pPr algn="ctr"/>
            <a:r>
              <a:rPr lang="en-US" altLang="en-US" sz="2200" b="1">
                <a:solidFill>
                  <a:schemeClr val="bg1"/>
                </a:solidFill>
              </a:rPr>
              <a:t>Widgets</a:t>
            </a:r>
          </a:p>
          <a:p>
            <a:pPr algn="ctr"/>
            <a:r>
              <a:rPr lang="en-US" altLang="en-US" sz="2200" b="1">
                <a:solidFill>
                  <a:schemeClr val="bg1"/>
                </a:solidFill>
              </a:rPr>
              <a:t>for</a:t>
            </a:r>
          </a:p>
          <a:p>
            <a:pPr algn="ctr"/>
            <a:r>
              <a:rPr lang="en-US" altLang="en-US" sz="2200" b="1">
                <a:solidFill>
                  <a:schemeClr val="bg1"/>
                </a:solidFill>
              </a:rPr>
              <a:t>Printing</a:t>
            </a:r>
          </a:p>
          <a:p>
            <a:pPr algn="ctr"/>
            <a:r>
              <a:rPr lang="en-US" altLang="en-US" sz="2200" b="1">
                <a:solidFill>
                  <a:schemeClr val="bg1"/>
                </a:solidFill>
              </a:rPr>
              <a:t>Querying</a:t>
            </a:r>
          </a:p>
          <a:p>
            <a:pPr algn="ctr"/>
            <a:r>
              <a:rPr lang="en-US" altLang="en-US" sz="2200" b="1">
                <a:solidFill>
                  <a:schemeClr val="bg1"/>
                </a:solidFill>
              </a:rPr>
              <a:t>Basemaps</a:t>
            </a:r>
          </a:p>
          <a:p>
            <a:pPr algn="ctr"/>
            <a:r>
              <a:rPr lang="en-US" altLang="en-US" sz="2200" b="1">
                <a:solidFill>
                  <a:schemeClr val="bg1"/>
                </a:solidFill>
              </a:rPr>
              <a:t>Drawing</a:t>
            </a:r>
          </a:p>
          <a:p>
            <a:pPr algn="ctr"/>
            <a:r>
              <a:rPr lang="en-US" altLang="en-US" sz="2200" b="1">
                <a:solidFill>
                  <a:schemeClr val="bg1"/>
                </a:solidFill>
              </a:rPr>
              <a:t>Editing</a:t>
            </a:r>
          </a:p>
          <a:p>
            <a:pPr algn="ctr"/>
            <a:r>
              <a:rPr lang="en-US" altLang="en-US" sz="2200" b="1">
                <a:solidFill>
                  <a:schemeClr val="bg1"/>
                </a:solidFill>
              </a:rPr>
              <a:t>…</a:t>
            </a:r>
            <a:endParaRPr lang="en-US" altLang="en-US" sz="2200">
              <a:solidFill>
                <a:schemeClr val="bg1"/>
              </a:solidFill>
            </a:endParaRPr>
          </a:p>
        </p:txBody>
      </p:sp>
      <p:sp>
        <p:nvSpPr>
          <p:cNvPr id="2" name="Title 1"/>
          <p:cNvSpPr>
            <a:spLocks noGrp="1"/>
          </p:cNvSpPr>
          <p:nvPr>
            <p:ph type="title" idx="4294967295"/>
          </p:nvPr>
        </p:nvSpPr>
        <p:spPr>
          <a:xfrm>
            <a:off x="-23812" y="21465"/>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8575"/>
            <a:ext cx="9144000"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TextBox 4"/>
          <p:cNvSpPr txBox="1">
            <a:spLocks noChangeArrowheads="1"/>
          </p:cNvSpPr>
          <p:nvPr/>
        </p:nvSpPr>
        <p:spPr bwMode="auto">
          <a:xfrm>
            <a:off x="5486400" y="1981200"/>
            <a:ext cx="3505200" cy="15700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Configure the App by specifying a logo and additional text in the Apps’s title bar</a:t>
            </a:r>
            <a:endParaRPr lang="en-US" altLang="en-US" sz="2400">
              <a:solidFill>
                <a:schemeClr val="bg1"/>
              </a:solidFill>
            </a:endParaRPr>
          </a:p>
        </p:txBody>
      </p:sp>
      <p:sp>
        <p:nvSpPr>
          <p:cNvPr id="14" name="Rectangle 13"/>
          <p:cNvSpPr/>
          <p:nvPr/>
        </p:nvSpPr>
        <p:spPr>
          <a:xfrm>
            <a:off x="1801813" y="3551238"/>
            <a:ext cx="1473200" cy="212725"/>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Arrow: Up 10"/>
          <p:cNvSpPr/>
          <p:nvPr/>
        </p:nvSpPr>
        <p:spPr>
          <a:xfrm>
            <a:off x="2901950" y="1981200"/>
            <a:ext cx="490538" cy="1782763"/>
          </a:xfrm>
          <a:prstGeom prs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Arrow: Up 1"/>
          <p:cNvSpPr/>
          <p:nvPr/>
        </p:nvSpPr>
        <p:spPr>
          <a:xfrm>
            <a:off x="1676400" y="3001963"/>
            <a:ext cx="492125" cy="762000"/>
          </a:xfrm>
          <a:prstGeom prs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itle 2"/>
          <p:cNvSpPr>
            <a:spLocks noGrp="1"/>
          </p:cNvSpPr>
          <p:nvPr>
            <p:ph type="title" idx="4294967295"/>
          </p:nvPr>
        </p:nvSpPr>
        <p:spPr>
          <a:xfrm>
            <a:off x="23611" y="21465"/>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04925"/>
            <a:ext cx="9144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extBox 4"/>
          <p:cNvSpPr txBox="1">
            <a:spLocks noChangeArrowheads="1"/>
          </p:cNvSpPr>
          <p:nvPr/>
        </p:nvSpPr>
        <p:spPr bwMode="auto">
          <a:xfrm>
            <a:off x="5638800" y="2667000"/>
            <a:ext cx="3505200" cy="19383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Prior to launching the App, the App can be previewed at different resolutions, such as Mobile Devices</a:t>
            </a:r>
            <a:endParaRPr lang="en-US" altLang="en-US" sz="2400">
              <a:solidFill>
                <a:schemeClr val="bg1"/>
              </a:solidFill>
            </a:endParaRPr>
          </a:p>
        </p:txBody>
      </p:sp>
      <p:sp>
        <p:nvSpPr>
          <p:cNvPr id="2" name="Title 1"/>
          <p:cNvSpPr>
            <a:spLocks noGrp="1"/>
          </p:cNvSpPr>
          <p:nvPr>
            <p:ph type="title" idx="4294967295"/>
          </p:nvPr>
        </p:nvSpPr>
        <p:spPr>
          <a:xfrm>
            <a:off x="0" y="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0638"/>
            <a:ext cx="91440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TextBox 4"/>
          <p:cNvSpPr txBox="1">
            <a:spLocks noChangeArrowheads="1"/>
          </p:cNvSpPr>
          <p:nvPr/>
        </p:nvSpPr>
        <p:spPr bwMode="auto">
          <a:xfrm>
            <a:off x="5715000" y="2286000"/>
            <a:ext cx="3352800" cy="267811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Once the App has been configured, it can be Saved and Launched</a:t>
            </a:r>
          </a:p>
          <a:p>
            <a:pPr algn="ctr"/>
            <a:r>
              <a:rPr lang="en-US" altLang="en-US" sz="2400" b="1">
                <a:solidFill>
                  <a:schemeClr val="bg1"/>
                </a:solidFill>
              </a:rPr>
              <a:t>for</a:t>
            </a:r>
          </a:p>
          <a:p>
            <a:pPr algn="ctr"/>
            <a:r>
              <a:rPr lang="en-US" altLang="en-US" sz="2400" b="1">
                <a:solidFill>
                  <a:schemeClr val="bg1"/>
                </a:solidFill>
              </a:rPr>
              <a:t>Internal or</a:t>
            </a:r>
          </a:p>
          <a:p>
            <a:pPr algn="ctr"/>
            <a:r>
              <a:rPr lang="en-US" altLang="en-US" sz="2400" b="1">
                <a:solidFill>
                  <a:schemeClr val="bg1"/>
                </a:solidFill>
              </a:rPr>
              <a:t>Public Consumption</a:t>
            </a:r>
            <a:endParaRPr lang="en-US" altLang="en-US" sz="2400">
              <a:solidFill>
                <a:schemeClr val="bg1"/>
              </a:solidFill>
            </a:endParaRPr>
          </a:p>
        </p:txBody>
      </p:sp>
      <p:sp>
        <p:nvSpPr>
          <p:cNvPr id="2" name="Title 1"/>
          <p:cNvSpPr>
            <a:spLocks noGrp="1"/>
          </p:cNvSpPr>
          <p:nvPr>
            <p:ph type="title" idx="4294967295"/>
          </p:nvPr>
        </p:nvSpPr>
        <p:spPr>
          <a:xfrm>
            <a:off x="0" y="38637"/>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Web App Builder</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3000"/>
              </a:lnSpc>
              <a:buClr>
                <a:schemeClr val="accent1"/>
              </a:buClr>
              <a:buSzPct val="70000"/>
            </a:pPr>
            <a:r>
              <a:rPr lang="en-US" altLang="en-US" sz="2800">
                <a:solidFill>
                  <a:schemeClr val="bg1"/>
                </a:solidFill>
                <a:latin typeface="Calibri" panose="020F0502020204030204" pitchFamily="34" charset="0"/>
              </a:rPr>
              <a:t>Apps can be created using:</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	1.	a Configurable Template or</a:t>
            </a: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	2.	the Web App Builder (locally or cloud)</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Using the ArcGIS Online interface, Apps can be created by the user starting from the following:</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Map Viewer (Map Tab)</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Gallery (Gallery Tab)</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My Content (My Content Tab)</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Item Details (My Content Tab)</a:t>
            </a: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Online – Summarizing</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ontent Placeholder 1"/>
          <p:cNvSpPr txBox="1">
            <a:spLocks/>
          </p:cNvSpPr>
          <p:nvPr/>
        </p:nvSpPr>
        <p:spPr bwMode="auto">
          <a:xfrm>
            <a:off x="4953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eaLnBrk="1" hangingPunct="1">
              <a:lnSpc>
                <a:spcPts val="3000"/>
              </a:lnSpc>
              <a:buClr>
                <a:schemeClr val="accent1"/>
              </a:buClr>
              <a:buSzPct val="70000"/>
            </a:pPr>
            <a:r>
              <a:rPr lang="en-US" altLang="en-US" sz="3200" i="1">
                <a:solidFill>
                  <a:schemeClr val="bg1"/>
                </a:solidFill>
                <a:latin typeface="Calibri" panose="020F0502020204030204" pitchFamily="34" charset="0"/>
              </a:rPr>
              <a:t>“Things to have”</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ArcGIS Server, SQL Server, Windows Server software</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A Development Environment</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Notepad ++, Sublime Text Editor, etc.</a:t>
            </a:r>
          </a:p>
          <a:p>
            <a:pPr eaLnBrk="1" hangingPunct="1">
              <a:buClr>
                <a:schemeClr val="accent1"/>
              </a:buClr>
              <a:buSzPct val="70000"/>
            </a:pPr>
            <a:endParaRPr lang="en-US" altLang="en-US" sz="2800">
              <a:solidFill>
                <a:schemeClr val="bg1"/>
              </a:solidFill>
              <a:latin typeface="Calibri" panose="020F0502020204030204" pitchFamily="34" charset="0"/>
            </a:endParaRPr>
          </a:p>
          <a:p>
            <a:pPr eaLnBrk="1" hangingPunct="1">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Web Mapping APIs (JavaScript, Flex, Silverlight)</a:t>
            </a:r>
          </a:p>
          <a:p>
            <a:pPr eaLnBrk="1" hangingPunct="1">
              <a:lnSpc>
                <a:spcPts val="3000"/>
              </a:lnSpc>
              <a:buClr>
                <a:schemeClr val="accent1"/>
              </a:buClr>
              <a:buSzPct val="70000"/>
            </a:pPr>
            <a:endParaRPr lang="en-US" altLang="en-US" sz="2800" i="1">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Programming Experience (JavaScript, HTML, CSS)</a:t>
            </a: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Server</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ontent Placeholder 1"/>
          <p:cNvSpPr txBox="1">
            <a:spLocks/>
          </p:cNvSpPr>
          <p:nvPr/>
        </p:nvSpPr>
        <p:spPr bwMode="auto">
          <a:xfrm>
            <a:off x="495300" y="1676400"/>
            <a:ext cx="8153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eaLnBrk="1" hangingPunct="1">
              <a:lnSpc>
                <a:spcPts val="3000"/>
              </a:lnSpc>
              <a:buClr>
                <a:schemeClr val="accent1"/>
              </a:buClr>
              <a:buSzPct val="70000"/>
            </a:pPr>
            <a:r>
              <a:rPr lang="en-US" altLang="en-US" sz="3200" i="1">
                <a:solidFill>
                  <a:schemeClr val="bg1"/>
                </a:solidFill>
                <a:latin typeface="Calibri" panose="020F0502020204030204" pitchFamily="34" charset="0"/>
              </a:rPr>
              <a:t>“Ever wonder where an Application is stored”</a:t>
            </a:r>
          </a:p>
          <a:p>
            <a:pPr algn="ctr" eaLnBrk="1" hangingPunct="1">
              <a:lnSpc>
                <a:spcPts val="3000"/>
              </a:lnSpc>
              <a:buClr>
                <a:schemeClr val="accent1"/>
              </a:buClr>
              <a:buSzPct val="70000"/>
            </a:pPr>
            <a:endParaRPr lang="en-US" altLang="en-US" sz="3200" i="1">
              <a:solidFill>
                <a:schemeClr val="bg1"/>
              </a:solidFill>
              <a:latin typeface="Calibri" panose="020F0502020204030204" pitchFamily="34" charset="0"/>
            </a:endParaRP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Applications reside in the inetpub\wwwroot folder</a:t>
            </a: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on the Organization’s Server</a:t>
            </a: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Development can occur locally or on a server</a:t>
            </a: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Application Location</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Box 4"/>
          <p:cNvSpPr txBox="1">
            <a:spLocks noChangeArrowheads="1"/>
          </p:cNvSpPr>
          <p:nvPr/>
        </p:nvSpPr>
        <p:spPr bwMode="auto">
          <a:xfrm>
            <a:off x="6019800" y="3116263"/>
            <a:ext cx="2971800" cy="157003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a:solidFill>
                  <a:schemeClr val="bg1"/>
                </a:solidFill>
              </a:rPr>
              <a:t>Developed using JavaScript API</a:t>
            </a:r>
          </a:p>
          <a:p>
            <a:pPr algn="ctr"/>
            <a:r>
              <a:rPr lang="en-US" altLang="en-US" sz="2400" b="1">
                <a:solidFill>
                  <a:schemeClr val="bg1"/>
                </a:solidFill>
              </a:rPr>
              <a:t>HTML</a:t>
            </a:r>
          </a:p>
          <a:p>
            <a:pPr algn="ctr"/>
            <a:r>
              <a:rPr lang="en-US" altLang="en-US" sz="2400" b="1">
                <a:solidFill>
                  <a:schemeClr val="bg1"/>
                </a:solidFill>
              </a:rPr>
              <a:t>CSS</a:t>
            </a:r>
            <a:endParaRPr lang="en-US" altLang="en-US" sz="2400">
              <a:solidFill>
                <a:schemeClr val="bg1"/>
              </a:solidFill>
            </a:endParaRPr>
          </a:p>
        </p:txBody>
      </p:sp>
      <p:sp>
        <p:nvSpPr>
          <p:cNvPr id="96260" name="TextBox 5"/>
          <p:cNvSpPr txBox="1">
            <a:spLocks noChangeArrowheads="1"/>
          </p:cNvSpPr>
          <p:nvPr/>
        </p:nvSpPr>
        <p:spPr bwMode="auto">
          <a:xfrm>
            <a:off x="2362200" y="1828800"/>
            <a:ext cx="5943600" cy="7080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000" b="1">
                <a:solidFill>
                  <a:schemeClr val="bg1"/>
                </a:solidFill>
              </a:rPr>
              <a:t>Developer has total control of the App’s look and feel as well as its functionality</a:t>
            </a:r>
            <a:endParaRPr lang="en-US" altLang="en-US" sz="2000">
              <a:solidFill>
                <a:schemeClr val="bg1"/>
              </a:solidFill>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ArcGIS Server – Sample App</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3913" y="2743200"/>
            <a:ext cx="5662612"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Content Placeholder 1"/>
          <p:cNvSpPr txBox="1">
            <a:spLocks/>
          </p:cNvSpPr>
          <p:nvPr/>
        </p:nvSpPr>
        <p:spPr bwMode="auto">
          <a:xfrm>
            <a:off x="152400" y="1049338"/>
            <a:ext cx="88630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8">
              <a:tabLst>
                <a:tab pos="228600" algn="l"/>
              </a:tabLst>
              <a:defRPr>
                <a:solidFill>
                  <a:schemeClr val="tx1"/>
                </a:solidFill>
                <a:latin typeface="Gill Sans MT" panose="020B0502020104020203" pitchFamily="34" charset="0"/>
              </a:defRPr>
            </a:lvl1pPr>
            <a:lvl2pPr marL="742950" indent="-285750" defTabSz="90488">
              <a:tabLst>
                <a:tab pos="228600" algn="l"/>
              </a:tabLst>
              <a:defRPr>
                <a:solidFill>
                  <a:schemeClr val="tx1"/>
                </a:solidFill>
                <a:latin typeface="Gill Sans MT" panose="020B0502020104020203" pitchFamily="34" charset="0"/>
              </a:defRPr>
            </a:lvl2pPr>
            <a:lvl3pPr marL="1143000" indent="-228600" defTabSz="90488">
              <a:tabLst>
                <a:tab pos="228600" algn="l"/>
              </a:tabLst>
              <a:defRPr>
                <a:solidFill>
                  <a:schemeClr val="tx1"/>
                </a:solidFill>
                <a:latin typeface="Gill Sans MT" panose="020B0502020104020203" pitchFamily="34" charset="0"/>
              </a:defRPr>
            </a:lvl3pPr>
            <a:lvl4pPr marL="1600200" indent="-228600" defTabSz="90488">
              <a:tabLst>
                <a:tab pos="228600" algn="l"/>
              </a:tabLst>
              <a:defRPr>
                <a:solidFill>
                  <a:schemeClr val="tx1"/>
                </a:solidFill>
                <a:latin typeface="Gill Sans MT" panose="020B0502020104020203" pitchFamily="34" charset="0"/>
              </a:defRPr>
            </a:lvl4pPr>
            <a:lvl5pPr marL="2057400" indent="-228600" defTabSz="90488">
              <a:tabLst>
                <a:tab pos="228600" algn="l"/>
              </a:tabLst>
              <a:defRPr>
                <a:solidFill>
                  <a:schemeClr val="tx1"/>
                </a:solidFill>
                <a:latin typeface="Gill Sans MT" panose="020B0502020104020203" pitchFamily="34" charset="0"/>
              </a:defRPr>
            </a:lvl5pPr>
            <a:lvl6pPr marL="25146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a:solidFill>
                  <a:schemeClr val="bg1"/>
                </a:solidFill>
                <a:latin typeface="Calibri" panose="020F0502020204030204" pitchFamily="34" charset="0"/>
              </a:rPr>
              <a:t>Platform:							JavaScript API 3.17</a:t>
            </a:r>
          </a:p>
          <a:p>
            <a:pPr eaLnBrk="1" hangingPunct="1">
              <a:buClr>
                <a:schemeClr val="accent1"/>
              </a:buClr>
              <a:buSzPct val="70000"/>
            </a:pPr>
            <a:r>
              <a:rPr lang="en-US" altLang="en-US">
                <a:solidFill>
                  <a:schemeClr val="bg1"/>
                </a:solidFill>
                <a:latin typeface="Calibri" panose="020F0502020204030204" pitchFamily="34" charset="0"/>
              </a:rPr>
              <a:t>Purpose:							To mark completed inspections of wastewater lines according to fiscal year.</a:t>
            </a:r>
          </a:p>
          <a:p>
            <a:pPr eaLnBrk="1" hangingPunct="1">
              <a:buClr>
                <a:schemeClr val="accent1"/>
              </a:buClr>
              <a:buSzPct val="70000"/>
            </a:pPr>
            <a:r>
              <a:rPr lang="en-US" altLang="en-US">
                <a:solidFill>
                  <a:schemeClr val="bg1"/>
                </a:solidFill>
                <a:latin typeface="Calibri" panose="020F0502020204030204" pitchFamily="34" charset="0"/>
              </a:rPr>
              <a:t>Who uses it?			Wastewater Line Maintenance Crews (TV, Saw and Hydro applications)</a:t>
            </a:r>
          </a:p>
          <a:p>
            <a:pPr eaLnBrk="1" hangingPunct="1">
              <a:buClr>
                <a:schemeClr val="accent1"/>
              </a:buClr>
              <a:buSzPct val="70000"/>
            </a:pPr>
            <a:r>
              <a:rPr lang="en-US" altLang="en-US">
                <a:solidFill>
                  <a:schemeClr val="bg1"/>
                </a:solidFill>
                <a:latin typeface="Calibri" panose="020F0502020204030204" pitchFamily="34" charset="0"/>
              </a:rPr>
              <a:t>Browsers:						Internet Explorer, Firefox, Chrome, Safari</a:t>
            </a:r>
          </a:p>
          <a:p>
            <a:pPr eaLnBrk="1" hangingPunct="1">
              <a:buClr>
                <a:schemeClr val="accent1"/>
              </a:buClr>
              <a:buSzPct val="70000"/>
            </a:pPr>
            <a:r>
              <a:rPr lang="en-US" altLang="en-US">
                <a:solidFill>
                  <a:schemeClr val="bg1"/>
                </a:solidFill>
                <a:latin typeface="Calibri" panose="020F0502020204030204" pitchFamily="34" charset="0"/>
              </a:rPr>
              <a:t>Deployed:						July 2016</a:t>
            </a:r>
          </a:p>
        </p:txBody>
      </p:sp>
      <p:sp>
        <p:nvSpPr>
          <p:cNvPr id="98308" name="Content Placeholder 1"/>
          <p:cNvSpPr txBox="1">
            <a:spLocks/>
          </p:cNvSpPr>
          <p:nvPr/>
        </p:nvSpPr>
        <p:spPr bwMode="auto">
          <a:xfrm>
            <a:off x="163513" y="3048000"/>
            <a:ext cx="3200400"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000">
                <a:solidFill>
                  <a:schemeClr val="bg1"/>
                </a:solidFill>
                <a:latin typeface="Calibri" panose="020F0502020204030204" pitchFamily="34" charset="0"/>
              </a:rPr>
              <a:t>Data editor form, export attributes, bookmarks, navigation tools, find asset facility ID number, printing, and popups. CEDRA custom data editor tools incorporated into the application.</a:t>
            </a:r>
          </a:p>
        </p:txBody>
      </p:sp>
      <p:sp>
        <p:nvSpPr>
          <p:cNvPr id="2" name="Title 1"/>
          <p:cNvSpPr>
            <a:spLocks noGrp="1"/>
          </p:cNvSpPr>
          <p:nvPr>
            <p:ph type="title" idx="4294967295"/>
          </p:nvPr>
        </p:nvSpPr>
        <p:spPr>
          <a:xfrm>
            <a:off x="0" y="21465"/>
            <a:ext cx="9144000" cy="1143000"/>
          </a:xfrm>
        </p:spPr>
        <p:txBody>
          <a:bodyPr anchor="ctr"/>
          <a:lstStyle/>
          <a:p>
            <a:pPr algn="ctr" eaLnBrk="1" hangingPunct="1">
              <a:defRPr/>
            </a:pPr>
            <a:r>
              <a:rPr lang="en-US" sz="4000" b="1" dirty="0">
                <a:solidFill>
                  <a:srgbClr val="000000"/>
                </a:solidFill>
                <a:effectLst/>
                <a:latin typeface="Gill Sans MT" panose="020B0502020104020203" pitchFamily="34" charset="0"/>
                <a:ea typeface="+mn-ea"/>
                <a:cs typeface="+mn-cs"/>
              </a:rPr>
              <a:t>COE – Wastewater Line Maintenance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Content Placeholder 1"/>
          <p:cNvSpPr txBox="1">
            <a:spLocks/>
          </p:cNvSpPr>
          <p:nvPr/>
        </p:nvSpPr>
        <p:spPr bwMode="auto">
          <a:xfrm>
            <a:off x="180975" y="1049338"/>
            <a:ext cx="8834438"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8">
              <a:tabLst>
                <a:tab pos="228600" algn="l"/>
              </a:tabLst>
              <a:defRPr>
                <a:solidFill>
                  <a:schemeClr val="tx1"/>
                </a:solidFill>
                <a:latin typeface="Gill Sans MT" panose="020B0502020104020203" pitchFamily="34" charset="0"/>
              </a:defRPr>
            </a:lvl1pPr>
            <a:lvl2pPr marL="742950" indent="-285750" defTabSz="90488">
              <a:tabLst>
                <a:tab pos="228600" algn="l"/>
              </a:tabLst>
              <a:defRPr>
                <a:solidFill>
                  <a:schemeClr val="tx1"/>
                </a:solidFill>
                <a:latin typeface="Gill Sans MT" panose="020B0502020104020203" pitchFamily="34" charset="0"/>
              </a:defRPr>
            </a:lvl2pPr>
            <a:lvl3pPr marL="1143000" indent="-228600" defTabSz="90488">
              <a:tabLst>
                <a:tab pos="228600" algn="l"/>
              </a:tabLst>
              <a:defRPr>
                <a:solidFill>
                  <a:schemeClr val="tx1"/>
                </a:solidFill>
                <a:latin typeface="Gill Sans MT" panose="020B0502020104020203" pitchFamily="34" charset="0"/>
              </a:defRPr>
            </a:lvl3pPr>
            <a:lvl4pPr marL="1600200" indent="-228600" defTabSz="90488">
              <a:tabLst>
                <a:tab pos="228600" algn="l"/>
              </a:tabLst>
              <a:defRPr>
                <a:solidFill>
                  <a:schemeClr val="tx1"/>
                </a:solidFill>
                <a:latin typeface="Gill Sans MT" panose="020B0502020104020203" pitchFamily="34" charset="0"/>
              </a:defRPr>
            </a:lvl4pPr>
            <a:lvl5pPr marL="2057400" indent="-228600" defTabSz="90488">
              <a:tabLst>
                <a:tab pos="228600" algn="l"/>
              </a:tabLst>
              <a:defRPr>
                <a:solidFill>
                  <a:schemeClr val="tx1"/>
                </a:solidFill>
                <a:latin typeface="Gill Sans MT" panose="020B0502020104020203" pitchFamily="34" charset="0"/>
              </a:defRPr>
            </a:lvl5pPr>
            <a:lvl6pPr marL="25146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a:solidFill>
                  <a:schemeClr val="bg1"/>
                </a:solidFill>
                <a:latin typeface="Calibri" panose="020F0502020204030204" pitchFamily="34" charset="0"/>
              </a:rPr>
              <a:t>Platform:							JavaScript API 3.09</a:t>
            </a:r>
          </a:p>
          <a:p>
            <a:pPr eaLnBrk="1" hangingPunct="1">
              <a:buClr>
                <a:schemeClr val="accent1"/>
              </a:buClr>
              <a:buSzPct val="70000"/>
            </a:pPr>
            <a:r>
              <a:rPr lang="en-US" altLang="en-US">
                <a:solidFill>
                  <a:schemeClr val="bg1"/>
                </a:solidFill>
                <a:latin typeface="Calibri" panose="020F0502020204030204" pitchFamily="34" charset="0"/>
              </a:rPr>
              <a:t>Purpose:							To edit storm shelter registration information.</a:t>
            </a:r>
          </a:p>
          <a:p>
            <a:pPr eaLnBrk="1" hangingPunct="1">
              <a:buClr>
                <a:schemeClr val="accent1"/>
              </a:buClr>
              <a:buSzPct val="70000"/>
            </a:pPr>
            <a:r>
              <a:rPr lang="en-US" altLang="en-US">
                <a:solidFill>
                  <a:schemeClr val="bg1"/>
                </a:solidFill>
                <a:latin typeface="Calibri" panose="020F0502020204030204" pitchFamily="34" charset="0"/>
              </a:rPr>
              <a:t>Who uses it?			Emergency Management</a:t>
            </a:r>
          </a:p>
          <a:p>
            <a:pPr eaLnBrk="1" hangingPunct="1">
              <a:buClr>
                <a:schemeClr val="accent1"/>
              </a:buClr>
              <a:buSzPct val="70000"/>
            </a:pPr>
            <a:r>
              <a:rPr lang="en-US" altLang="en-US">
                <a:solidFill>
                  <a:schemeClr val="bg1"/>
                </a:solidFill>
                <a:latin typeface="Calibri" panose="020F0502020204030204" pitchFamily="34" charset="0"/>
              </a:rPr>
              <a:t>Browsers:						Firefox, Chrome</a:t>
            </a:r>
          </a:p>
          <a:p>
            <a:pPr eaLnBrk="1" hangingPunct="1">
              <a:buClr>
                <a:schemeClr val="accent1"/>
              </a:buClr>
              <a:buSzPct val="70000"/>
            </a:pPr>
            <a:r>
              <a:rPr lang="en-US" altLang="en-US">
                <a:solidFill>
                  <a:schemeClr val="bg1"/>
                </a:solidFill>
                <a:latin typeface="Calibri" panose="020F0502020204030204" pitchFamily="34" charset="0"/>
              </a:rPr>
              <a:t>Deployed:						September 2014</a:t>
            </a:r>
          </a:p>
        </p:txBody>
      </p:sp>
      <p:sp>
        <p:nvSpPr>
          <p:cNvPr id="100355" name="Content Placeholder 1"/>
          <p:cNvSpPr txBox="1">
            <a:spLocks/>
          </p:cNvSpPr>
          <p:nvPr/>
        </p:nvSpPr>
        <p:spPr bwMode="auto">
          <a:xfrm>
            <a:off x="180975" y="2887663"/>
            <a:ext cx="32004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000">
                <a:solidFill>
                  <a:schemeClr val="bg1"/>
                </a:solidFill>
                <a:latin typeface="Calibri" panose="020F0502020204030204" pitchFamily="34" charset="0"/>
              </a:rPr>
              <a:t>Data editor form, export attributes, navigation tools, search tools, printing, measuring, and template picker for adding features. CEDRA custom data editor tools incorporated into the application. Application is used on desktop.</a:t>
            </a:r>
          </a:p>
        </p:txBody>
      </p:sp>
      <p:pic>
        <p:nvPicPr>
          <p:cNvPr id="1003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75" y="2743200"/>
            <a:ext cx="5591175"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000" b="1" dirty="0">
                <a:solidFill>
                  <a:srgbClr val="000000"/>
                </a:solidFill>
                <a:effectLst/>
                <a:latin typeface="Gill Sans MT" panose="020B0502020104020203" pitchFamily="34" charset="0"/>
                <a:ea typeface="+mn-ea"/>
                <a:cs typeface="+mn-cs"/>
              </a:rPr>
              <a:t>COE – Emergency Management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1"/>
          <p:cNvSpPr txBox="1">
            <a:spLocks/>
          </p:cNvSpPr>
          <p:nvPr/>
        </p:nvSpPr>
        <p:spPr bwMode="auto">
          <a:xfrm>
            <a:off x="152400" y="1049338"/>
            <a:ext cx="88630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8">
              <a:tabLst>
                <a:tab pos="228600" algn="l"/>
              </a:tabLst>
              <a:defRPr>
                <a:solidFill>
                  <a:schemeClr val="tx1"/>
                </a:solidFill>
                <a:latin typeface="Gill Sans MT" panose="020B0502020104020203" pitchFamily="34" charset="0"/>
              </a:defRPr>
            </a:lvl1pPr>
            <a:lvl2pPr marL="742950" indent="-285750" defTabSz="90488">
              <a:tabLst>
                <a:tab pos="228600" algn="l"/>
              </a:tabLst>
              <a:defRPr>
                <a:solidFill>
                  <a:schemeClr val="tx1"/>
                </a:solidFill>
                <a:latin typeface="Gill Sans MT" panose="020B0502020104020203" pitchFamily="34" charset="0"/>
              </a:defRPr>
            </a:lvl2pPr>
            <a:lvl3pPr marL="1143000" indent="-228600" defTabSz="90488">
              <a:tabLst>
                <a:tab pos="228600" algn="l"/>
              </a:tabLst>
              <a:defRPr>
                <a:solidFill>
                  <a:schemeClr val="tx1"/>
                </a:solidFill>
                <a:latin typeface="Gill Sans MT" panose="020B0502020104020203" pitchFamily="34" charset="0"/>
              </a:defRPr>
            </a:lvl3pPr>
            <a:lvl4pPr marL="1600200" indent="-228600" defTabSz="90488">
              <a:tabLst>
                <a:tab pos="228600" algn="l"/>
              </a:tabLst>
              <a:defRPr>
                <a:solidFill>
                  <a:schemeClr val="tx1"/>
                </a:solidFill>
                <a:latin typeface="Gill Sans MT" panose="020B0502020104020203" pitchFamily="34" charset="0"/>
              </a:defRPr>
            </a:lvl4pPr>
            <a:lvl5pPr marL="2057400" indent="-228600" defTabSz="90488">
              <a:tabLst>
                <a:tab pos="228600" algn="l"/>
              </a:tabLst>
              <a:defRPr>
                <a:solidFill>
                  <a:schemeClr val="tx1"/>
                </a:solidFill>
                <a:latin typeface="Gill Sans MT" panose="020B0502020104020203" pitchFamily="34" charset="0"/>
              </a:defRPr>
            </a:lvl5pPr>
            <a:lvl6pPr marL="25146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a:solidFill>
                  <a:schemeClr val="bg1"/>
                </a:solidFill>
                <a:latin typeface="Calibri" panose="020F0502020204030204" pitchFamily="34" charset="0"/>
              </a:rPr>
              <a:t>Platform:							JavaScript API 3.09</a:t>
            </a:r>
          </a:p>
          <a:p>
            <a:pPr eaLnBrk="1" hangingPunct="1">
              <a:buClr>
                <a:schemeClr val="accent1"/>
              </a:buClr>
              <a:buSzPct val="70000"/>
            </a:pPr>
            <a:r>
              <a:rPr lang="en-US" altLang="en-US">
                <a:solidFill>
                  <a:schemeClr val="bg1"/>
                </a:solidFill>
                <a:latin typeface="Calibri" panose="020F0502020204030204" pitchFamily="34" charset="0"/>
              </a:rPr>
              <a:t>Purpose:							Maintaining and editing public tree inventory information.</a:t>
            </a:r>
          </a:p>
          <a:p>
            <a:pPr eaLnBrk="1" hangingPunct="1">
              <a:buClr>
                <a:schemeClr val="accent1"/>
              </a:buClr>
              <a:buSzPct val="70000"/>
            </a:pPr>
            <a:r>
              <a:rPr lang="en-US" altLang="en-US">
                <a:solidFill>
                  <a:schemeClr val="bg1"/>
                </a:solidFill>
                <a:latin typeface="Calibri" panose="020F0502020204030204" pitchFamily="34" charset="0"/>
              </a:rPr>
              <a:t>Who uses it?			Urban Forestry</a:t>
            </a:r>
          </a:p>
          <a:p>
            <a:pPr eaLnBrk="1" hangingPunct="1">
              <a:buClr>
                <a:schemeClr val="accent1"/>
              </a:buClr>
              <a:buSzPct val="70000"/>
            </a:pPr>
            <a:r>
              <a:rPr lang="en-US" altLang="en-US">
                <a:solidFill>
                  <a:schemeClr val="bg1"/>
                </a:solidFill>
                <a:latin typeface="Calibri" panose="020F0502020204030204" pitchFamily="34" charset="0"/>
              </a:rPr>
              <a:t>Browsers:						Firefox, Chrome</a:t>
            </a:r>
          </a:p>
          <a:p>
            <a:pPr eaLnBrk="1" hangingPunct="1">
              <a:buClr>
                <a:schemeClr val="accent1"/>
              </a:buClr>
              <a:buSzPct val="70000"/>
            </a:pPr>
            <a:r>
              <a:rPr lang="en-US" altLang="en-US">
                <a:solidFill>
                  <a:schemeClr val="bg1"/>
                </a:solidFill>
                <a:latin typeface="Calibri" panose="020F0502020204030204" pitchFamily="34" charset="0"/>
              </a:rPr>
              <a:t>Deployed:						September 2014</a:t>
            </a:r>
          </a:p>
        </p:txBody>
      </p:sp>
      <p:sp>
        <p:nvSpPr>
          <p:cNvPr id="102403" name="Content Placeholder 1"/>
          <p:cNvSpPr txBox="1">
            <a:spLocks/>
          </p:cNvSpPr>
          <p:nvPr/>
        </p:nvSpPr>
        <p:spPr bwMode="auto">
          <a:xfrm>
            <a:off x="123825" y="2887663"/>
            <a:ext cx="32004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000">
                <a:solidFill>
                  <a:schemeClr val="bg1"/>
                </a:solidFill>
                <a:latin typeface="Calibri" panose="020F0502020204030204" pitchFamily="34" charset="0"/>
              </a:rPr>
              <a:t>Data editor form, export attributes, navigation tools, search tools, printing, measuring, and template picker for adding features. CEDRA custom data editor tools incorporated into the application.  App has been used in mobile (iPad).</a:t>
            </a:r>
          </a:p>
        </p:txBody>
      </p:sp>
      <p:pic>
        <p:nvPicPr>
          <p:cNvPr id="10240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4225" y="2743200"/>
            <a:ext cx="5597525"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11906" y="0"/>
            <a:ext cx="9144000" cy="1143000"/>
          </a:xfrm>
        </p:spPr>
        <p:txBody>
          <a:bodyPr anchor="ctr"/>
          <a:lstStyle/>
          <a:p>
            <a:pPr algn="ctr" eaLnBrk="1" hangingPunct="1">
              <a:defRPr/>
            </a:pPr>
            <a:r>
              <a:rPr lang="en-US" sz="4000" b="1" dirty="0">
                <a:solidFill>
                  <a:srgbClr val="000000"/>
                </a:solidFill>
                <a:effectLst/>
                <a:latin typeface="Gill Sans MT" panose="020B0502020104020203" pitchFamily="34" charset="0"/>
                <a:ea typeface="+mn-ea"/>
                <a:cs typeface="+mn-cs"/>
              </a:rPr>
              <a:t>COE – Urban Forestry</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Content Placeholder 1"/>
          <p:cNvSpPr txBox="1">
            <a:spLocks/>
          </p:cNvSpPr>
          <p:nvPr/>
        </p:nvSpPr>
        <p:spPr bwMode="auto">
          <a:xfrm>
            <a:off x="150813" y="3041650"/>
            <a:ext cx="3200400" cy="279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000">
                <a:solidFill>
                  <a:schemeClr val="bg1"/>
                </a:solidFill>
                <a:latin typeface="Calibri" panose="020F0502020204030204" pitchFamily="34" charset="0"/>
              </a:rPr>
              <a:t>Art list, Popups, links to factsheets. Required the development of the search tool using a data grid (JavaScript API).  Custom fact sheets were built using HTML.</a:t>
            </a:r>
          </a:p>
        </p:txBody>
      </p:sp>
      <p:sp>
        <p:nvSpPr>
          <p:cNvPr id="104451" name="Content Placeholder 1"/>
          <p:cNvSpPr txBox="1">
            <a:spLocks/>
          </p:cNvSpPr>
          <p:nvPr/>
        </p:nvSpPr>
        <p:spPr bwMode="auto">
          <a:xfrm>
            <a:off x="152400" y="1049338"/>
            <a:ext cx="88630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8">
              <a:tabLst>
                <a:tab pos="228600" algn="l"/>
              </a:tabLst>
              <a:defRPr>
                <a:solidFill>
                  <a:schemeClr val="tx1"/>
                </a:solidFill>
                <a:latin typeface="Gill Sans MT" panose="020B0502020104020203" pitchFamily="34" charset="0"/>
              </a:defRPr>
            </a:lvl1pPr>
            <a:lvl2pPr marL="742950" indent="-285750" defTabSz="90488">
              <a:tabLst>
                <a:tab pos="228600" algn="l"/>
              </a:tabLst>
              <a:defRPr>
                <a:solidFill>
                  <a:schemeClr val="tx1"/>
                </a:solidFill>
                <a:latin typeface="Gill Sans MT" panose="020B0502020104020203" pitchFamily="34" charset="0"/>
              </a:defRPr>
            </a:lvl2pPr>
            <a:lvl3pPr marL="1143000" indent="-228600" defTabSz="90488">
              <a:tabLst>
                <a:tab pos="228600" algn="l"/>
              </a:tabLst>
              <a:defRPr>
                <a:solidFill>
                  <a:schemeClr val="tx1"/>
                </a:solidFill>
                <a:latin typeface="Gill Sans MT" panose="020B0502020104020203" pitchFamily="34" charset="0"/>
              </a:defRPr>
            </a:lvl3pPr>
            <a:lvl4pPr marL="1600200" indent="-228600" defTabSz="90488">
              <a:tabLst>
                <a:tab pos="228600" algn="l"/>
              </a:tabLst>
              <a:defRPr>
                <a:solidFill>
                  <a:schemeClr val="tx1"/>
                </a:solidFill>
                <a:latin typeface="Gill Sans MT" panose="020B0502020104020203" pitchFamily="34" charset="0"/>
              </a:defRPr>
            </a:lvl4pPr>
            <a:lvl5pPr marL="2057400" indent="-228600" defTabSz="90488">
              <a:tabLst>
                <a:tab pos="228600" algn="l"/>
              </a:tabLst>
              <a:defRPr>
                <a:solidFill>
                  <a:schemeClr val="tx1"/>
                </a:solidFill>
                <a:latin typeface="Gill Sans MT" panose="020B0502020104020203" pitchFamily="34" charset="0"/>
              </a:defRPr>
            </a:lvl5pPr>
            <a:lvl6pPr marL="25146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a:solidFill>
                  <a:schemeClr val="bg1"/>
                </a:solidFill>
                <a:latin typeface="Calibri" panose="020F0502020204030204" pitchFamily="34" charset="0"/>
              </a:rPr>
              <a:t>Platform:							</a:t>
            </a:r>
            <a:r>
              <a:rPr lang="de-DE" altLang="en-US">
                <a:solidFill>
                  <a:schemeClr val="bg1"/>
                </a:solidFill>
                <a:latin typeface="Calibri" panose="020F0502020204030204" pitchFamily="34" charset="0"/>
              </a:rPr>
              <a:t>Web App Builder Version 1.3</a:t>
            </a:r>
            <a:endParaRPr lang="en-US" altLang="en-US">
              <a:solidFill>
                <a:schemeClr val="bg1"/>
              </a:solidFill>
              <a:latin typeface="Calibri" panose="020F0502020204030204" pitchFamily="34" charset="0"/>
            </a:endParaRPr>
          </a:p>
          <a:p>
            <a:pPr eaLnBrk="1" hangingPunct="1">
              <a:buClr>
                <a:schemeClr val="accent1"/>
              </a:buClr>
              <a:buSzPct val="70000"/>
            </a:pPr>
            <a:r>
              <a:rPr lang="en-US" altLang="en-US">
                <a:solidFill>
                  <a:schemeClr val="bg1"/>
                </a:solidFill>
                <a:latin typeface="Calibri" panose="020F0502020204030204" pitchFamily="34" charset="0"/>
              </a:rPr>
              <a:t>Purpose:							Used for finding and identifying public art.  Fact sheets are available.</a:t>
            </a:r>
          </a:p>
          <a:p>
            <a:pPr eaLnBrk="1" hangingPunct="1">
              <a:buClr>
                <a:schemeClr val="accent1"/>
              </a:buClr>
              <a:buSzPct val="70000"/>
            </a:pPr>
            <a:r>
              <a:rPr lang="en-US" altLang="en-US">
                <a:solidFill>
                  <a:schemeClr val="bg1"/>
                </a:solidFill>
                <a:latin typeface="Calibri" panose="020F0502020204030204" pitchFamily="34" charset="0"/>
              </a:rPr>
              <a:t>Who uses it?			Open to the Public</a:t>
            </a:r>
          </a:p>
          <a:p>
            <a:pPr eaLnBrk="1" hangingPunct="1">
              <a:buClr>
                <a:schemeClr val="accent1"/>
              </a:buClr>
              <a:buSzPct val="70000"/>
            </a:pPr>
            <a:r>
              <a:rPr lang="en-US" altLang="en-US">
                <a:solidFill>
                  <a:schemeClr val="bg1"/>
                </a:solidFill>
                <a:latin typeface="Calibri" panose="020F0502020204030204" pitchFamily="34" charset="0"/>
              </a:rPr>
              <a:t>Browsers:						Internet Explorer, Edge, Firefox, Chrome, Safari</a:t>
            </a:r>
          </a:p>
          <a:p>
            <a:pPr eaLnBrk="1" hangingPunct="1">
              <a:buClr>
                <a:schemeClr val="accent1"/>
              </a:buClr>
              <a:buSzPct val="70000"/>
            </a:pPr>
            <a:r>
              <a:rPr lang="en-US" altLang="en-US">
                <a:solidFill>
                  <a:schemeClr val="bg1"/>
                </a:solidFill>
                <a:latin typeface="Calibri" panose="020F0502020204030204" pitchFamily="34" charset="0"/>
              </a:rPr>
              <a:t>Deployed:						February 2016</a:t>
            </a:r>
          </a:p>
        </p:txBody>
      </p:sp>
      <p:pic>
        <p:nvPicPr>
          <p:cNvPr id="1044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75" y="2743200"/>
            <a:ext cx="5597525"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0" y="26988"/>
            <a:ext cx="9144000" cy="1143000"/>
          </a:xfrm>
        </p:spPr>
        <p:txBody>
          <a:bodyPr anchor="ctr"/>
          <a:lstStyle/>
          <a:p>
            <a:pPr algn="ctr" eaLnBrk="1" hangingPunct="1">
              <a:defRPr/>
            </a:pPr>
            <a:r>
              <a:rPr lang="en-US" sz="4000" b="1" dirty="0">
                <a:solidFill>
                  <a:srgbClr val="000000"/>
                </a:solidFill>
                <a:effectLst/>
                <a:latin typeface="Gill Sans MT" panose="020B0502020104020203" pitchFamily="34" charset="0"/>
                <a:ea typeface="+mn-ea"/>
                <a:cs typeface="+mn-cs"/>
              </a:rPr>
              <a:t>COE – Art in Public Places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Content Placeholder 1"/>
          <p:cNvSpPr txBox="1">
            <a:spLocks/>
          </p:cNvSpPr>
          <p:nvPr/>
        </p:nvSpPr>
        <p:spPr bwMode="auto">
          <a:xfrm>
            <a:off x="152400" y="5400675"/>
            <a:ext cx="88407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800" i="1">
                <a:solidFill>
                  <a:schemeClr val="bg1"/>
                </a:solidFill>
                <a:latin typeface="Calibri" panose="020F0502020204030204" pitchFamily="34" charset="0"/>
              </a:rPr>
              <a:t>“Not Fat-Finger Friendly”</a:t>
            </a:r>
          </a:p>
        </p:txBody>
      </p:sp>
      <p:sp>
        <p:nvSpPr>
          <p:cNvPr id="106499" name="Content Placeholder 1"/>
          <p:cNvSpPr txBox="1">
            <a:spLocks/>
          </p:cNvSpPr>
          <p:nvPr/>
        </p:nvSpPr>
        <p:spPr bwMode="auto">
          <a:xfrm>
            <a:off x="152400" y="1009650"/>
            <a:ext cx="88407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000">
                <a:solidFill>
                  <a:schemeClr val="bg1"/>
                </a:solidFill>
                <a:latin typeface="Calibri" panose="020F0502020204030204" pitchFamily="34" charset="0"/>
              </a:rPr>
              <a:t>No ability to control pixel tolerance results in the application being</a:t>
            </a:r>
          </a:p>
        </p:txBody>
      </p:sp>
      <p:pic>
        <p:nvPicPr>
          <p:cNvPr id="10650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13" y="1603375"/>
            <a:ext cx="1773237"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1900" y="1603375"/>
            <a:ext cx="1871663" cy="362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94225" y="1603375"/>
            <a:ext cx="1822450"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1603375"/>
            <a:ext cx="18923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000" b="1" dirty="0">
                <a:solidFill>
                  <a:srgbClr val="000000"/>
                </a:solidFill>
                <a:effectLst/>
                <a:latin typeface="Gill Sans MT" panose="020B0502020104020203" pitchFamily="34" charset="0"/>
                <a:ea typeface="+mn-ea"/>
                <a:cs typeface="+mn-cs"/>
              </a:rPr>
              <a:t>COE – Art in Public Places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Content Placeholder 1"/>
          <p:cNvSpPr txBox="1">
            <a:spLocks/>
          </p:cNvSpPr>
          <p:nvPr/>
        </p:nvSpPr>
        <p:spPr bwMode="auto">
          <a:xfrm>
            <a:off x="152400" y="1049338"/>
            <a:ext cx="88630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8">
              <a:tabLst>
                <a:tab pos="228600" algn="l"/>
              </a:tabLst>
              <a:defRPr>
                <a:solidFill>
                  <a:schemeClr val="tx1"/>
                </a:solidFill>
                <a:latin typeface="Gill Sans MT" panose="020B0502020104020203" pitchFamily="34" charset="0"/>
              </a:defRPr>
            </a:lvl1pPr>
            <a:lvl2pPr marL="742950" indent="-285750" defTabSz="90488">
              <a:tabLst>
                <a:tab pos="228600" algn="l"/>
              </a:tabLst>
              <a:defRPr>
                <a:solidFill>
                  <a:schemeClr val="tx1"/>
                </a:solidFill>
                <a:latin typeface="Gill Sans MT" panose="020B0502020104020203" pitchFamily="34" charset="0"/>
              </a:defRPr>
            </a:lvl2pPr>
            <a:lvl3pPr marL="1143000" indent="-228600" defTabSz="90488">
              <a:tabLst>
                <a:tab pos="228600" algn="l"/>
              </a:tabLst>
              <a:defRPr>
                <a:solidFill>
                  <a:schemeClr val="tx1"/>
                </a:solidFill>
                <a:latin typeface="Gill Sans MT" panose="020B0502020104020203" pitchFamily="34" charset="0"/>
              </a:defRPr>
            </a:lvl3pPr>
            <a:lvl4pPr marL="1600200" indent="-228600" defTabSz="90488">
              <a:tabLst>
                <a:tab pos="228600" algn="l"/>
              </a:tabLst>
              <a:defRPr>
                <a:solidFill>
                  <a:schemeClr val="tx1"/>
                </a:solidFill>
                <a:latin typeface="Gill Sans MT" panose="020B0502020104020203" pitchFamily="34" charset="0"/>
              </a:defRPr>
            </a:lvl4pPr>
            <a:lvl5pPr marL="2057400" indent="-228600" defTabSz="90488">
              <a:tabLst>
                <a:tab pos="228600" algn="l"/>
              </a:tabLst>
              <a:defRPr>
                <a:solidFill>
                  <a:schemeClr val="tx1"/>
                </a:solidFill>
                <a:latin typeface="Gill Sans MT" panose="020B0502020104020203" pitchFamily="34" charset="0"/>
              </a:defRPr>
            </a:lvl5pPr>
            <a:lvl6pPr marL="25146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defTabSz="90488"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a:solidFill>
                  <a:schemeClr val="bg1"/>
                </a:solidFill>
                <a:latin typeface="Calibri" panose="020F0502020204030204" pitchFamily="34" charset="0"/>
              </a:rPr>
              <a:t>Platform:							</a:t>
            </a:r>
            <a:r>
              <a:rPr lang="de-DE" altLang="en-US">
                <a:solidFill>
                  <a:schemeClr val="bg1"/>
                </a:solidFill>
                <a:latin typeface="Calibri" panose="020F0502020204030204" pitchFamily="34" charset="0"/>
              </a:rPr>
              <a:t>JavaScript API 3.17</a:t>
            </a:r>
            <a:endParaRPr lang="en-US" altLang="en-US">
              <a:solidFill>
                <a:schemeClr val="bg1"/>
              </a:solidFill>
              <a:latin typeface="Calibri" panose="020F0502020204030204" pitchFamily="34" charset="0"/>
            </a:endParaRPr>
          </a:p>
          <a:p>
            <a:pPr eaLnBrk="1" hangingPunct="1">
              <a:buClr>
                <a:schemeClr val="accent1"/>
              </a:buClr>
              <a:buSzPct val="70000"/>
            </a:pPr>
            <a:r>
              <a:rPr lang="en-US" altLang="en-US">
                <a:solidFill>
                  <a:schemeClr val="bg1"/>
                </a:solidFill>
                <a:latin typeface="Calibri" panose="020F0502020204030204" pitchFamily="34" charset="0"/>
              </a:rPr>
              <a:t>Purpose:							To mark completed maintenance/work completed for trees near power lines.</a:t>
            </a:r>
          </a:p>
          <a:p>
            <a:pPr eaLnBrk="1" hangingPunct="1">
              <a:buClr>
                <a:schemeClr val="accent1"/>
              </a:buClr>
              <a:buSzPct val="70000"/>
            </a:pPr>
            <a:r>
              <a:rPr lang="en-US" altLang="en-US">
                <a:solidFill>
                  <a:schemeClr val="bg1"/>
                </a:solidFill>
                <a:latin typeface="Calibri" panose="020F0502020204030204" pitchFamily="34" charset="0"/>
              </a:rPr>
              <a:t>Who uses it?			Urban Forestry will be using this application.</a:t>
            </a:r>
          </a:p>
          <a:p>
            <a:pPr eaLnBrk="1" hangingPunct="1">
              <a:buClr>
                <a:schemeClr val="accent1"/>
              </a:buClr>
              <a:buSzPct val="70000"/>
            </a:pPr>
            <a:r>
              <a:rPr lang="en-US" altLang="en-US">
                <a:solidFill>
                  <a:schemeClr val="bg1"/>
                </a:solidFill>
                <a:latin typeface="Calibri" panose="020F0502020204030204" pitchFamily="34" charset="0"/>
              </a:rPr>
              <a:t>Browsers:						Internet Explorer, Firefox, Chrome, Safari</a:t>
            </a:r>
          </a:p>
          <a:p>
            <a:pPr eaLnBrk="1" hangingPunct="1">
              <a:buClr>
                <a:schemeClr val="accent1"/>
              </a:buClr>
              <a:buSzPct val="70000"/>
            </a:pPr>
            <a:r>
              <a:rPr lang="en-US" altLang="en-US">
                <a:solidFill>
                  <a:schemeClr val="bg1"/>
                </a:solidFill>
                <a:latin typeface="Calibri" panose="020F0502020204030204" pitchFamily="34" charset="0"/>
              </a:rPr>
              <a:t>Deployed:						August 2016</a:t>
            </a:r>
          </a:p>
          <a:p>
            <a:pPr eaLnBrk="1" hangingPunct="1">
              <a:buClr>
                <a:schemeClr val="accent1"/>
              </a:buClr>
              <a:buSzPct val="70000"/>
            </a:pPr>
            <a:endParaRPr lang="en-US" altLang="en-US">
              <a:solidFill>
                <a:schemeClr val="bg1"/>
              </a:solidFill>
              <a:latin typeface="Calibri" panose="020F0502020204030204" pitchFamily="34" charset="0"/>
            </a:endParaRPr>
          </a:p>
        </p:txBody>
      </p:sp>
      <p:sp>
        <p:nvSpPr>
          <p:cNvPr id="108547" name="Content Placeholder 1"/>
          <p:cNvSpPr txBox="1">
            <a:spLocks/>
          </p:cNvSpPr>
          <p:nvPr/>
        </p:nvSpPr>
        <p:spPr bwMode="auto">
          <a:xfrm>
            <a:off x="150813" y="3041650"/>
            <a:ext cx="3200400" cy="279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000">
                <a:solidFill>
                  <a:schemeClr val="bg1"/>
                </a:solidFill>
                <a:latin typeface="Calibri" panose="020F0502020204030204" pitchFamily="34" charset="0"/>
              </a:rPr>
              <a:t>Data editor form, export attributes, bookmarks, navigation tools, find asset facility ID number, printing, measuring, and popups. CEDRA custom data editor tools incorporated into the application.</a:t>
            </a:r>
          </a:p>
        </p:txBody>
      </p:sp>
      <p:pic>
        <p:nvPicPr>
          <p:cNvPr id="10854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0100" y="2801938"/>
            <a:ext cx="5595938"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18245" y="26988"/>
            <a:ext cx="9144000" cy="1143000"/>
          </a:xfrm>
        </p:spPr>
        <p:txBody>
          <a:bodyPr anchor="ctr"/>
          <a:lstStyle/>
          <a:p>
            <a:pPr algn="ctr" eaLnBrk="1" hangingPunct="1">
              <a:defRPr/>
            </a:pPr>
            <a:r>
              <a:rPr lang="en-US" sz="4000" b="1" dirty="0">
                <a:solidFill>
                  <a:srgbClr val="000000"/>
                </a:solidFill>
                <a:effectLst/>
                <a:latin typeface="Gill Sans MT" panose="020B0502020104020203" pitchFamily="34" charset="0"/>
                <a:ea typeface="+mn-ea"/>
                <a:cs typeface="+mn-cs"/>
              </a:rPr>
              <a:t>COE – Vegetation Management</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Content Placeholder 1"/>
          <p:cNvSpPr txBox="1">
            <a:spLocks/>
          </p:cNvSpPr>
          <p:nvPr/>
        </p:nvSpPr>
        <p:spPr bwMode="auto">
          <a:xfrm>
            <a:off x="150813" y="1049338"/>
            <a:ext cx="8764587"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chemeClr val="bg1"/>
                </a:solidFill>
                <a:latin typeface="Calibri" panose="020F0502020204030204" pitchFamily="34" charset="0"/>
              </a:rPr>
              <a:t>When developing multiple Applications, some with identical code bases, consideration should be given to the </a:t>
            </a:r>
            <a:r>
              <a:rPr lang="en-US" altLang="en-US" sz="2400" b="1">
                <a:solidFill>
                  <a:schemeClr val="bg1"/>
                </a:solidFill>
                <a:latin typeface="Calibri" panose="020F0502020204030204" pitchFamily="34" charset="0"/>
              </a:rPr>
              <a:t>inetpub</a:t>
            </a:r>
            <a:r>
              <a:rPr lang="en-US" altLang="en-US" sz="2400">
                <a:solidFill>
                  <a:schemeClr val="bg1"/>
                </a:solidFill>
                <a:latin typeface="Calibri" panose="020F0502020204030204" pitchFamily="34" charset="0"/>
              </a:rPr>
              <a:t> organization</a:t>
            </a:r>
          </a:p>
        </p:txBody>
      </p:sp>
      <p:sp>
        <p:nvSpPr>
          <p:cNvPr id="5" name="Flowchart: Alternate Process 4"/>
          <p:cNvSpPr/>
          <p:nvPr/>
        </p:nvSpPr>
        <p:spPr>
          <a:xfrm>
            <a:off x="3657600" y="2133600"/>
            <a:ext cx="1600200" cy="609600"/>
          </a:xfrm>
          <a:prstGeom prst="flowChartAlternate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596" name="Content Placeholder 1"/>
          <p:cNvSpPr txBox="1">
            <a:spLocks/>
          </p:cNvSpPr>
          <p:nvPr/>
        </p:nvSpPr>
        <p:spPr bwMode="auto">
          <a:xfrm>
            <a:off x="3657600" y="2209800"/>
            <a:ext cx="16065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inetpub</a:t>
            </a:r>
          </a:p>
        </p:txBody>
      </p:sp>
      <p:sp>
        <p:nvSpPr>
          <p:cNvPr id="7" name="Flowchart: Alternate Process 6"/>
          <p:cNvSpPr/>
          <p:nvPr/>
        </p:nvSpPr>
        <p:spPr>
          <a:xfrm>
            <a:off x="533400" y="3429000"/>
            <a:ext cx="1600200" cy="609600"/>
          </a:xfrm>
          <a:prstGeom prst="flowChartAlternate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598" name="Content Placeholder 1"/>
          <p:cNvSpPr txBox="1">
            <a:spLocks/>
          </p:cNvSpPr>
          <p:nvPr/>
        </p:nvSpPr>
        <p:spPr bwMode="auto">
          <a:xfrm>
            <a:off x="533400" y="3505200"/>
            <a:ext cx="16065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App 1</a:t>
            </a:r>
          </a:p>
        </p:txBody>
      </p:sp>
      <p:sp>
        <p:nvSpPr>
          <p:cNvPr id="9" name="Flowchart: Alternate Process 8"/>
          <p:cNvSpPr/>
          <p:nvPr/>
        </p:nvSpPr>
        <p:spPr>
          <a:xfrm>
            <a:off x="3689350" y="3429000"/>
            <a:ext cx="1600200" cy="609600"/>
          </a:xfrm>
          <a:prstGeom prst="flowChartAlternate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600" name="Content Placeholder 1"/>
          <p:cNvSpPr txBox="1">
            <a:spLocks/>
          </p:cNvSpPr>
          <p:nvPr/>
        </p:nvSpPr>
        <p:spPr bwMode="auto">
          <a:xfrm>
            <a:off x="3689350" y="3505200"/>
            <a:ext cx="16065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App 2</a:t>
            </a:r>
          </a:p>
        </p:txBody>
      </p:sp>
      <p:sp>
        <p:nvSpPr>
          <p:cNvPr id="13" name="Flowchart: Alternate Process 12"/>
          <p:cNvSpPr/>
          <p:nvPr/>
        </p:nvSpPr>
        <p:spPr>
          <a:xfrm>
            <a:off x="6916738" y="3452813"/>
            <a:ext cx="1600200" cy="609600"/>
          </a:xfrm>
          <a:prstGeom prst="flowChartAlternate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602" name="Content Placeholder 1"/>
          <p:cNvSpPr txBox="1">
            <a:spLocks/>
          </p:cNvSpPr>
          <p:nvPr/>
        </p:nvSpPr>
        <p:spPr bwMode="auto">
          <a:xfrm>
            <a:off x="6916738" y="3529013"/>
            <a:ext cx="16065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Common</a:t>
            </a:r>
          </a:p>
        </p:txBody>
      </p:sp>
      <p:cxnSp>
        <p:nvCxnSpPr>
          <p:cNvPr id="16" name="Straight Connector 15"/>
          <p:cNvCxnSpPr/>
          <p:nvPr/>
        </p:nvCxnSpPr>
        <p:spPr>
          <a:xfrm>
            <a:off x="1295400" y="3124200"/>
            <a:ext cx="64008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10596" idx="2"/>
          </p:cNvCxnSpPr>
          <p:nvPr/>
        </p:nvCxnSpPr>
        <p:spPr>
          <a:xfrm flipH="1">
            <a:off x="4456113" y="2743200"/>
            <a:ext cx="4762" cy="6858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716838" y="3124200"/>
            <a:ext cx="0" cy="2905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295400" y="3135313"/>
            <a:ext cx="0" cy="29051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0607" name="Content Placeholder 1"/>
          <p:cNvSpPr txBox="1">
            <a:spLocks/>
          </p:cNvSpPr>
          <p:nvPr/>
        </p:nvSpPr>
        <p:spPr bwMode="auto">
          <a:xfrm>
            <a:off x="533400" y="4152900"/>
            <a:ext cx="16065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Index.html</a:t>
            </a:r>
          </a:p>
        </p:txBody>
      </p:sp>
      <p:pic>
        <p:nvPicPr>
          <p:cNvPr id="110608" name="Picture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5963" y="4659313"/>
            <a:ext cx="1809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9" name="Content Placeholder 1"/>
          <p:cNvSpPr txBox="1">
            <a:spLocks/>
          </p:cNvSpPr>
          <p:nvPr/>
        </p:nvSpPr>
        <p:spPr bwMode="auto">
          <a:xfrm>
            <a:off x="903288" y="4533900"/>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400">
                <a:solidFill>
                  <a:srgbClr val="0070C0"/>
                </a:solidFill>
                <a:latin typeface="Calibri" panose="020F0502020204030204" pitchFamily="34" charset="0"/>
              </a:rPr>
              <a:t>Images</a:t>
            </a:r>
          </a:p>
        </p:txBody>
      </p:sp>
      <p:pic>
        <p:nvPicPr>
          <p:cNvPr id="110610" name="Picture 2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5963" y="5053013"/>
            <a:ext cx="1809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11" name="Content Placeholder 1"/>
          <p:cNvSpPr txBox="1">
            <a:spLocks/>
          </p:cNvSpPr>
          <p:nvPr/>
        </p:nvSpPr>
        <p:spPr bwMode="auto">
          <a:xfrm>
            <a:off x="903288" y="4926013"/>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400">
                <a:solidFill>
                  <a:srgbClr val="0070C0"/>
                </a:solidFill>
                <a:latin typeface="Calibri" panose="020F0502020204030204" pitchFamily="34" charset="0"/>
              </a:rPr>
              <a:t>CSS</a:t>
            </a:r>
          </a:p>
        </p:txBody>
      </p:sp>
      <p:pic>
        <p:nvPicPr>
          <p:cNvPr id="110612"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5963" y="5438775"/>
            <a:ext cx="18097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13" name="Content Placeholder 1"/>
          <p:cNvSpPr txBox="1">
            <a:spLocks/>
          </p:cNvSpPr>
          <p:nvPr/>
        </p:nvSpPr>
        <p:spPr bwMode="auto">
          <a:xfrm>
            <a:off x="903288" y="5313363"/>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400">
                <a:solidFill>
                  <a:srgbClr val="0070C0"/>
                </a:solidFill>
                <a:latin typeface="Calibri" panose="020F0502020204030204" pitchFamily="34" charset="0"/>
              </a:rPr>
              <a:t>Data</a:t>
            </a:r>
          </a:p>
        </p:txBody>
      </p:sp>
      <p:sp>
        <p:nvSpPr>
          <p:cNvPr id="110614" name="Content Placeholder 1"/>
          <p:cNvSpPr txBox="1">
            <a:spLocks/>
          </p:cNvSpPr>
          <p:nvPr/>
        </p:nvSpPr>
        <p:spPr bwMode="auto">
          <a:xfrm>
            <a:off x="3678238" y="4152900"/>
            <a:ext cx="16065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Index.html</a:t>
            </a:r>
          </a:p>
        </p:txBody>
      </p:sp>
      <p:pic>
        <p:nvPicPr>
          <p:cNvPr id="110615" name="Picture 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4659313"/>
            <a:ext cx="1809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16" name="Content Placeholder 1"/>
          <p:cNvSpPr txBox="1">
            <a:spLocks/>
          </p:cNvSpPr>
          <p:nvPr/>
        </p:nvSpPr>
        <p:spPr bwMode="auto">
          <a:xfrm>
            <a:off x="4048125" y="4533900"/>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400">
                <a:solidFill>
                  <a:srgbClr val="0070C0"/>
                </a:solidFill>
                <a:latin typeface="Calibri" panose="020F0502020204030204" pitchFamily="34" charset="0"/>
              </a:rPr>
              <a:t>Images</a:t>
            </a:r>
          </a:p>
        </p:txBody>
      </p:sp>
      <p:pic>
        <p:nvPicPr>
          <p:cNvPr id="110617" name="Picture 3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5053013"/>
            <a:ext cx="1809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18" name="Content Placeholder 1"/>
          <p:cNvSpPr txBox="1">
            <a:spLocks/>
          </p:cNvSpPr>
          <p:nvPr/>
        </p:nvSpPr>
        <p:spPr bwMode="auto">
          <a:xfrm>
            <a:off x="4048125" y="4926013"/>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400">
                <a:solidFill>
                  <a:srgbClr val="0070C0"/>
                </a:solidFill>
                <a:latin typeface="Calibri" panose="020F0502020204030204" pitchFamily="34" charset="0"/>
              </a:rPr>
              <a:t>CSS</a:t>
            </a:r>
          </a:p>
        </p:txBody>
      </p:sp>
      <p:pic>
        <p:nvPicPr>
          <p:cNvPr id="110619" name="Picture 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5438775"/>
            <a:ext cx="18097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20" name="Content Placeholder 1"/>
          <p:cNvSpPr txBox="1">
            <a:spLocks/>
          </p:cNvSpPr>
          <p:nvPr/>
        </p:nvSpPr>
        <p:spPr bwMode="auto">
          <a:xfrm>
            <a:off x="4048125" y="5313363"/>
            <a:ext cx="1371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eaLnBrk="1" hangingPunct="1">
              <a:buClr>
                <a:schemeClr val="accent1"/>
              </a:buClr>
              <a:buSzPct val="70000"/>
            </a:pPr>
            <a:r>
              <a:rPr lang="en-US" altLang="en-US" sz="2400">
                <a:solidFill>
                  <a:srgbClr val="0070C0"/>
                </a:solidFill>
                <a:latin typeface="Calibri" panose="020F0502020204030204" pitchFamily="34" charset="0"/>
              </a:rPr>
              <a:t>Data</a:t>
            </a:r>
          </a:p>
        </p:txBody>
      </p:sp>
      <p:sp>
        <p:nvSpPr>
          <p:cNvPr id="110621" name="Content Placeholder 1"/>
          <p:cNvSpPr txBox="1">
            <a:spLocks/>
          </p:cNvSpPr>
          <p:nvPr/>
        </p:nvSpPr>
        <p:spPr bwMode="auto">
          <a:xfrm>
            <a:off x="6916738" y="4181475"/>
            <a:ext cx="1600200" cy="16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8600" algn="l"/>
              </a:tabLst>
              <a:defRPr>
                <a:solidFill>
                  <a:schemeClr val="tx1"/>
                </a:solidFill>
                <a:latin typeface="Gill Sans MT" panose="020B0502020104020203" pitchFamily="34" charset="0"/>
              </a:defRPr>
            </a:lvl1pPr>
            <a:lvl2pPr marL="742950" indent="-285750">
              <a:tabLst>
                <a:tab pos="228600" algn="l"/>
              </a:tabLst>
              <a:defRPr>
                <a:solidFill>
                  <a:schemeClr val="tx1"/>
                </a:solidFill>
                <a:latin typeface="Gill Sans MT" panose="020B0502020104020203" pitchFamily="34" charset="0"/>
              </a:defRPr>
            </a:lvl2pPr>
            <a:lvl3pPr marL="1143000" indent="-228600">
              <a:tabLst>
                <a:tab pos="228600" algn="l"/>
              </a:tabLst>
              <a:defRPr>
                <a:solidFill>
                  <a:schemeClr val="tx1"/>
                </a:solidFill>
                <a:latin typeface="Gill Sans MT" panose="020B0502020104020203" pitchFamily="34" charset="0"/>
              </a:defRPr>
            </a:lvl3pPr>
            <a:lvl4pPr marL="1600200" indent="-228600">
              <a:tabLst>
                <a:tab pos="228600" algn="l"/>
              </a:tabLst>
              <a:defRPr>
                <a:solidFill>
                  <a:schemeClr val="tx1"/>
                </a:solidFill>
                <a:latin typeface="Gill Sans MT" panose="020B0502020104020203" pitchFamily="34" charset="0"/>
              </a:defRPr>
            </a:lvl4pPr>
            <a:lvl5pPr marL="2057400" indent="-228600">
              <a:tabLst>
                <a:tab pos="228600" algn="l"/>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228600" algn="l"/>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a:solidFill>
                  <a:srgbClr val="0070C0"/>
                </a:solidFill>
                <a:latin typeface="Calibri" panose="020F0502020204030204" pitchFamily="34" charset="0"/>
              </a:rPr>
              <a:t>File 1</a:t>
            </a:r>
          </a:p>
          <a:p>
            <a:pPr algn="ctr" eaLnBrk="1" hangingPunct="1">
              <a:buClr>
                <a:schemeClr val="accent1"/>
              </a:buClr>
              <a:buSzPct val="70000"/>
            </a:pPr>
            <a:r>
              <a:rPr lang="en-US" altLang="en-US" sz="2400">
                <a:solidFill>
                  <a:srgbClr val="0070C0"/>
                </a:solidFill>
                <a:latin typeface="Calibri" panose="020F0502020204030204" pitchFamily="34" charset="0"/>
              </a:rPr>
              <a:t>File 2</a:t>
            </a:r>
          </a:p>
          <a:p>
            <a:pPr algn="ctr" eaLnBrk="1" hangingPunct="1">
              <a:buClr>
                <a:schemeClr val="accent1"/>
              </a:buClr>
              <a:buSzPct val="70000"/>
            </a:pPr>
            <a:r>
              <a:rPr lang="en-US" altLang="en-US" sz="2400">
                <a:solidFill>
                  <a:srgbClr val="0070C0"/>
                </a:solidFill>
                <a:latin typeface="Calibri" panose="020F0502020204030204" pitchFamily="34" charset="0"/>
              </a:rPr>
              <a:t>File 3</a:t>
            </a:r>
          </a:p>
          <a:p>
            <a:pPr algn="ctr" eaLnBrk="1" hangingPunct="1">
              <a:buClr>
                <a:schemeClr val="accent1"/>
              </a:buClr>
              <a:buSzPct val="70000"/>
            </a:pPr>
            <a:r>
              <a:rPr lang="en-US" altLang="en-US" sz="2400">
                <a:solidFill>
                  <a:srgbClr val="0070C0"/>
                </a:solidFill>
                <a:latin typeface="Calibri" panose="020F0502020204030204" pitchFamily="34" charset="0"/>
              </a:rPr>
              <a:t>….</a:t>
            </a:r>
          </a:p>
        </p:txBody>
      </p:sp>
      <p:sp>
        <p:nvSpPr>
          <p:cNvPr id="2" name="Title 1"/>
          <p:cNvSpPr>
            <a:spLocks noGrp="1"/>
          </p:cNvSpPr>
          <p:nvPr>
            <p:ph type="title" idx="4294967295"/>
          </p:nvPr>
        </p:nvSpPr>
        <p:spPr>
          <a:xfrm>
            <a:off x="-38894" y="20638"/>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File Management</a:t>
            </a:r>
            <a:endParaRPr lang="en-US" sz="4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304800" y="1295400"/>
            <a:ext cx="8534400" cy="4572000"/>
          </a:xfrm>
          <a:prstGeom prst="rect">
            <a:avLst/>
          </a:prstGeom>
        </p:spPr>
        <p:txBody>
          <a:bodyPr/>
          <a:lstStyle/>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Wingdings" panose="05000000000000000000" pitchFamily="2" charset="2"/>
              </a:rPr>
              <a:t>v </a:t>
            </a:r>
            <a:r>
              <a:rPr lang="en-US" sz="2600" dirty="0">
                <a:solidFill>
                  <a:schemeClr val="bg1"/>
                </a:solidFill>
                <a:latin typeface="Calibri" pitchFamily="34" charset="0"/>
              </a:rPr>
              <a:t>	User expectation that App will act like ArcMap</a:t>
            </a:r>
          </a:p>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Calibri" pitchFamily="34" charset="0"/>
              </a:rPr>
              <a:t>	      </a:t>
            </a:r>
            <a:r>
              <a:rPr lang="en-US" sz="2600" i="1" dirty="0">
                <a:solidFill>
                  <a:srgbClr val="00B050"/>
                </a:solidFill>
                <a:latin typeface="Calibri" pitchFamily="34" charset="0"/>
              </a:rPr>
              <a:t>web apps and desktop apps are different</a:t>
            </a:r>
          </a:p>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Wingdings" panose="05000000000000000000" pitchFamily="2" charset="2"/>
              </a:rPr>
              <a:t>v</a:t>
            </a:r>
            <a:r>
              <a:rPr lang="en-US" sz="2600" dirty="0">
                <a:solidFill>
                  <a:schemeClr val="bg1"/>
                </a:solidFill>
                <a:latin typeface="Calibri" pitchFamily="34" charset="0"/>
              </a:rPr>
              <a:t>	Different browsers behave differently</a:t>
            </a:r>
          </a:p>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Calibri" pitchFamily="34" charset="0"/>
              </a:rPr>
              <a:t>	      </a:t>
            </a:r>
            <a:r>
              <a:rPr lang="en-US" sz="2600" i="1" dirty="0">
                <a:solidFill>
                  <a:srgbClr val="00B050"/>
                </a:solidFill>
                <a:latin typeface="Calibri" pitchFamily="34" charset="0"/>
              </a:rPr>
              <a:t>decide on the preferred browser to be used</a:t>
            </a:r>
          </a:p>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Wingdings" panose="05000000000000000000" pitchFamily="2" charset="2"/>
              </a:rPr>
              <a:t>v </a:t>
            </a:r>
            <a:r>
              <a:rPr lang="en-US" sz="2600" dirty="0">
                <a:solidFill>
                  <a:schemeClr val="bg1"/>
                </a:solidFill>
                <a:latin typeface="Calibri" pitchFamily="34" charset="0"/>
              </a:rPr>
              <a:t>	Browser Cache getting in the way (clear it)</a:t>
            </a:r>
          </a:p>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Wingdings" panose="05000000000000000000" pitchFamily="2" charset="2"/>
              </a:rPr>
              <a:t>v </a:t>
            </a:r>
            <a:r>
              <a:rPr lang="en-US" sz="2600" dirty="0">
                <a:solidFill>
                  <a:schemeClr val="bg1"/>
                </a:solidFill>
                <a:latin typeface="Calibri" pitchFamily="34" charset="0"/>
              </a:rPr>
              <a:t>	Network bandwidth impacting performance</a:t>
            </a:r>
          </a:p>
          <a:p>
            <a:pPr eaLnBrk="1" fontAlgn="auto" hangingPunct="1">
              <a:lnSpc>
                <a:spcPts val="4200"/>
              </a:lnSpc>
              <a:spcBef>
                <a:spcPts val="0"/>
              </a:spcBef>
              <a:spcAft>
                <a:spcPts val="0"/>
              </a:spcAft>
              <a:buClr>
                <a:schemeClr val="accent1"/>
              </a:buClr>
              <a:buSzPct val="70000"/>
              <a:defRPr/>
            </a:pPr>
            <a:r>
              <a:rPr lang="en-US" sz="2600" dirty="0">
                <a:solidFill>
                  <a:schemeClr val="bg1"/>
                </a:solidFill>
                <a:latin typeface="Wingdings" panose="05000000000000000000" pitchFamily="2" charset="2"/>
              </a:rPr>
              <a:t>v </a:t>
            </a:r>
            <a:r>
              <a:rPr lang="en-US" sz="2600" dirty="0">
                <a:solidFill>
                  <a:schemeClr val="bg1"/>
                </a:solidFill>
                <a:latin typeface="Calibri" pitchFamily="34" charset="0"/>
              </a:rPr>
              <a:t>	Training</a:t>
            </a:r>
          </a:p>
          <a:p>
            <a:pPr indent="-914400" eaLnBrk="1" fontAlgn="auto" hangingPunct="1">
              <a:lnSpc>
                <a:spcPts val="4200"/>
              </a:lnSpc>
              <a:spcBef>
                <a:spcPts val="0"/>
              </a:spcBef>
              <a:spcAft>
                <a:spcPts val="0"/>
              </a:spcAft>
              <a:buClr>
                <a:schemeClr val="accent1"/>
              </a:buClr>
              <a:buSzPct val="70000"/>
              <a:defRPr/>
            </a:pPr>
            <a:r>
              <a:rPr lang="en-US" sz="2600" dirty="0">
                <a:solidFill>
                  <a:schemeClr val="bg1"/>
                </a:solidFill>
                <a:latin typeface="Wingdings" panose="05000000000000000000" pitchFamily="2" charset="2"/>
              </a:rPr>
              <a:t>v </a:t>
            </a:r>
            <a:r>
              <a:rPr lang="en-US" sz="2600" dirty="0">
                <a:solidFill>
                  <a:schemeClr val="bg1"/>
                </a:solidFill>
                <a:latin typeface="Calibri" pitchFamily="34" charset="0"/>
              </a:rPr>
              <a:t>	Designing UI pleasing to all</a:t>
            </a:r>
          </a:p>
          <a:p>
            <a:pPr indent="-914400" eaLnBrk="1" fontAlgn="auto" hangingPunct="1">
              <a:lnSpc>
                <a:spcPts val="5500"/>
              </a:lnSpc>
              <a:spcBef>
                <a:spcPts val="0"/>
              </a:spcBef>
              <a:spcAft>
                <a:spcPts val="0"/>
              </a:spcAft>
              <a:buClr>
                <a:schemeClr val="accent1"/>
              </a:buClr>
              <a:buSzPct val="70000"/>
              <a:defRPr/>
            </a:pPr>
            <a:endParaRPr lang="en-US" sz="2600" dirty="0">
              <a:solidFill>
                <a:schemeClr val="bg1"/>
              </a:solidFill>
              <a:latin typeface="Calibri"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Deployment Issues</a:t>
            </a:r>
            <a:endParaRPr lang="en-US" sz="4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Content Placeholder 1"/>
          <p:cNvSpPr txBox="1">
            <a:spLocks/>
          </p:cNvSpPr>
          <p:nvPr/>
        </p:nvSpPr>
        <p:spPr bwMode="auto">
          <a:xfrm>
            <a:off x="304800" y="1295400"/>
            <a:ext cx="8534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914400">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55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ESRI JavaScript API provides lots of functionality</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rPr>
              <a:t>v </a:t>
            </a:r>
            <a:r>
              <a:rPr lang="en-US" altLang="en-US" sz="2600">
                <a:solidFill>
                  <a:schemeClr val="bg1"/>
                </a:solidFill>
                <a:latin typeface="Calibri" panose="020F0502020204030204" pitchFamily="34" charset="0"/>
              </a:rPr>
              <a:t>	A variety of widgets can be added into an application</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rPr>
              <a:t>v </a:t>
            </a:r>
            <a:r>
              <a:rPr lang="en-US" altLang="en-US" sz="2600">
                <a:solidFill>
                  <a:schemeClr val="bg1"/>
                </a:solidFill>
                <a:latin typeface="Calibri" panose="020F0502020204030204" pitchFamily="34" charset="0"/>
              </a:rPr>
              <a:t>	Build the App the way you want (look and feel)</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rPr>
              <a:t>v </a:t>
            </a:r>
            <a:r>
              <a:rPr lang="en-US" altLang="en-US" sz="2600">
                <a:solidFill>
                  <a:schemeClr val="bg1"/>
                </a:solidFill>
                <a:latin typeface="Calibri" panose="020F0502020204030204" pitchFamily="34" charset="0"/>
              </a:rPr>
              <a:t>	Can be built for desktop and mobile environments</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rPr>
              <a:t>v </a:t>
            </a:r>
            <a:r>
              <a:rPr lang="en-US" altLang="en-US" sz="2600">
                <a:solidFill>
                  <a:schemeClr val="bg1"/>
                </a:solidFill>
                <a:latin typeface="Calibri" panose="020F0502020204030204" pitchFamily="34" charset="0"/>
              </a:rPr>
              <a:t>	Light weight applications, no installs required</a:t>
            </a:r>
          </a:p>
          <a:p>
            <a:pPr eaLnBrk="1" hangingPunct="1">
              <a:lnSpc>
                <a:spcPts val="5500"/>
              </a:lnSpc>
              <a:buClr>
                <a:schemeClr val="accent1"/>
              </a:buClr>
              <a:buSzPct val="70000"/>
            </a:pPr>
            <a:r>
              <a:rPr lang="en-US" altLang="en-US" sz="2600">
                <a:solidFill>
                  <a:schemeClr val="bg1"/>
                </a:solidFill>
                <a:latin typeface="Wingdings" panose="05000000000000000000" pitchFamily="2" charset="2"/>
              </a:rPr>
              <a:t>v </a:t>
            </a:r>
            <a:r>
              <a:rPr lang="en-US" altLang="en-US" sz="2600">
                <a:solidFill>
                  <a:schemeClr val="bg1"/>
                </a:solidFill>
                <a:latin typeface="Calibri" panose="020F0502020204030204" pitchFamily="34" charset="0"/>
              </a:rPr>
              <a:t>	Easy to deploy</a:t>
            </a:r>
          </a:p>
        </p:txBody>
      </p:sp>
      <p:sp>
        <p:nvSpPr>
          <p:cNvPr id="2" name="Title 1"/>
          <p:cNvSpPr>
            <a:spLocks noGrp="1"/>
          </p:cNvSpPr>
          <p:nvPr>
            <p:ph type="title" idx="4294967295"/>
          </p:nvPr>
        </p:nvSpPr>
        <p:spPr>
          <a:xfrm>
            <a:off x="-11806" y="21465"/>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JavaScript Application Pros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5500"/>
              </a:lnSpc>
              <a:buClr>
                <a:schemeClr val="accent1"/>
              </a:buClr>
              <a:buSzPct val="70000"/>
            </a:pPr>
            <a:r>
              <a:rPr lang="en-US" altLang="en-US" sz="2800">
                <a:solidFill>
                  <a:schemeClr val="bg1"/>
                </a:solidFill>
                <a:latin typeface="Wingdings" panose="05000000000000000000" pitchFamily="2" charset="2"/>
              </a:rPr>
              <a:t>v</a:t>
            </a:r>
            <a:r>
              <a:rPr lang="en-US" altLang="en-US" sz="2800">
                <a:solidFill>
                  <a:schemeClr val="bg1"/>
                </a:solidFill>
                <a:latin typeface="Calibri" panose="020F0502020204030204" pitchFamily="34" charset="0"/>
              </a:rPr>
              <a:t>	Must have knowledge of programming and CSS </a:t>
            </a:r>
          </a:p>
          <a:p>
            <a:pPr eaLnBrk="1" hangingPunct="1">
              <a:lnSpc>
                <a:spcPts val="5500"/>
              </a:lnSpc>
              <a:buClr>
                <a:schemeClr val="accent1"/>
              </a:buClr>
              <a:buSzPct val="70000"/>
            </a:pPr>
            <a:r>
              <a:rPr lang="en-US" altLang="en-US" sz="2800">
                <a:solidFill>
                  <a:schemeClr val="bg1"/>
                </a:solidFill>
                <a:latin typeface="Wingdings" panose="05000000000000000000" pitchFamily="2" charset="2"/>
              </a:rPr>
              <a:t>v</a:t>
            </a:r>
            <a:r>
              <a:rPr lang="en-US" altLang="en-US" sz="2800">
                <a:solidFill>
                  <a:schemeClr val="bg1"/>
                </a:solidFill>
                <a:latin typeface="Calibri" panose="020F0502020204030204" pitchFamily="34" charset="0"/>
              </a:rPr>
              <a:t>	Not intuitive for regular GIS users</a:t>
            </a:r>
          </a:p>
          <a:p>
            <a:pPr eaLnBrk="1" hangingPunct="1">
              <a:lnSpc>
                <a:spcPts val="5500"/>
              </a:lnSpc>
              <a:buClr>
                <a:schemeClr val="accent1"/>
              </a:buClr>
              <a:buSzPct val="70000"/>
            </a:pPr>
            <a:r>
              <a:rPr lang="en-US" altLang="en-US" sz="2800">
                <a:solidFill>
                  <a:schemeClr val="bg1"/>
                </a:solidFill>
                <a:latin typeface="Wingdings" panose="05000000000000000000" pitchFamily="2" charset="2"/>
              </a:rPr>
              <a:t>v</a:t>
            </a:r>
            <a:r>
              <a:rPr lang="en-US" altLang="en-US" sz="2800">
                <a:solidFill>
                  <a:schemeClr val="bg1"/>
                </a:solidFill>
                <a:latin typeface="Calibri" panose="020F0502020204030204" pitchFamily="34" charset="0"/>
              </a:rPr>
              <a:t>	Application development takes time</a:t>
            </a:r>
          </a:p>
          <a:p>
            <a:pPr eaLnBrk="1" hangingPunct="1">
              <a:lnSpc>
                <a:spcPts val="5500"/>
              </a:lnSpc>
              <a:buClr>
                <a:schemeClr val="accent1"/>
              </a:buClr>
              <a:buSzPct val="70000"/>
            </a:pPr>
            <a:r>
              <a:rPr lang="en-US" altLang="en-US" sz="2800">
                <a:solidFill>
                  <a:schemeClr val="bg1"/>
                </a:solidFill>
                <a:latin typeface="Wingdings" panose="05000000000000000000" pitchFamily="2" charset="2"/>
              </a:rPr>
              <a:t>v</a:t>
            </a:r>
            <a:r>
              <a:rPr lang="en-US" altLang="en-US" sz="2800">
                <a:solidFill>
                  <a:schemeClr val="bg1"/>
                </a:solidFill>
                <a:latin typeface="Calibri" panose="020F0502020204030204" pitchFamily="34" charset="0"/>
              </a:rPr>
              <a:t>	Hard to replicate ArcGIS Desktop functionality</a:t>
            </a: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JavaScript Application Cons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Content Placeholder 1"/>
          <p:cNvSpPr txBox="1">
            <a:spLocks/>
          </p:cNvSpPr>
          <p:nvPr/>
        </p:nvSpPr>
        <p:spPr bwMode="auto">
          <a:xfrm>
            <a:off x="304800" y="1295400"/>
            <a:ext cx="8534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914400">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Easy to install and configure</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Can run on any machine</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Can be used by developers and regular GIS users</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Provides easy solution to build applications</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Does not require the use of a cached base map</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Numerous out-of-the-box widgets available</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Compatible in any browser and mobile devices</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Application builder is highly customizable</a:t>
            </a:r>
          </a:p>
          <a:p>
            <a:pPr eaLnBrk="1" hangingPunct="1">
              <a:lnSpc>
                <a:spcPts val="37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Easy to deploy application</a:t>
            </a:r>
          </a:p>
          <a:p>
            <a:pPr eaLnBrk="1" hangingPunct="1">
              <a:lnSpc>
                <a:spcPts val="5500"/>
              </a:lnSpc>
              <a:buClr>
                <a:schemeClr val="accent1"/>
              </a:buClr>
              <a:buSzPct val="70000"/>
            </a:pPr>
            <a:endParaRPr lang="en-US" altLang="en-US" sz="2600">
              <a:solidFill>
                <a:schemeClr val="bg1"/>
              </a:solidFill>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Web App Builder Pros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Content Placeholder 1"/>
          <p:cNvSpPr txBox="1">
            <a:spLocks/>
          </p:cNvSpPr>
          <p:nvPr/>
        </p:nvSpPr>
        <p:spPr bwMode="auto">
          <a:xfrm>
            <a:off x="304800" y="1295400"/>
            <a:ext cx="8534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914400">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40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Requires the use of ArcGIS Online to use the WAB</a:t>
            </a:r>
          </a:p>
          <a:p>
            <a:pPr eaLnBrk="1" hangingPunct="1">
              <a:lnSpc>
                <a:spcPts val="40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Popup Identify/pixel tolerances are not configurable </a:t>
            </a:r>
          </a:p>
          <a:p>
            <a:pPr eaLnBrk="1" hangingPunct="1">
              <a:lnSpc>
                <a:spcPts val="40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Hard to identify feature on mobile device</a:t>
            </a:r>
          </a:p>
          <a:p>
            <a:pPr eaLnBrk="1" hangingPunct="1">
              <a:lnSpc>
                <a:spcPts val="40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Multiple related objects are not supported can go only</a:t>
            </a:r>
          </a:p>
          <a:p>
            <a:pPr eaLnBrk="1" hangingPunct="1">
              <a:lnSpc>
                <a:spcPts val="4000"/>
              </a:lnSpc>
              <a:buClr>
                <a:schemeClr val="accent1"/>
              </a:buClr>
              <a:buSzPct val="70000"/>
            </a:pPr>
            <a:r>
              <a:rPr lang="en-US" altLang="en-US" sz="2600">
                <a:solidFill>
                  <a:schemeClr val="bg1"/>
                </a:solidFill>
                <a:latin typeface="Calibri" panose="020F0502020204030204" pitchFamily="34" charset="0"/>
              </a:rPr>
              <a:t>	one level down when using the popup or displaying 	attribute table.</a:t>
            </a:r>
          </a:p>
          <a:p>
            <a:pPr eaLnBrk="1" hangingPunct="1">
              <a:lnSpc>
                <a:spcPts val="4000"/>
              </a:lnSpc>
              <a:buClr>
                <a:schemeClr val="accent1"/>
              </a:buClr>
              <a:buSzPct val="70000"/>
            </a:pPr>
            <a:r>
              <a:rPr lang="en-US" altLang="en-US" sz="2600">
                <a:solidFill>
                  <a:schemeClr val="bg1"/>
                </a:solidFill>
                <a:latin typeface="Wingdings" panose="05000000000000000000" pitchFamily="2" charset="2"/>
              </a:rPr>
              <a:t>v</a:t>
            </a:r>
            <a:r>
              <a:rPr lang="en-US" altLang="en-US" sz="2600">
                <a:solidFill>
                  <a:schemeClr val="bg1"/>
                </a:solidFill>
                <a:latin typeface="Calibri" panose="020F0502020204030204" pitchFamily="34" charset="0"/>
              </a:rPr>
              <a:t>	Some styling and custom settings are lost when 	deploying the application to inetpub</a:t>
            </a:r>
          </a:p>
        </p:txBody>
      </p:sp>
      <p:sp>
        <p:nvSpPr>
          <p:cNvPr id="2" name="Title 1"/>
          <p:cNvSpPr>
            <a:spLocks noGrp="1"/>
          </p:cNvSpPr>
          <p:nvPr>
            <p:ph type="title" idx="4294967295"/>
          </p:nvPr>
        </p:nvSpPr>
        <p:spPr>
          <a:xfrm>
            <a:off x="0" y="-16099"/>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Web App Builder Cons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3000"/>
              </a:lnSpc>
              <a:buClr>
                <a:schemeClr val="accent1"/>
              </a:buClr>
              <a:buSzPct val="70000"/>
            </a:pPr>
            <a:r>
              <a:rPr lang="en-US" altLang="en-US" sz="2800">
                <a:solidFill>
                  <a:schemeClr val="bg1"/>
                </a:solidFill>
                <a:latin typeface="Calibri" panose="020F0502020204030204" pitchFamily="34" charset="0"/>
              </a:rPr>
              <a:t>ArcGIS Online for those with:</a:t>
            </a:r>
          </a:p>
          <a:p>
            <a:pPr eaLnBrk="1" hangingPunct="1">
              <a:lnSpc>
                <a:spcPts val="3000"/>
              </a:lnSpc>
              <a:spcBef>
                <a:spcPts val="2000"/>
              </a:spcBef>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No or few Development/Support Staff</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No in-house Server</a:t>
            </a:r>
            <a:endParaRPr lang="en-US" altLang="en-US" sz="2800">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Budget limitations</a:t>
            </a:r>
          </a:p>
          <a:p>
            <a:pPr eaLnBrk="1" hangingPunct="1">
              <a:lnSpc>
                <a:spcPts val="3000"/>
              </a:lnSpc>
              <a:buClr>
                <a:schemeClr val="accent1"/>
              </a:buClr>
              <a:buSzPct val="70000"/>
            </a:pPr>
            <a:endParaRPr lang="en-US" altLang="en-US" sz="2800" i="1">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ArcGIS Server for those:</a:t>
            </a:r>
          </a:p>
          <a:p>
            <a:pPr eaLnBrk="1" hangingPunct="1">
              <a:lnSpc>
                <a:spcPts val="3000"/>
              </a:lnSpc>
              <a:spcBef>
                <a:spcPts val="2000"/>
              </a:spcBef>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Not subject to the above items</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Wanting complete control over the App’s</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hosting environment</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design and development</a:t>
            </a:r>
          </a:p>
          <a:p>
            <a:pPr eaLnBrk="1" hangingPunct="1">
              <a:lnSpc>
                <a:spcPts val="3000"/>
              </a:lnSpc>
              <a:buClr>
                <a:schemeClr val="accent1"/>
              </a:buClr>
              <a:buSzPct val="70000"/>
            </a:pPr>
            <a:endParaRPr lang="en-US" altLang="en-US" sz="2800" i="1">
              <a:solidFill>
                <a:schemeClr val="bg1"/>
              </a:solidFill>
              <a:latin typeface="Calibri" panose="020F0502020204030204" pitchFamily="34" charset="0"/>
            </a:endParaRPr>
          </a:p>
          <a:p>
            <a:pPr eaLnBrk="1" hangingPunct="1">
              <a:lnSpc>
                <a:spcPts val="3000"/>
              </a:lnSpc>
              <a:buClr>
                <a:schemeClr val="accent1"/>
              </a:buClr>
              <a:buSzPct val="70000"/>
            </a:pPr>
            <a:endParaRPr lang="en-US" altLang="en-US" sz="2800">
              <a:solidFill>
                <a:schemeClr val="bg1"/>
              </a:solidFill>
              <a:latin typeface="Calibri" panose="020F0502020204030204" pitchFamily="34" charset="0"/>
            </a:endParaRPr>
          </a:p>
        </p:txBody>
      </p:sp>
      <p:sp>
        <p:nvSpPr>
          <p:cNvPr id="2" name="Title 1"/>
          <p:cNvSpPr>
            <a:spLocks noGrp="1"/>
          </p:cNvSpPr>
          <p:nvPr>
            <p:ph type="title" idx="4294967295"/>
          </p:nvPr>
        </p:nvSpPr>
        <p:spPr>
          <a:xfrm>
            <a:off x="-20392"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Summary</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Content Placeholder 1"/>
          <p:cNvSpPr txBox="1">
            <a:spLocks/>
          </p:cNvSpPr>
          <p:nvPr/>
        </p:nvSpPr>
        <p:spPr bwMode="auto">
          <a:xfrm>
            <a:off x="495300" y="1981200"/>
            <a:ext cx="8153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3000"/>
              </a:lnSpc>
              <a:buClr>
                <a:schemeClr val="accent1"/>
              </a:buClr>
              <a:buSzPct val="70000"/>
            </a:pPr>
            <a:r>
              <a:rPr lang="en-US" altLang="en-US" sz="2800">
                <a:solidFill>
                  <a:schemeClr val="bg1"/>
                </a:solidFill>
                <a:latin typeface="Calibri" panose="020F0502020204030204" pitchFamily="34" charset="0"/>
              </a:rPr>
              <a:t>ArcGIS Online good for:</a:t>
            </a: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general viewing and map interaction</a:t>
            </a:r>
          </a:p>
          <a:p>
            <a:pPr eaLnBrk="1" hangingPunct="1">
              <a:lnSpc>
                <a:spcPts val="3000"/>
              </a:lnSpc>
              <a:buClr>
                <a:schemeClr val="accent1"/>
              </a:buClr>
              <a:buSzPct val="70000"/>
            </a:pPr>
            <a:endParaRPr lang="en-US" altLang="en-US" sz="2800" i="1">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ArcGIS Server good for:</a:t>
            </a: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	</a:t>
            </a:r>
            <a:r>
              <a:rPr lang="en-US" altLang="en-US" sz="2800" i="1">
                <a:solidFill>
                  <a:schemeClr val="bg1"/>
                </a:solidFill>
                <a:latin typeface="Calibri" panose="020F0502020204030204" pitchFamily="34" charset="0"/>
              </a:rPr>
              <a:t>when specific functionality, such as editing,</a:t>
            </a:r>
          </a:p>
          <a:p>
            <a:pPr eaLnBrk="1" hangingPunct="1">
              <a:lnSpc>
                <a:spcPts val="3000"/>
              </a:lnSpc>
              <a:buClr>
                <a:schemeClr val="accent1"/>
              </a:buClr>
              <a:buSzPct val="70000"/>
            </a:pPr>
            <a:r>
              <a:rPr lang="en-US" altLang="en-US" sz="2800" i="1">
                <a:solidFill>
                  <a:schemeClr val="bg1"/>
                </a:solidFill>
                <a:latin typeface="Calibri" panose="020F0502020204030204" pitchFamily="34" charset="0"/>
              </a:rPr>
              <a:t>	drawing, printing, etc. is desired</a:t>
            </a:r>
          </a:p>
          <a:p>
            <a:pPr eaLnBrk="1" hangingPunct="1">
              <a:lnSpc>
                <a:spcPts val="3000"/>
              </a:lnSpc>
              <a:buClr>
                <a:schemeClr val="accent1"/>
              </a:buClr>
              <a:buSzPct val="70000"/>
            </a:pPr>
            <a:endParaRPr lang="en-US" altLang="en-US" sz="2800" i="1">
              <a:solidFill>
                <a:schemeClr val="bg1"/>
              </a:solidFill>
              <a:latin typeface="Calibri" panose="020F0502020204030204" pitchFamily="34" charset="0"/>
            </a:endParaRPr>
          </a:p>
          <a:p>
            <a:pPr eaLnBrk="1" hangingPunct="1">
              <a:lnSpc>
                <a:spcPts val="3000"/>
              </a:lnSpc>
              <a:buClr>
                <a:schemeClr val="accent1"/>
              </a:buClr>
              <a:buSzPct val="70000"/>
            </a:pPr>
            <a:r>
              <a:rPr lang="en-US" altLang="en-US" sz="2800">
                <a:solidFill>
                  <a:schemeClr val="bg1"/>
                </a:solidFill>
                <a:latin typeface="Calibri" panose="020F0502020204030204" pitchFamily="34" charset="0"/>
              </a:rPr>
              <a:t>Very feasible for ArcGIS Online and ArcGIS Server to coexist (both be used in application development)</a:t>
            </a:r>
          </a:p>
        </p:txBody>
      </p:sp>
      <p:sp>
        <p:nvSpPr>
          <p:cNvPr id="2" name="Title 1"/>
          <p:cNvSpPr>
            <a:spLocks noGrp="1"/>
          </p:cNvSpPr>
          <p:nvPr>
            <p:ph type="title" idx="4294967295"/>
          </p:nvPr>
        </p:nvSpPr>
        <p:spPr>
          <a:xfrm>
            <a:off x="0" y="304800"/>
            <a:ext cx="9144000" cy="1143000"/>
          </a:xfrm>
        </p:spPr>
        <p:txBody>
          <a:bodyPr anchor="ctr">
            <a:normAutofit fontScale="90000"/>
          </a:bodyPr>
          <a:lstStyle/>
          <a:p>
            <a:pPr algn="ctr" eaLnBrk="1" hangingPunct="1">
              <a:defRPr/>
            </a:pPr>
            <a:r>
              <a:rPr lang="en-US" sz="4800" b="1" dirty="0">
                <a:solidFill>
                  <a:srgbClr val="000000"/>
                </a:solidFill>
                <a:effectLst/>
                <a:latin typeface="Gill Sans MT" panose="020B0502020104020203" pitchFamily="34" charset="0"/>
                <a:ea typeface="+mn-ea"/>
                <a:cs typeface="+mn-cs"/>
              </a:rPr>
              <a:t>Application Development Considerations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1"/>
          <p:cNvSpPr txBox="1">
            <a:spLocks/>
          </p:cNvSpPr>
          <p:nvPr/>
        </p:nvSpPr>
        <p:spPr bwMode="auto">
          <a:xfrm>
            <a:off x="0" y="2286000"/>
            <a:ext cx="9144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70000"/>
              <a:buFont typeface="Wingdings 2" panose="05020102010507070707" pitchFamily="18" charset="2"/>
              <a:buChar char=""/>
              <a:tabLst>
                <a:tab pos="457200" algn="l"/>
                <a:tab pos="685800" algn="l"/>
                <a:tab pos="914400" algn="l"/>
                <a:tab pos="1828800" algn="l"/>
              </a:tabLst>
              <a:defRPr sz="3200">
                <a:solidFill>
                  <a:schemeClr val="tx1"/>
                </a:solidFill>
                <a:latin typeface="Calibri" panose="020F0502020204030204" pitchFamily="34" charset="0"/>
              </a:defRPr>
            </a:lvl1pPr>
            <a:lvl2pPr marL="639763" indent="-228600">
              <a:spcBef>
                <a:spcPts val="400"/>
              </a:spcBef>
              <a:buClr>
                <a:schemeClr val="accent2"/>
              </a:buClr>
              <a:buSzPct val="90000"/>
              <a:buChar char="•"/>
              <a:tabLst>
                <a:tab pos="457200" algn="l"/>
                <a:tab pos="685800" algn="l"/>
                <a:tab pos="914400" algn="l"/>
                <a:tab pos="1828800" algn="l"/>
              </a:tabLst>
              <a:defRPr sz="2600">
                <a:solidFill>
                  <a:schemeClr val="tx1"/>
                </a:solidFill>
                <a:latin typeface="Calibri" panose="020F0502020204030204" pitchFamily="34" charset="0"/>
              </a:defRPr>
            </a:lvl2pPr>
            <a:lvl3pPr marL="822325" indent="-190500">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300">
                <a:solidFill>
                  <a:schemeClr val="tx1"/>
                </a:solidFill>
                <a:latin typeface="Calibri" panose="020F0502020204030204" pitchFamily="34" charset="0"/>
              </a:defRPr>
            </a:lvl3pPr>
            <a:lvl4pPr marL="1004888"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000">
                <a:solidFill>
                  <a:schemeClr val="tx1"/>
                </a:solidFill>
                <a:latin typeface="Calibri" panose="020F0502020204030204" pitchFamily="34" charset="0"/>
              </a:defRPr>
            </a:lvl4pPr>
            <a:lvl5pPr marL="1187450"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5pPr>
            <a:lvl6pPr marL="16446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6pPr>
            <a:lvl7pPr marL="21018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7pPr>
            <a:lvl8pPr marL="25590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8pPr>
            <a:lvl9pPr marL="30162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9pPr>
          </a:lstStyle>
          <a:p>
            <a:pPr algn="ctr" eaLnBrk="1" hangingPunct="1">
              <a:buFontTx/>
              <a:buNone/>
            </a:pPr>
            <a:r>
              <a:rPr lang="en-US" altLang="en-US" sz="4800" b="1">
                <a:solidFill>
                  <a:schemeClr val="bg1"/>
                </a:solidFill>
              </a:rPr>
              <a:t>Questions</a:t>
            </a:r>
          </a:p>
          <a:p>
            <a:pPr algn="ctr" eaLnBrk="1" hangingPunct="1">
              <a:buFontTx/>
              <a:buNone/>
            </a:pPr>
            <a:r>
              <a:rPr lang="en-US" altLang="en-US" sz="4800" b="1">
                <a:solidFill>
                  <a:schemeClr val="bg1"/>
                </a:solidFill>
              </a:rPr>
              <a:t>And</a:t>
            </a:r>
          </a:p>
          <a:p>
            <a:pPr algn="ctr" eaLnBrk="1" hangingPunct="1">
              <a:buFontTx/>
              <a:buNone/>
            </a:pPr>
            <a:r>
              <a:rPr lang="en-US" altLang="en-US" sz="4800" b="1">
                <a:solidFill>
                  <a:schemeClr val="bg1"/>
                </a:solidFill>
              </a:rPr>
              <a:t>Answers</a:t>
            </a:r>
          </a:p>
        </p:txBody>
      </p:sp>
      <p:sp>
        <p:nvSpPr>
          <p:cNvPr id="2" name="Title 1"/>
          <p:cNvSpPr>
            <a:spLocks noGrp="1"/>
          </p:cNvSpPr>
          <p:nvPr>
            <p:ph type="title" idx="4294967295"/>
          </p:nvPr>
        </p:nvSpPr>
        <p:spPr>
          <a:xfrm>
            <a:off x="0" y="25400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Thank you!</a:t>
            </a:r>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Hispanic Heritage Month presentation">
  <a:themeElements>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AsianPacAmerHerMonth_TP10131490">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sianPacAmerHerMonth_TP10131490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AsianPacAmerHerMonth_TP10131490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AsianPacAmerHerMonth_TP10131490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AsianPacAmerHerMonth_TP10131490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AsianPacAmerHerMonth_TP10131490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7586</TotalTime>
  <Words>2669</Words>
  <Application>Microsoft Office PowerPoint</Application>
  <PresentationFormat>On-screen Show (4:3)</PresentationFormat>
  <Paragraphs>379</Paragraphs>
  <Slides>46</Slides>
  <Notes>46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46</vt:i4>
      </vt:variant>
    </vt:vector>
  </HeadingPairs>
  <TitlesOfParts>
    <vt:vector size="56" baseType="lpstr">
      <vt:lpstr>Gill Sans MT</vt:lpstr>
      <vt:lpstr>Arial</vt:lpstr>
      <vt:lpstr>Calibri</vt:lpstr>
      <vt:lpstr>Arial Narrow</vt:lpstr>
      <vt:lpstr>Wingdings 2</vt:lpstr>
      <vt:lpstr>Rockwell</vt:lpstr>
      <vt:lpstr>Wingdings</vt:lpstr>
      <vt:lpstr>Symath</vt:lpstr>
      <vt:lpstr>Hispanic Heritage Month presentation</vt:lpstr>
      <vt:lpstr>Foundry</vt:lpstr>
      <vt:lpstr>Developing ArcGIS Web Mapping Applications</vt:lpstr>
      <vt:lpstr>Topics to be Covered</vt:lpstr>
      <vt:lpstr>The CEDRA Corporation</vt:lpstr>
      <vt:lpstr>The City of Edmond</vt:lpstr>
      <vt:lpstr>CEDRA and The City of Edmond</vt:lpstr>
      <vt:lpstr>Why go Web Based?</vt:lpstr>
      <vt:lpstr>Creating Web Applications</vt:lpstr>
      <vt:lpstr>ArcGIS Online vs. ArcGIS Server</vt:lpstr>
      <vt:lpstr>ArcGIS Online – Sign In</vt:lpstr>
      <vt:lpstr>ArcGIS Online – My Organization</vt:lpstr>
      <vt:lpstr>ArcGIS Online – My Content</vt:lpstr>
      <vt:lpstr>ArcGIS Online – Map Viewer</vt:lpstr>
      <vt:lpstr>ArcGIS Online – Add Layer</vt:lpstr>
      <vt:lpstr>ArcGIS Online – Layers Added</vt:lpstr>
      <vt:lpstr>ArcGIS Online – Save the Map</vt:lpstr>
      <vt:lpstr>ArcGIS Online – Share the Map</vt:lpstr>
      <vt:lpstr>ArcGIS Online – Create an App</vt:lpstr>
      <vt:lpstr>ArcGIS Online – Basic Viewer</vt:lpstr>
      <vt:lpstr>ArcGIS Online – Web App Builder</vt:lpstr>
      <vt:lpstr>ArcGIS Online – Web App Builder</vt:lpstr>
      <vt:lpstr>ArcGIS Online – Web App Builder</vt:lpstr>
      <vt:lpstr>ArcGIS Online – Web App Builder</vt:lpstr>
      <vt:lpstr>ArcGIS Online – Web App Builder</vt:lpstr>
      <vt:lpstr>ArcGIS Online – Web App Builder</vt:lpstr>
      <vt:lpstr>ArcGIS Online – Web App Builder</vt:lpstr>
      <vt:lpstr>ArcGIS Online – Web App Builder</vt:lpstr>
      <vt:lpstr>ArcGIS Online – Web App Builder</vt:lpstr>
      <vt:lpstr>ArcGIS Online – Summarizing</vt:lpstr>
      <vt:lpstr>ArcGIS Server</vt:lpstr>
      <vt:lpstr>Application Location</vt:lpstr>
      <vt:lpstr>ArcGIS Server – Sample App</vt:lpstr>
      <vt:lpstr>COE – Wastewater Line Maintenance</vt:lpstr>
      <vt:lpstr>COE – Emergency Management</vt:lpstr>
      <vt:lpstr>COE – Urban Forestry</vt:lpstr>
      <vt:lpstr>COE – Art in Public Places</vt:lpstr>
      <vt:lpstr>COE – Art in Public Places</vt:lpstr>
      <vt:lpstr>COE – Vegetation Management</vt:lpstr>
      <vt:lpstr>File Management</vt:lpstr>
      <vt:lpstr>Deployment Issues</vt:lpstr>
      <vt:lpstr>JavaScript Application Pros</vt:lpstr>
      <vt:lpstr>JavaScript Application Cons</vt:lpstr>
      <vt:lpstr>Web App Builder Pros</vt:lpstr>
      <vt:lpstr>Web App Builder Cons</vt:lpstr>
      <vt:lpstr>Summary</vt:lpstr>
      <vt:lpstr>Application Development Considerations</vt:lpstr>
      <vt:lpstr>Thank you!</vt:lpstr>
    </vt:vector>
  </TitlesOfParts>
  <Company>Gateway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&amp; Energy Matters in Trucking</dc:title>
  <dc:creator>Valued Gateway Customer</dc:creator>
  <cp:lastModifiedBy>Nick Tonias</cp:lastModifiedBy>
  <cp:revision>647</cp:revision>
  <dcterms:created xsi:type="dcterms:W3CDTF">2013-03-18T11:26:55Z</dcterms:created>
  <dcterms:modified xsi:type="dcterms:W3CDTF">2016-09-13T20:29:30Z</dcterms:modified>
</cp:coreProperties>
</file>