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  <p:sldMasterId id="2147484176" r:id="rId2"/>
  </p:sldMasterIdLst>
  <p:notesMasterIdLst>
    <p:notesMasterId r:id="rId38"/>
  </p:notesMasterIdLst>
  <p:handoutMasterIdLst>
    <p:handoutMasterId r:id="rId39"/>
  </p:handoutMasterIdLst>
  <p:sldIdLst>
    <p:sldId id="359" r:id="rId3"/>
    <p:sldId id="394" r:id="rId4"/>
    <p:sldId id="298" r:id="rId5"/>
    <p:sldId id="379" r:id="rId6"/>
    <p:sldId id="397" r:id="rId7"/>
    <p:sldId id="367" r:id="rId8"/>
    <p:sldId id="396" r:id="rId9"/>
    <p:sldId id="340" r:id="rId10"/>
    <p:sldId id="375" r:id="rId11"/>
    <p:sldId id="407" r:id="rId12"/>
    <p:sldId id="378" r:id="rId13"/>
    <p:sldId id="400" r:id="rId14"/>
    <p:sldId id="401" r:id="rId15"/>
    <p:sldId id="406" r:id="rId16"/>
    <p:sldId id="374" r:id="rId17"/>
    <p:sldId id="380" r:id="rId18"/>
    <p:sldId id="368" r:id="rId19"/>
    <p:sldId id="402" r:id="rId20"/>
    <p:sldId id="372" r:id="rId21"/>
    <p:sldId id="408" r:id="rId22"/>
    <p:sldId id="398" r:id="rId23"/>
    <p:sldId id="410" r:id="rId24"/>
    <p:sldId id="411" r:id="rId25"/>
    <p:sldId id="399" r:id="rId26"/>
    <p:sldId id="409" r:id="rId27"/>
    <p:sldId id="412" r:id="rId28"/>
    <p:sldId id="413" r:id="rId29"/>
    <p:sldId id="373" r:id="rId30"/>
    <p:sldId id="404" r:id="rId31"/>
    <p:sldId id="381" r:id="rId32"/>
    <p:sldId id="360" r:id="rId33"/>
    <p:sldId id="403" r:id="rId34"/>
    <p:sldId id="405" r:id="rId35"/>
    <p:sldId id="393" r:id="rId36"/>
    <p:sldId id="395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3E80"/>
    <a:srgbClr val="6C6A88"/>
    <a:srgbClr val="005C2A"/>
    <a:srgbClr val="AFFFAF"/>
    <a:srgbClr val="CCECFF"/>
    <a:srgbClr val="000000"/>
    <a:srgbClr val="D9D9D9"/>
    <a:srgbClr val="DBDBD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8846" autoAdjust="0"/>
    <p:restoredTop sz="95024" autoAdjust="0"/>
  </p:normalViewPr>
  <p:slideViewPr>
    <p:cSldViewPr>
      <p:cViewPr varScale="1">
        <p:scale>
          <a:sx n="81" d="100"/>
          <a:sy n="81" d="100"/>
        </p:scale>
        <p:origin x="-1243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3082" y="-67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CF1A9CC-EBA3-48FA-9121-2E456C086C24}" type="datetimeFigureOut">
              <a:rPr lang="en-US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42EBAE2-14BC-4ACE-872D-9120F8F354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6D278BE-E214-4C63-ABB4-617ACAED8610}" type="datetimeFigureOut">
              <a:rPr lang="en-US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9E47F1D8-6A12-4663-B40A-08CBF237A9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hispanic_hm_pg2_V2"/>
          <p:cNvPicPr>
            <a:picLocks noChangeAspect="1" noChangeArrowheads="1"/>
          </p:cNvPicPr>
          <p:nvPr/>
        </p:nvPicPr>
        <p:blipFill>
          <a:blip r:embed="rId2" cstate="print"/>
          <a:srcRect t="17654"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topbar-982X18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92700"/>
            <a:ext cx="9144000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-1295400" y="6656388"/>
            <a:ext cx="60960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i="1" dirty="0">
                <a:solidFill>
                  <a:srgbClr val="493E80"/>
                </a:solidFill>
                <a:latin typeface="Arial Narrow" pitchFamily="34" charset="0"/>
                <a:cs typeface="Arial" pitchFamily="34" charset="0"/>
              </a:rPr>
              <a:t>Copyright ARMA International, LLC</a:t>
            </a:r>
            <a:r>
              <a:rPr lang="en-US" sz="1050" i="1" baseline="36000" dirty="0">
                <a:solidFill>
                  <a:srgbClr val="493E80"/>
                </a:solidFill>
                <a:latin typeface="Arial Narrow" pitchFamily="34" charset="0"/>
                <a:cs typeface="Arial" pitchFamily="34" charset="0"/>
              </a:rPr>
              <a:t>©</a:t>
            </a:r>
            <a:r>
              <a:rPr lang="en-US" sz="1050" baseline="36000" dirty="0">
                <a:solidFill>
                  <a:srgbClr val="493E8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1050" i="1" dirty="0">
                <a:solidFill>
                  <a:srgbClr val="493E80"/>
                </a:solidFill>
                <a:latin typeface="Arial Narrow" pitchFamily="34" charset="0"/>
                <a:cs typeface="Arial" pitchFamily="34" charset="0"/>
              </a:rPr>
              <a:t>2013</a:t>
            </a:r>
            <a:r>
              <a:rPr lang="en-US" sz="1050" baseline="36000" dirty="0">
                <a:solidFill>
                  <a:srgbClr val="493E80"/>
                </a:solidFill>
                <a:latin typeface="Arial Narrow" pitchFamily="34" charset="0"/>
                <a:cs typeface="Arial" pitchFamily="34" charset="0"/>
              </a:rPr>
              <a:t> </a:t>
            </a:r>
          </a:p>
        </p:txBody>
      </p:sp>
      <p:sp>
        <p:nvSpPr>
          <p:cNvPr id="40968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0668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en-US" sz="4400" b="1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</a:p>
        </p:txBody>
      </p:sp>
      <p:sp>
        <p:nvSpPr>
          <p:cNvPr id="40969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 smtClean="0"/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F185CBB-5AED-4FDD-9819-2413159A03B9}" type="datetimeFigureOut">
              <a:rPr lang="en-US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3DDBCD43-15CF-4D24-B437-D70D35EAB8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686800" cy="1066800"/>
          </a:xfrm>
          <a:prstGeom prst="rect">
            <a:avLst/>
          </a:prstGeom>
        </p:spPr>
        <p:txBody>
          <a:bodyPr/>
          <a:lstStyle>
            <a:lvl1pPr>
              <a:defRPr sz="4400" b="1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034C9BE-DE8B-436E-B85F-95A52512C790}" type="datetimeFigureOut">
              <a:rPr lang="en-US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B9C398AF-E54F-4FCA-BCCC-21C9483F80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7D405E1-B18F-4853-828F-793A21F24454}" type="datetimeFigureOut">
              <a:rPr lang="en-US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092800F9-6799-4194-A8FB-31B4D419CC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6781800" cy="1066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5A07B49-D328-4951-8E70-564D4BC69598}" type="datetimeFigureOut">
              <a:rPr lang="en-US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CC01E419-6A23-4A6E-B964-E6277AF5FD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7485588-2E1A-46FC-B2A1-1BE1B3F19E5F}" type="datetimeFigureOut">
              <a:rPr lang="en-US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87629C84-EE73-4DE2-98E9-B18849322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8F63300-FCDD-436C-AD08-BF1B2EA69B1A}" type="datetimeFigureOut">
              <a:rPr lang="en-US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215A43EB-53D6-440E-8CCD-EA1647E26B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E41B870-5926-487F-A56F-16BF5B081440}" type="datetimeFigureOut">
              <a:rPr lang="en-US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95B3638E-A417-4D86-ABF7-5987E1B825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6781800" cy="1066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FCDD436-1240-4A0A-A334-4A37DA16632C}" type="datetimeFigureOut">
              <a:rPr lang="en-US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7044D980-A83B-4939-88A7-758BA50C9B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76200"/>
            <a:ext cx="2057400" cy="58674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62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849A62F-99DF-4AE9-8BFA-26AE6514728D}" type="datetimeFigureOut">
              <a:rPr lang="en-US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D034F2F2-50F0-458F-95F3-F1E2698017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6781800" cy="1066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82296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657600"/>
            <a:ext cx="82296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CD8CD07-B2B1-471D-8B7F-568EB2652D4C}" type="datetimeFigureOut">
              <a:rPr lang="en-US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4D897668-D181-48DD-BD5D-7BE0C84F09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6781800" cy="1066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0386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219200"/>
            <a:ext cx="4038600" cy="47244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BD63BC5-2408-4393-A155-5C35154A55BB}" type="datetimeFigureOut">
              <a:rPr lang="en-US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C34EA322-530F-443B-85C3-C4BA848B5E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99B8511-B572-4428-B7DE-C619A157AE83}" type="datetimeFigureOut">
              <a:rPr lang="en-US"/>
              <a:pPr>
                <a:defRPr/>
              </a:pPr>
              <a:t>9/17/2015</a:t>
            </a:fld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D0413496-B5F9-4EC1-861B-01257FA39C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99B8511-B572-4428-B7DE-C619A157AE83}" type="datetimeFigureOut">
              <a:rPr lang="en-US"/>
              <a:pPr>
                <a:defRPr/>
              </a:pPr>
              <a:t>9/17/2015</a:t>
            </a:fld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D0413496-B5F9-4EC1-861B-01257FA39C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99B8511-B572-4428-B7DE-C619A157AE83}" type="datetimeFigureOut">
              <a:rPr lang="en-US"/>
              <a:pPr>
                <a:defRPr/>
              </a:pPr>
              <a:t>9/17/2015</a:t>
            </a:fld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D0413496-B5F9-4EC1-861B-01257FA39C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99B8511-B572-4428-B7DE-C619A157AE83}" type="datetimeFigureOut">
              <a:rPr lang="en-US"/>
              <a:pPr>
                <a:defRPr/>
              </a:pPr>
              <a:t>9/17/2015</a:t>
            </a:fld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D0413496-B5F9-4EC1-861B-01257FA39C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9/17/2015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D92626-37D2-4832-BF7A-BC283494A20D}" type="datetimeFigureOut">
              <a:rPr lang="en-US" smtClean="0"/>
              <a:pPr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9/17/2015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3DDBCD43-15CF-4D24-B437-D70D35EAB8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034C9BE-DE8B-436E-B85F-95A52512C790}" type="datetimeFigureOut">
              <a:rPr lang="en-US" smtClean="0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pPr>
              <a:defRPr/>
            </a:pPr>
            <a:fld id="{B9C398AF-E54F-4FCA-BCCC-21C9483F80F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7D405E1-B18F-4853-828F-793A21F24454}" type="datetimeFigureOut">
              <a:rPr lang="en-US" smtClean="0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pPr>
              <a:defRPr/>
            </a:pPr>
            <a:fld id="{092800F9-6799-4194-A8FB-31B4D419CC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5A07B49-D328-4951-8E70-564D4BC69598}" type="datetimeFigureOut">
              <a:rPr lang="en-US" smtClean="0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C01E419-6A23-4A6E-B964-E6277AF5FD4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7485588-2E1A-46FC-B2A1-1BE1B3F19E5F}" type="datetimeFigureOut">
              <a:rPr lang="en-US" smtClean="0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7629C84-EE73-4DE2-98E9-B188493228F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fld id="{E8F63300-FCDD-436C-AD08-BF1B2EA69B1A}" type="datetimeFigureOut">
              <a:rPr lang="en-US" smtClean="0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215A43EB-53D6-440E-8CCD-EA1647E26B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fld id="{7E41B870-5926-487F-A56F-16BF5B081440}" type="datetimeFigureOut">
              <a:rPr lang="en-US" smtClean="0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95B3638E-A417-4D86-ABF7-5987E1B8259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FCDD436-1240-4A0A-A334-4A37DA16632C}" type="datetimeFigureOut">
              <a:rPr lang="en-US" smtClean="0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044D980-A83B-4939-88A7-758BA50C9BF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849A62F-99DF-4AE9-8BFA-26AE6514728D}" type="datetimeFigureOut">
              <a:rPr lang="en-US" smtClean="0"/>
              <a:pPr>
                <a:defRPr/>
              </a:pPr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034F2F2-50F0-458F-95F3-F1E2698017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99B8511-B572-4428-B7DE-C619A157AE83}" type="datetimeFigureOut">
              <a:rPr lang="en-US"/>
              <a:pPr>
                <a:defRPr/>
              </a:pPr>
              <a:t>9/17/2015</a:t>
            </a:fld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D0413496-B5F9-4EC1-861B-01257FA39C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2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4" descr="hispanic_hm_pg2_V2"/>
          <p:cNvPicPr>
            <a:picLocks noChangeAspect="1" noChangeArrowheads="1"/>
          </p:cNvPicPr>
          <p:nvPr/>
        </p:nvPicPr>
        <p:blipFill>
          <a:blip r:embed="rId19" cstate="print"/>
          <a:srcRect t="17654"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9" name="Picture 8" descr="CEDRLOGO.TIF"/>
          <p:cNvPicPr>
            <a:picLocks noChangeAspect="1"/>
          </p:cNvPicPr>
          <p:nvPr userDrawn="1"/>
        </p:nvPicPr>
        <p:blipFill>
          <a:blip r:embed="rId20" cstate="print"/>
          <a:stretch>
            <a:fillRect/>
          </a:stretch>
        </p:blipFill>
        <p:spPr>
          <a:xfrm>
            <a:off x="228600" y="6035040"/>
            <a:ext cx="780288" cy="768096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990600" y="6528816"/>
            <a:ext cx="7848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baseline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CEDRA Corporation				17</a:t>
            </a:r>
            <a:r>
              <a:rPr lang="en-US" sz="1200" b="1" i="1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200" b="1" i="1" baseline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Annual OKSCAUG Conference 2014</a:t>
            </a:r>
            <a:endParaRPr lang="en-US" sz="1200" b="1" baseline="36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baseline="36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US" sz="1200" b="1" baseline="36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26" r:id="rId4"/>
    <p:sldLayoutId id="2147484127" r:id="rId5"/>
    <p:sldLayoutId id="2147484128" r:id="rId6"/>
    <p:sldLayoutId id="2147484129" r:id="rId7"/>
    <p:sldLayoutId id="2147484130" r:id="rId8"/>
    <p:sldLayoutId id="2147484131" r:id="rId9"/>
    <p:sldLayoutId id="2147484132" r:id="rId10"/>
    <p:sldLayoutId id="2147484133" r:id="rId11"/>
    <p:sldLayoutId id="2147484134" r:id="rId12"/>
    <p:sldLayoutId id="2147484135" r:id="rId13"/>
    <p:sldLayoutId id="2147484136" r:id="rId14"/>
    <p:sldLayoutId id="2147484149" r:id="rId15"/>
    <p:sldLayoutId id="2147484162" r:id="rId16"/>
    <p:sldLayoutId id="2147484175" r:id="rId17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ill Sans M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ill Sans M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ill Sans M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ill Sans M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ill Sans M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Arial Narrow" pitchFamily="34" charset="0"/>
          <a:ea typeface="Calibri" pitchFamily="34" charset="0"/>
          <a:cs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Arial Narrow" pitchFamily="34" charset="0"/>
          <a:ea typeface="Calibri" pitchFamily="34" charset="0"/>
          <a:cs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 Narrow" pitchFamily="34" charset="0"/>
          <a:ea typeface="Calibri" pitchFamily="34" charset="0"/>
          <a:cs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 Narrow" pitchFamily="34" charset="0"/>
          <a:ea typeface="Calibri" pitchFamily="34" charset="0"/>
          <a:cs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 sz="1600" b="1" dirty="0">
              <a:solidFill>
                <a:schemeClr val="tx2">
                  <a:shade val="90000"/>
                </a:schemeClr>
              </a:solidFill>
              <a:effectLst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8" name="Picture 7" descr="CEDRLOGO.TIF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52400" y="5943600"/>
            <a:ext cx="780288" cy="768096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312420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4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r>
              <a:rPr lang="en-US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CEDRA Corporation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0" y="6400800"/>
            <a:ext cx="3992880" cy="274320"/>
          </a:xfrm>
          <a:prstGeom prst="rect">
            <a:avLst/>
          </a:prstGeom>
        </p:spPr>
        <p:txBody>
          <a:bodyPr/>
          <a:lstStyle>
            <a:lvl1pPr algn="ctr" eaLnBrk="1" latinLnBrk="0" hangingPunct="1">
              <a:defRPr kumimoji="0" sz="14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r>
              <a:rPr lang="en-US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17</a:t>
            </a:r>
            <a:r>
              <a:rPr lang="en-US" b="1" i="1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Annual OKSCAUG Conference 2014</a:t>
            </a:r>
            <a:endParaRPr lang="en-US" sz="1300" dirty="0"/>
          </a:p>
        </p:txBody>
      </p:sp>
      <p:sp>
        <p:nvSpPr>
          <p:cNvPr id="10" name="Footer Placeholder 2"/>
          <p:cNvSpPr txBox="1">
            <a:spLocks/>
          </p:cNvSpPr>
          <p:nvPr userDrawn="1"/>
        </p:nvSpPr>
        <p:spPr>
          <a:xfrm>
            <a:off x="1066800" y="6400800"/>
            <a:ext cx="312420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4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 CEDRA Corporation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tint val="60000"/>
                  <a:satMod val="155000"/>
                </a:schemeClr>
              </a:solidFill>
              <a:effectLst/>
              <a:uLnTx/>
              <a:uFillTx/>
              <a:latin typeface="Gill Sans MT" pitchFamily="34" charset="0"/>
              <a:ea typeface="+mn-ea"/>
              <a:cs typeface="+mn-cs"/>
            </a:endParaRPr>
          </a:p>
        </p:txBody>
      </p:sp>
      <p:sp>
        <p:nvSpPr>
          <p:cNvPr id="11" name="Date Placeholder 13"/>
          <p:cNvSpPr txBox="1">
            <a:spLocks/>
          </p:cNvSpPr>
          <p:nvPr userDrawn="1"/>
        </p:nvSpPr>
        <p:spPr>
          <a:xfrm>
            <a:off x="4572000" y="6400800"/>
            <a:ext cx="3992880" cy="274320"/>
          </a:xfrm>
          <a:prstGeom prst="rect">
            <a:avLst/>
          </a:prstGeom>
        </p:spPr>
        <p:txBody>
          <a:bodyPr/>
          <a:lstStyle>
            <a:lvl1pPr algn="ctr" eaLnBrk="1" latinLnBrk="0" hangingPunct="1">
              <a:defRPr kumimoji="0" sz="14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18</a:t>
            </a:r>
            <a:r>
              <a:rPr kumimoji="0" lang="en-US" sz="1400" b="1" i="1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</a:t>
            </a:r>
            <a:r>
              <a:rPr kumimoji="0" lang="en-US" sz="1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Annual OKSCAUG Conference 2015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tint val="60000"/>
                  <a:satMod val="155000"/>
                </a:schemeClr>
              </a:solidFill>
              <a:effectLst/>
              <a:uLnTx/>
              <a:uFillTx/>
              <a:latin typeface="Gill Sans MT" pitchFamily="34" charset="0"/>
              <a:ea typeface="+mn-ea"/>
              <a:cs typeface="+mn-cs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  <p:sldLayoutId id="2147484188" r:id="rId12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Calibri" pitchFamily="34" charset="0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0.gif"/><Relationship Id="rId5" Type="http://schemas.openxmlformats.org/officeDocument/2006/relationships/image" Target="../media/image29.gif"/><Relationship Id="rId4" Type="http://schemas.openxmlformats.org/officeDocument/2006/relationships/image" Target="../media/image2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oore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" y="533400"/>
            <a:ext cx="7879080" cy="5257800"/>
          </a:xfrm>
          <a:prstGeom prst="rect">
            <a:avLst/>
          </a:prstGeom>
          <a:ln w="66675">
            <a:solidFill>
              <a:srgbClr val="C00000"/>
            </a:solidFill>
          </a:ln>
        </p:spPr>
      </p:pic>
      <p:sp>
        <p:nvSpPr>
          <p:cNvPr id="7" name="Content Placeholder 1"/>
          <p:cNvSpPr txBox="1">
            <a:spLocks/>
          </p:cNvSpPr>
          <p:nvPr/>
        </p:nvSpPr>
        <p:spPr>
          <a:xfrm>
            <a:off x="5486400" y="5029200"/>
            <a:ext cx="3048000" cy="685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r>
              <a:rPr lang="en-US" sz="3000" b="1" dirty="0" smtClean="0">
                <a:solidFill>
                  <a:srgbClr val="C00000"/>
                </a:solidFill>
                <a:latin typeface="Calibri" pitchFamily="34" charset="0"/>
              </a:rPr>
              <a:t>Nick </a:t>
            </a:r>
            <a:r>
              <a:rPr lang="en-US" sz="3000" b="1" dirty="0" err="1" smtClean="0">
                <a:solidFill>
                  <a:srgbClr val="C00000"/>
                </a:solidFill>
                <a:latin typeface="Calibri" pitchFamily="34" charset="0"/>
              </a:rPr>
              <a:t>Tonias</a:t>
            </a:r>
            <a:r>
              <a:rPr lang="en-US" sz="3000" b="1" dirty="0" smtClean="0">
                <a:solidFill>
                  <a:srgbClr val="C00000"/>
                </a:solidFill>
                <a:latin typeface="Calibri" pitchFamily="34" charset="0"/>
              </a:rPr>
              <a:t>, P.E.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endParaRPr lang="en-US" sz="2800" dirty="0" smtClean="0">
              <a:latin typeface="Calibri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609600"/>
            <a:ext cx="7620000" cy="43434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ts val="7500"/>
              </a:lnSpc>
              <a:defRPr/>
            </a:pPr>
            <a:r>
              <a:rPr lang="en-US" sz="5400" b="1" dirty="0" smtClean="0">
                <a:solidFill>
                  <a:srgbClr val="C00000"/>
                </a:solidFill>
                <a:latin typeface="Calibri" pitchFamily="34" charset="0"/>
                <a:ea typeface="+mj-ea"/>
                <a:cs typeface="+mj-cs"/>
              </a:rPr>
              <a:t>Parcel/Easement Creation</a:t>
            </a:r>
          </a:p>
          <a:p>
            <a:pPr eaLnBrk="1" hangingPunct="1">
              <a:lnSpc>
                <a:spcPts val="7500"/>
              </a:lnSpc>
              <a:defRPr/>
            </a:pPr>
            <a:r>
              <a:rPr lang="en-US" sz="5400" b="1" dirty="0" smtClean="0">
                <a:solidFill>
                  <a:srgbClr val="C00000"/>
                </a:solidFill>
                <a:latin typeface="Calibri" pitchFamily="34" charset="0"/>
                <a:ea typeface="+mj-ea"/>
                <a:cs typeface="+mj-cs"/>
              </a:rPr>
              <a:t>Data Entry/Maintenance</a:t>
            </a:r>
          </a:p>
          <a:p>
            <a:pPr eaLnBrk="1" hangingPunct="1">
              <a:lnSpc>
                <a:spcPts val="7500"/>
              </a:lnSpc>
              <a:defRPr/>
            </a:pPr>
            <a:r>
              <a:rPr lang="en-US" sz="5400" b="1" dirty="0" smtClean="0">
                <a:solidFill>
                  <a:srgbClr val="C00000"/>
                </a:solidFill>
                <a:latin typeface="Calibri" pitchFamily="34" charset="0"/>
                <a:ea typeface="+mj-ea"/>
                <a:cs typeface="+mj-cs"/>
              </a:rPr>
              <a:t>and DXF Exporting</a:t>
            </a:r>
          </a:p>
          <a:p>
            <a:pPr eaLnBrk="1" hangingPunct="1">
              <a:lnSpc>
                <a:spcPts val="7500"/>
              </a:lnSpc>
              <a:defRPr/>
            </a:pPr>
            <a:r>
              <a:rPr lang="en-US" sz="5400" b="1" dirty="0" smtClean="0">
                <a:solidFill>
                  <a:srgbClr val="C00000"/>
                </a:solidFill>
                <a:latin typeface="Calibri" pitchFamily="34" charset="0"/>
                <a:ea typeface="+mj-ea"/>
                <a:cs typeface="+mj-cs"/>
              </a:rPr>
              <a:t>In </a:t>
            </a:r>
            <a:r>
              <a:rPr lang="en-US" sz="5400" b="1" dirty="0" err="1" smtClean="0">
                <a:solidFill>
                  <a:srgbClr val="C00000"/>
                </a:solidFill>
                <a:latin typeface="Calibri" pitchFamily="34" charset="0"/>
                <a:ea typeface="+mj-ea"/>
                <a:cs typeface="+mj-cs"/>
              </a:rPr>
              <a:t>ArcGIS</a:t>
            </a:r>
            <a:endParaRPr lang="en-US" sz="5400" b="1" dirty="0">
              <a:solidFill>
                <a:srgbClr val="C00000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10668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</a:pPr>
            <a:r>
              <a:rPr lang="en-US" sz="4800" b="1" dirty="0" smtClean="0"/>
              <a:t>The CEDRA Corporation</a:t>
            </a: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457200" y="1295400"/>
            <a:ext cx="8153400" cy="4572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1985</a:t>
            </a:r>
            <a:r>
              <a:rPr lang="en-US" sz="3000" dirty="0" smtClean="0">
                <a:latin typeface="Calibri" pitchFamily="34" charset="0"/>
              </a:rPr>
              <a:t>	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CEDRA </a:t>
            </a:r>
            <a:r>
              <a:rPr lang="en-US" sz="3000" dirty="0" smtClean="0">
                <a:latin typeface="Calibri" pitchFamily="34" charset="0"/>
              </a:rPr>
              <a:t>Corporation is established. </a:t>
            </a: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r>
              <a:rPr lang="en-US" sz="3000" dirty="0" smtClean="0">
                <a:solidFill>
                  <a:srgbClr val="FFC000"/>
                </a:solidFill>
                <a:latin typeface="Calibri" pitchFamily="34" charset="0"/>
              </a:rPr>
              <a:t>1987</a:t>
            </a:r>
            <a:r>
              <a:rPr lang="en-US" sz="3000" dirty="0" smtClean="0">
                <a:latin typeface="Calibri" pitchFamily="34" charset="0"/>
              </a:rPr>
              <a:t>	CEDRA begins a long standing relationship</a:t>
            </a: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r>
              <a:rPr lang="en-US" sz="3000" dirty="0" smtClean="0">
                <a:latin typeface="Calibri" pitchFamily="34" charset="0"/>
              </a:rPr>
              <a:t>	with ESRI.</a:t>
            </a: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r>
              <a:rPr lang="en-US" sz="3000" dirty="0" smtClean="0">
                <a:solidFill>
                  <a:srgbClr val="FFC000"/>
                </a:solidFill>
                <a:latin typeface="Calibri" pitchFamily="34" charset="0"/>
              </a:rPr>
              <a:t>1993</a:t>
            </a:r>
            <a:r>
              <a:rPr lang="en-US" sz="3000" dirty="0" smtClean="0">
                <a:latin typeface="Calibri" pitchFamily="34" charset="0"/>
              </a:rPr>
              <a:t>	CEDRA becomes an authorized ESRI Business</a:t>
            </a: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r>
              <a:rPr lang="en-US" sz="3000" dirty="0" smtClean="0">
                <a:latin typeface="Calibri" pitchFamily="34" charset="0"/>
              </a:rPr>
              <a:t>	Partner and Developer.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CEDRA offers engineering/GIS solutions in</a:t>
            </a:r>
            <a:r>
              <a:rPr kumimoji="0" lang="en-US" sz="3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the form of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software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and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services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to governmental agencies,  engineering consultants,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ta</a:t>
            </a:r>
            <a:r>
              <a:rPr lang="en-US" sz="3000" dirty="0" smtClean="0">
                <a:latin typeface="Calibri" pitchFamily="34" charset="0"/>
              </a:rPr>
              <a:t>x assessors, oil companies and various utility enterprises.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endParaRPr lang="en-US" sz="2800" dirty="0" smtClean="0">
              <a:latin typeface="Calibri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1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10668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</a:pPr>
            <a:r>
              <a:rPr lang="en-US" sz="4800" b="1" dirty="0" smtClean="0"/>
              <a:t>Stuart asks how to perform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4953000" y="2057400"/>
            <a:ext cx="3657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lang="en-US" sz="5400" b="1" kern="0" dirty="0" smtClean="0">
                <a:solidFill>
                  <a:srgbClr val="FFC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Parcel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lang="en-US" sz="5400" b="1" kern="0" dirty="0" smtClean="0">
                <a:solidFill>
                  <a:srgbClr val="FFC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Easement Creation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	</a:t>
            </a:r>
          </a:p>
        </p:txBody>
      </p:sp>
      <p:pic>
        <p:nvPicPr>
          <p:cNvPr id="6" name="Picture 5" descr="Stu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371600"/>
            <a:ext cx="3505200" cy="4396776"/>
          </a:xfrm>
          <a:prstGeom prst="rect">
            <a:avLst/>
          </a:prstGeom>
        </p:spPr>
      </p:pic>
      <p:pic>
        <p:nvPicPr>
          <p:cNvPr id="8" name="Picture 7" descr="Pipe0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3600" y="3124200"/>
            <a:ext cx="1171937" cy="76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7620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</a:pPr>
            <a:r>
              <a:rPr lang="en-US" sz="3600" b="1" dirty="0" smtClean="0"/>
              <a:t>Parcel/Easement Creation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8382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Legal Description with Metes and Bounds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1524000"/>
            <a:ext cx="838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COMMENCING at the Southwest (SW) comer of said Southwest Quarter (SW/4); THENCE North 00°12'58" West along the West line of said Southwest Quarter (SW/4), a distance of 1,320.62 feet; THENCE South 89°36'42" East along the South line of said Unrecorded Plat of Centennial Industrial Addition, a distance of 1,312.91 feet to the Point of Beginning; THENCE from said Point of Beginning South 89°36'42" East along the South line of said Unrecorded Plat of Centennial Industrial Addition, continuing Easterly along said line, a distance of 15.00 feet; THENCE South 00°12'47'' East, a distance of 230.66 feet; THENCE along a curve to the left in a Southwesterly direction with a radius of 125.00 feet an arc distance of 21.34 feet; said arc being subtended by a chord bearing South 44°30'15" West and a chord distance of 21.32 feet; THENCE North 00°12'47" West, a distance of 245.97 feet to the Point or Place of Beginning.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tabLst>
                <a:tab pos="457200" algn="l"/>
                <a:tab pos="685800" algn="l"/>
                <a:tab pos="914400" algn="l"/>
                <a:tab pos="1828800" algn="l"/>
              </a:tabLst>
            </a:pPr>
            <a:r>
              <a:rPr lang="en-US" sz="3600" b="1" dirty="0" smtClean="0"/>
              <a:t>Parcel/Easement Creation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2590800"/>
            <a:ext cx="838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	2 Tie Line Courses,</a:t>
            </a:r>
          </a:p>
          <a:p>
            <a:endParaRPr lang="en-US" sz="28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	3 Line Courses, and</a:t>
            </a:r>
          </a:p>
          <a:p>
            <a:endParaRPr lang="en-US" sz="28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	1 Course defined by a Curve</a:t>
            </a:r>
          </a:p>
          <a:p>
            <a:pPr algn="ctr"/>
            <a:endParaRPr lang="en-US" sz="28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600200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Legal Description Comprised of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7620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</a:pPr>
            <a:r>
              <a:rPr lang="en-US" sz="3600" b="1" dirty="0" smtClean="0"/>
              <a:t>Parcel/Easement Creation</a:t>
            </a:r>
          </a:p>
        </p:txBody>
      </p:sp>
      <p:pic>
        <p:nvPicPr>
          <p:cNvPr id="9" name="Picture 8" descr="Parcel0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143000"/>
            <a:ext cx="8081118" cy="4562489"/>
          </a:xfrm>
          <a:prstGeom prst="rect">
            <a:avLst/>
          </a:prstGeom>
          <a:ln w="31750">
            <a:solidFill>
              <a:schemeClr val="bg1"/>
            </a:solidFill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752600" y="3886200"/>
            <a:ext cx="289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Pick the POC or POB then Click the Add button to add Rows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 rot="9000000">
            <a:off x="763001" y="5050619"/>
            <a:ext cx="838200" cy="533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3400" y="1143000"/>
            <a:ext cx="1905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Table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Entry Form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With ability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To Add, Modify and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Delete Rows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00600" y="3733800"/>
            <a:ext cx="381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Ability to specify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Lines, Tangent Curves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and non-Tangent Curves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in a spreadsheet environment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Parcel/Easement Creation</a:t>
            </a:r>
          </a:p>
        </p:txBody>
      </p:sp>
      <p:pic>
        <p:nvPicPr>
          <p:cNvPr id="4" name="Picture 3" descr="Parcel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990600"/>
            <a:ext cx="8283309" cy="4728210"/>
          </a:xfrm>
          <a:prstGeom prst="rect">
            <a:avLst/>
          </a:prstGeom>
          <a:ln w="31750">
            <a:solidFill>
              <a:schemeClr val="bg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62000" y="1143000"/>
            <a:ext cx="4191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Each course is entered on a row and the Report button is used to Save/Recall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0" y="1143000"/>
            <a:ext cx="3429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Appropriate columns are filled in for a specific type of feature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5257800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As a course is entered it is drawn in red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7620000" y="4724400"/>
            <a:ext cx="9906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762000"/>
          </a:xfrm>
        </p:spPr>
        <p:txBody>
          <a:bodyPr/>
          <a:lstStyle/>
          <a:p>
            <a:pPr marL="0" lvl="0" indent="0" algn="ctr">
              <a:spcBef>
                <a:spcPct val="0"/>
              </a:spcBef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lang="en-US" sz="3600" b="1" dirty="0" smtClean="0"/>
              <a:t>Parcel/Easement Creation</a:t>
            </a:r>
          </a:p>
        </p:txBody>
      </p:sp>
      <p:pic>
        <p:nvPicPr>
          <p:cNvPr id="10" name="Picture 9" descr="Parcel0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914400"/>
            <a:ext cx="8229600" cy="496831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00200" y="1295400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Closure information appears at the bottom of the form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10200" y="129540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Number of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Tie-Lines Effects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the Closure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9200" y="5257800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This legal contains 2 tie-line courses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400800" y="4800600"/>
            <a:ext cx="12954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762000"/>
          </a:xfrm>
        </p:spPr>
        <p:txBody>
          <a:bodyPr/>
          <a:lstStyle/>
          <a:p>
            <a:pPr marL="0" lvl="0" indent="0" algn="ctr">
              <a:spcBef>
                <a:spcPct val="0"/>
              </a:spcBef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lang="en-US" sz="3600" b="1" dirty="0" smtClean="0"/>
              <a:t>Parcel/Easement Creation</a:t>
            </a:r>
          </a:p>
        </p:txBody>
      </p:sp>
      <p:pic>
        <p:nvPicPr>
          <p:cNvPr id="4" name="Picture 3" descr="Parcel0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143000"/>
            <a:ext cx="8088629" cy="4556974"/>
          </a:xfrm>
          <a:prstGeom prst="rect">
            <a:avLst/>
          </a:prstGeom>
          <a:ln w="31750">
            <a:solidFill>
              <a:schemeClr val="bg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09600" y="1752600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Blue markers appear at the Start and End points of a Course denoting PC and PT locations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762000"/>
          </a:xfrm>
        </p:spPr>
        <p:txBody>
          <a:bodyPr/>
          <a:lstStyle/>
          <a:p>
            <a:pPr marL="0" lvl="0" indent="0" algn="ctr">
              <a:spcBef>
                <a:spcPct val="0"/>
              </a:spcBef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lang="en-US" sz="3600" b="1" dirty="0" smtClean="0"/>
              <a:t>Parcel/Easement Creation</a:t>
            </a:r>
          </a:p>
        </p:txBody>
      </p:sp>
      <p:pic>
        <p:nvPicPr>
          <p:cNvPr id="4" name="Picture 3" descr="Parcel0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295400"/>
            <a:ext cx="4636851" cy="419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57800" y="2133600"/>
            <a:ext cx="3505200" cy="267765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When a Parcel or Traverse does not close, the user has the option of performing an adjustment or creating individual features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762000"/>
          </a:xfrm>
        </p:spPr>
        <p:txBody>
          <a:bodyPr>
            <a:normAutofit/>
          </a:bodyPr>
          <a:lstStyle/>
          <a:p>
            <a:pPr marL="0" lvl="0" indent="0" algn="ctr">
              <a:spcBef>
                <a:spcPct val="0"/>
              </a:spcBef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lang="en-US" sz="3600" b="1" dirty="0" smtClean="0"/>
              <a:t>Parcel/Easement Creation</a:t>
            </a:r>
          </a:p>
        </p:txBody>
      </p:sp>
      <p:pic>
        <p:nvPicPr>
          <p:cNvPr id="4" name="Picture 3" descr="Parcel0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914400"/>
            <a:ext cx="8395762" cy="4852014"/>
          </a:xfrm>
          <a:prstGeom prst="rect">
            <a:avLst/>
          </a:prstGeom>
          <a:ln w="31750">
            <a:solidFill>
              <a:schemeClr val="bg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962400" y="4343400"/>
            <a:ext cx="449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Legal Descriptions can be saved and recalled based upon a user-defined filename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Parcel/Easement Creation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676400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Legal Description with Aliquots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2895600"/>
            <a:ext cx="8382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The Southwest Quarter (SW/4) of the Northwest Quarter (NW/4) of Section Seventeen (17), Township Fourteen (14) North, Range One (1) West…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Parcel/Easement Creation</a:t>
            </a:r>
          </a:p>
        </p:txBody>
      </p:sp>
      <p:pic>
        <p:nvPicPr>
          <p:cNvPr id="4" name="Picture 3" descr="Parcel0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914400"/>
            <a:ext cx="7391400" cy="4419600"/>
          </a:xfrm>
          <a:prstGeom prst="rect">
            <a:avLst/>
          </a:prstGeom>
          <a:ln w="31750">
            <a:solidFill>
              <a:schemeClr val="bg1"/>
            </a:solidFill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62000" y="5410200"/>
            <a:ext cx="73914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Interactively processing an Aliquot Description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liquot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066800"/>
            <a:ext cx="8153400" cy="46947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648200" y="3657600"/>
            <a:ext cx="3505200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The north 250 feet of the SE/4of the S/2 of the NE/4 of …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Parcel/Easement Creation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1066800"/>
          </a:xfrm>
        </p:spPr>
        <p:txBody>
          <a:bodyPr>
            <a:normAutofit/>
          </a:bodyPr>
          <a:lstStyle/>
          <a:p>
            <a:pPr marL="0" indent="0" algn="ctr"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</a:pPr>
            <a:r>
              <a:rPr lang="en-US" sz="4800" b="1" dirty="0" smtClean="0"/>
              <a:t>Emma asks how to perform</a:t>
            </a:r>
          </a:p>
        </p:txBody>
      </p:sp>
      <p:pic>
        <p:nvPicPr>
          <p:cNvPr id="8" name="Picture 7" descr="Bemmy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255882"/>
            <a:ext cx="3581399" cy="4459117"/>
          </a:xfrm>
          <a:prstGeom prst="rect">
            <a:avLst/>
          </a:prstGeom>
        </p:spPr>
      </p:pic>
      <p:sp>
        <p:nvSpPr>
          <p:cNvPr id="9" name="Content Placeholder 1"/>
          <p:cNvSpPr txBox="1">
            <a:spLocks/>
          </p:cNvSpPr>
          <p:nvPr/>
        </p:nvSpPr>
        <p:spPr bwMode="auto">
          <a:xfrm>
            <a:off x="4419600" y="1676400"/>
            <a:ext cx="4038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lang="en-US" sz="5400" b="1" kern="0" dirty="0" smtClean="0">
                <a:solidFill>
                  <a:srgbClr val="FFC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Data Entry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lang="en-US" sz="5400" b="1" kern="0" dirty="0" smtClean="0">
                <a:solidFill>
                  <a:srgbClr val="FFC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</a:t>
            </a:r>
            <a:r>
              <a:rPr kumimoji="0" lang="en-US" sz="5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nd</a:t>
            </a:r>
            <a:endParaRPr kumimoji="0" lang="en-US" sz="5400" b="1" i="0" u="none" strike="noStrike" kern="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lang="en-US" sz="5400" b="1" kern="0" dirty="0" smtClean="0">
                <a:solidFill>
                  <a:srgbClr val="FFC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Data</a:t>
            </a:r>
            <a:endParaRPr kumimoji="0" lang="en-US" sz="5400" b="1" i="0" u="none" strike="noStrike" kern="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lang="en-US" sz="5400" b="1" kern="0" dirty="0" smtClean="0">
                <a:solidFill>
                  <a:srgbClr val="FFC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Maintenance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7620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</a:pPr>
            <a:r>
              <a:rPr lang="en-US" sz="3600" b="1" dirty="0" smtClean="0"/>
              <a:t>Data Entry and Data Maintenance</a:t>
            </a:r>
          </a:p>
        </p:txBody>
      </p:sp>
      <p:pic>
        <p:nvPicPr>
          <p:cNvPr id="4" name="Picture 3" descr="Data0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066800"/>
            <a:ext cx="8308441" cy="4744325"/>
          </a:xfrm>
          <a:prstGeom prst="rect">
            <a:avLst/>
          </a:prstGeom>
          <a:ln w="31750">
            <a:solidFill>
              <a:schemeClr val="bg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096000" y="1219200"/>
            <a:ext cx="2514600" cy="452431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Custom Single and Multi-Column Dialog Boxes based upon a user-defined Configuration File</a:t>
            </a:r>
          </a:p>
          <a:p>
            <a:pPr algn="ctr"/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No Programming Required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4114800"/>
            <a:ext cx="2057400" cy="156966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Click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Confirm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Enter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 rot="-2700000">
            <a:off x="1285033" y="3418633"/>
            <a:ext cx="838200" cy="533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8382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</a:pPr>
            <a:r>
              <a:rPr lang="en-US" sz="3600" b="1" dirty="0" smtClean="0"/>
              <a:t>Data Entry and Data Maintenance</a:t>
            </a:r>
          </a:p>
        </p:txBody>
      </p:sp>
      <p:pic>
        <p:nvPicPr>
          <p:cNvPr id="7" name="Picture 6" descr="Data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219200"/>
            <a:ext cx="8354729" cy="4267200"/>
          </a:xfrm>
          <a:prstGeom prst="rect">
            <a:avLst/>
          </a:prstGeom>
          <a:ln w="31750">
            <a:solidFill>
              <a:schemeClr val="bg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324600" y="1295400"/>
            <a:ext cx="2209800" cy="415498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Example of a Multi-Column Dialog Box with Custom Labels and Drop-Down Lists</a:t>
            </a:r>
          </a:p>
          <a:p>
            <a:pPr algn="ctr"/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No Programming Required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ataeditor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914400"/>
            <a:ext cx="8129630" cy="43620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8382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</a:pPr>
            <a:r>
              <a:rPr lang="en-US" sz="3600" b="1" dirty="0" smtClean="0"/>
              <a:t>Data Entry and Data Maintenance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5410200"/>
            <a:ext cx="73914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Data Entry in a JavaScript based Web Application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7620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</a:pPr>
            <a:r>
              <a:rPr lang="en-US" sz="3600" b="1" dirty="0" smtClean="0"/>
              <a:t>Data Entry and Data Maintenance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1143001"/>
            <a:ext cx="2819400" cy="4524315"/>
          </a:xfrm>
          <a:prstGeom prst="rect">
            <a:avLst/>
          </a:prstGeom>
          <a:solidFill>
            <a:schemeClr val="tx1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/*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/* Start of Layer Definition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THEME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parcels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/*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/* Set the Parcel's Lot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LOTNUM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Lot Number: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/*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/* Set the Parcel's Block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BLOCKNUM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Block Number: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REMEMBER_LAST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/*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/* Set the Parcel's Plat Name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PLAT_NAME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Plat Name: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REMEMBER_LAST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209800" y="1783080"/>
            <a:ext cx="26670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181600" y="1447800"/>
            <a:ext cx="304800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Keyword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Name of Layer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2209800" y="2057400"/>
            <a:ext cx="26670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2209800" y="2743200"/>
            <a:ext cx="26670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2209800" y="3048000"/>
            <a:ext cx="26670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209800" y="4224528"/>
            <a:ext cx="26670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181600" y="2438400"/>
            <a:ext cx="304800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Name of Attribute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Attribute Label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962400"/>
            <a:ext cx="30480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Keyword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29000" y="4800600"/>
            <a:ext cx="533400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User-Specifications are Stored in a Text File called THEMES.TXT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7620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</a:pPr>
            <a:r>
              <a:rPr lang="en-US" sz="3600" b="1" dirty="0" smtClean="0"/>
              <a:t>Data Entry and Data Maintenance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143001"/>
            <a:ext cx="2743200" cy="4042132"/>
          </a:xfrm>
          <a:prstGeom prst="rect">
            <a:avLst/>
          </a:prstGeom>
          <a:solidFill>
            <a:schemeClr val="tx1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4400"/>
              </a:lnSpc>
            </a:pPr>
            <a:r>
              <a:rPr lang="en-US" sz="1600" b="1" dirty="0" smtClean="0">
                <a:solidFill>
                  <a:schemeClr val="bg1"/>
                </a:solidFill>
              </a:rPr>
              <a:t>RANGE</a:t>
            </a:r>
          </a:p>
          <a:p>
            <a:pPr>
              <a:lnSpc>
                <a:spcPts val="4400"/>
              </a:lnSpc>
            </a:pPr>
            <a:r>
              <a:rPr lang="en-US" sz="1600" b="1" dirty="0" smtClean="0">
                <a:solidFill>
                  <a:schemeClr val="bg1"/>
                </a:solidFill>
              </a:rPr>
              <a:t>CHOICES</a:t>
            </a:r>
          </a:p>
          <a:p>
            <a:pPr>
              <a:lnSpc>
                <a:spcPts val="4400"/>
              </a:lnSpc>
            </a:pPr>
            <a:r>
              <a:rPr lang="en-US" sz="1600" b="1" dirty="0" smtClean="0">
                <a:solidFill>
                  <a:schemeClr val="bg1"/>
                </a:solidFill>
              </a:rPr>
              <a:t>CHOICES_WHEN</a:t>
            </a:r>
          </a:p>
          <a:p>
            <a:pPr>
              <a:lnSpc>
                <a:spcPts val="4400"/>
              </a:lnSpc>
            </a:pPr>
            <a:r>
              <a:rPr lang="en-US" sz="1600" b="1" dirty="0" smtClean="0">
                <a:solidFill>
                  <a:schemeClr val="bg1"/>
                </a:solidFill>
              </a:rPr>
              <a:t>DEFAULT</a:t>
            </a:r>
          </a:p>
          <a:p>
            <a:pPr>
              <a:lnSpc>
                <a:spcPts val="4400"/>
              </a:lnSpc>
            </a:pPr>
            <a:r>
              <a:rPr lang="en-US" sz="1600" b="1" dirty="0" smtClean="0">
                <a:solidFill>
                  <a:schemeClr val="bg1"/>
                </a:solidFill>
              </a:rPr>
              <a:t>REMEMBER_LAST</a:t>
            </a:r>
          </a:p>
          <a:p>
            <a:pPr>
              <a:lnSpc>
                <a:spcPts val="4400"/>
              </a:lnSpc>
            </a:pPr>
            <a:r>
              <a:rPr lang="en-US" sz="1600" b="1" dirty="0" smtClean="0">
                <a:solidFill>
                  <a:schemeClr val="bg1"/>
                </a:solidFill>
              </a:rPr>
              <a:t>ATTRIBUTE_EQUATION</a:t>
            </a:r>
          </a:p>
          <a:p>
            <a:pPr>
              <a:lnSpc>
                <a:spcPts val="4400"/>
              </a:lnSpc>
            </a:pPr>
            <a:r>
              <a:rPr lang="en-US" sz="1600" b="1" dirty="0" smtClean="0">
                <a:solidFill>
                  <a:schemeClr val="bg1"/>
                </a:solidFill>
              </a:rPr>
              <a:t>TRANSFER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5410200"/>
            <a:ext cx="60198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Enhanced Attribute Control Keywords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276600" y="1600200"/>
            <a:ext cx="6858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114800" y="1371600"/>
            <a:ext cx="4648200" cy="43088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Specify Valid Numeric Range</a:t>
            </a:r>
            <a:endParaRPr lang="en-US" sz="2200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276600" y="2133600"/>
            <a:ext cx="6858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14800" y="1905000"/>
            <a:ext cx="4648200" cy="43088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Drop-Down List</a:t>
            </a:r>
            <a:endParaRPr lang="en-US" sz="2200" dirty="0">
              <a:solidFill>
                <a:schemeClr val="bg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3276600" y="2667000"/>
            <a:ext cx="6858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114800" y="2438400"/>
            <a:ext cx="4648200" cy="43088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Conditional Drop-Down List</a:t>
            </a:r>
            <a:endParaRPr lang="en-US" sz="2200" dirty="0">
              <a:solidFill>
                <a:schemeClr val="bg1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276600" y="3200400"/>
            <a:ext cx="6858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14800" y="2971800"/>
            <a:ext cx="4648200" cy="43088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Default Value to be Assigned</a:t>
            </a:r>
            <a:endParaRPr lang="en-US" sz="2200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276600" y="3733800"/>
            <a:ext cx="6858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114800" y="3505200"/>
            <a:ext cx="4648200" cy="43088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Remember Last Value Entered</a:t>
            </a:r>
            <a:endParaRPr lang="en-US" sz="2200" dirty="0">
              <a:solidFill>
                <a:schemeClr val="bg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3276600" y="4267200"/>
            <a:ext cx="6858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114800" y="4038600"/>
            <a:ext cx="4648200" cy="43088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Evaluate an Equation</a:t>
            </a:r>
            <a:endParaRPr lang="en-US" sz="2200" dirty="0">
              <a:solidFill>
                <a:schemeClr val="bg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3276600" y="4800600"/>
            <a:ext cx="6858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114800" y="4572000"/>
            <a:ext cx="4648200" cy="43088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Evaluate using a Spatial Search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Data Entry and Data Maintenance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143000"/>
            <a:ext cx="3581400" cy="4031873"/>
          </a:xfrm>
          <a:prstGeom prst="rect">
            <a:avLst/>
          </a:prstGeom>
          <a:solidFill>
            <a:schemeClr val="tx1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/*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/* Set the Parcel's Street Direction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ST_DIR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Street Direction: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CHOICES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N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S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E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W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NE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SE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SW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NW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END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REMEMBER_LAST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2590800" y="1783080"/>
            <a:ext cx="26670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562600" y="1600200"/>
            <a:ext cx="3048000" cy="90024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Name of Attribute</a:t>
            </a:r>
          </a:p>
          <a:p>
            <a:pPr>
              <a:lnSpc>
                <a:spcPts val="21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Attribute Label</a:t>
            </a:r>
          </a:p>
          <a:p>
            <a:pPr>
              <a:lnSpc>
                <a:spcPts val="21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Keyword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590800" y="2029968"/>
            <a:ext cx="26670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2590800" y="4986528"/>
            <a:ext cx="26670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562600" y="4572000"/>
            <a:ext cx="3048000" cy="63703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Keyword</a:t>
            </a:r>
          </a:p>
          <a:p>
            <a:pPr>
              <a:lnSpc>
                <a:spcPts val="2100"/>
              </a:lnSpc>
            </a:pPr>
            <a:r>
              <a:rPr lang="en-US" sz="2400" b="1" dirty="0" err="1" smtClean="0">
                <a:solidFill>
                  <a:schemeClr val="bg1"/>
                </a:solidFill>
              </a:rPr>
              <a:t>Keywood</a:t>
            </a:r>
            <a:endParaRPr lang="en-US" sz="2400" b="1" dirty="0" smtClean="0">
              <a:solidFill>
                <a:schemeClr val="bg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590800" y="2286000"/>
            <a:ext cx="26670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2590800" y="4724400"/>
            <a:ext cx="26670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590800" y="2590800"/>
            <a:ext cx="26670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590800" y="4419600"/>
            <a:ext cx="26670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257800" y="2590800"/>
            <a:ext cx="0" cy="1828800"/>
          </a:xfrm>
          <a:prstGeom prst="line">
            <a:avLst/>
          </a:prstGeom>
          <a:ln w="158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562600" y="3200400"/>
            <a:ext cx="3048000" cy="3677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Choices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95400" y="5486400"/>
            <a:ext cx="66294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Specification of a Custom Drop-Down List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Data Entry and Data Maintenance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90600"/>
            <a:ext cx="2971800" cy="4832092"/>
          </a:xfrm>
          <a:prstGeom prst="rect">
            <a:avLst/>
          </a:prstGeom>
          <a:solidFill>
            <a:schemeClr val="tx1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/* Definition for Field A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A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Attribute A: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/* Definition for Field B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B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Attribute B: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CHOICES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1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2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3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4</a:t>
            </a:r>
          </a:p>
          <a:p>
            <a:r>
              <a:rPr lang="en-US" sz="1400" dirty="0" err="1" smtClean="0">
                <a:solidFill>
                  <a:schemeClr val="bg1"/>
                </a:solidFill>
              </a:rPr>
              <a:t>CHOICES_WHEN,Attribute</a:t>
            </a:r>
            <a:r>
              <a:rPr lang="en-US" sz="1400" dirty="0" smtClean="0">
                <a:solidFill>
                  <a:schemeClr val="bg1"/>
                </a:solidFill>
              </a:rPr>
              <a:t> A:,2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AAA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BBB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CCC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DDD</a:t>
            </a:r>
          </a:p>
          <a:p>
            <a:r>
              <a:rPr lang="en-US" sz="1400" dirty="0" err="1" smtClean="0">
                <a:solidFill>
                  <a:schemeClr val="bg1"/>
                </a:solidFill>
              </a:rPr>
              <a:t>CHOICES_WHEN,Attribute</a:t>
            </a:r>
            <a:r>
              <a:rPr lang="en-US" sz="1400" dirty="0" smtClean="0">
                <a:solidFill>
                  <a:schemeClr val="bg1"/>
                </a:solidFill>
              </a:rPr>
              <a:t> A:,3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111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222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333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444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END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52800" y="1371600"/>
            <a:ext cx="9144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72000" y="1066800"/>
            <a:ext cx="3048000" cy="63094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sz="2200" b="1" dirty="0" smtClean="0">
                <a:solidFill>
                  <a:schemeClr val="bg1"/>
                </a:solidFill>
              </a:rPr>
              <a:t>Name of Attribute</a:t>
            </a:r>
          </a:p>
          <a:p>
            <a:pPr>
              <a:lnSpc>
                <a:spcPts val="2100"/>
              </a:lnSpc>
            </a:pPr>
            <a:r>
              <a:rPr lang="en-US" sz="2200" b="1" dirty="0" smtClean="0">
                <a:solidFill>
                  <a:schemeClr val="bg1"/>
                </a:solidFill>
              </a:rPr>
              <a:t>Attribute Label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352800" y="2057400"/>
            <a:ext cx="9144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572000" y="1752600"/>
            <a:ext cx="3048000" cy="63094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sz="2200" b="1" dirty="0" smtClean="0">
                <a:solidFill>
                  <a:schemeClr val="bg1"/>
                </a:solidFill>
              </a:rPr>
              <a:t>Name of Attribute</a:t>
            </a:r>
          </a:p>
          <a:p>
            <a:pPr>
              <a:lnSpc>
                <a:spcPts val="2100"/>
              </a:lnSpc>
            </a:pPr>
            <a:r>
              <a:rPr lang="en-US" sz="2200" b="1" dirty="0" smtClean="0">
                <a:solidFill>
                  <a:schemeClr val="bg1"/>
                </a:solidFill>
              </a:rPr>
              <a:t>Attribute Label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352800" y="2895600"/>
            <a:ext cx="9144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72000" y="2743200"/>
            <a:ext cx="3962400" cy="36163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sz="2200" b="1" dirty="0" smtClean="0">
                <a:solidFill>
                  <a:schemeClr val="bg1"/>
                </a:solidFill>
              </a:rPr>
              <a:t>Default Choices Displayed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3352800" y="3886200"/>
            <a:ext cx="9144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72000" y="3581400"/>
            <a:ext cx="3962400" cy="63094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sz="2200" b="1" dirty="0" smtClean="0">
                <a:solidFill>
                  <a:schemeClr val="bg1"/>
                </a:solidFill>
              </a:rPr>
              <a:t>Default Choices when Attribute A is equal to 2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3352800" y="5029200"/>
            <a:ext cx="914400" cy="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72000" y="4724400"/>
            <a:ext cx="3962400" cy="63094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sz="2200" b="1" dirty="0" smtClean="0">
                <a:solidFill>
                  <a:schemeClr val="bg1"/>
                </a:solidFill>
              </a:rPr>
              <a:t>Default Choices when Attribute A is equal to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Data Entry and Data Maintenance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914400"/>
            <a:ext cx="3048000" cy="2893100"/>
          </a:xfrm>
          <a:prstGeom prst="rect">
            <a:avLst/>
          </a:prstGeom>
          <a:solidFill>
            <a:schemeClr val="tx1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DEFAULT ADDONE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DEFAULT CURRENT_DATE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DEFAULT RETURN_LENGTH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DEFAULT RETURN_AREA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DEFAULT RETURN_AREA_UNITS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DEFAULT RETURN_X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DEFAULT RETURN_Y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DEFAULT RETURN_X_DD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DEFAULT RETURN_Y_DD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DEFAULT RETURN_X_DMS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DEFAULT RETURN_Y_DMS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DEFAULT RETURN_X_LONG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DEFAULT RETURN_Y_LAT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72200" y="914400"/>
            <a:ext cx="2606040" cy="3293209"/>
          </a:xfrm>
          <a:prstGeom prst="rect">
            <a:avLst/>
          </a:prstGeom>
          <a:solidFill>
            <a:schemeClr val="tx1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smtClean="0">
                <a:solidFill>
                  <a:schemeClr val="bg1"/>
                </a:solidFill>
              </a:rPr>
              <a:t>DEFAULT </a:t>
            </a:r>
            <a:r>
              <a:rPr lang="en-US" sz="1300" dirty="0" smtClean="0">
                <a:solidFill>
                  <a:schemeClr val="bg1"/>
                </a:solidFill>
              </a:rPr>
              <a:t>RETURN_XE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RETURN_YE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RETURN_XE_DD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RETURN_YE_DD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RETURN_XE_DMS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RETURN_YE_DMS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RETURN_XE_LONG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</a:t>
            </a:r>
            <a:r>
              <a:rPr lang="en-US" sz="1300" dirty="0" smtClean="0">
                <a:solidFill>
                  <a:schemeClr val="bg1"/>
                </a:solidFill>
              </a:rPr>
              <a:t>RETURN_YE_LAT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RETURN_XM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RETURN_YM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RETURN_XM_DD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RETURN_YM_DD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RETURN_XM_DMS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RETURN_YM_DMS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RETURN_XM_LONG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</a:t>
            </a:r>
            <a:r>
              <a:rPr lang="en-US" sz="1300" dirty="0" smtClean="0">
                <a:solidFill>
                  <a:schemeClr val="bg1"/>
                </a:solidFill>
              </a:rPr>
              <a:t>RETURN_YM_LAT</a:t>
            </a:r>
            <a:endParaRPr lang="en-US" sz="1400" dirty="0" smtClean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4114800"/>
            <a:ext cx="4343400" cy="156966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The keyword DEFAULT can be followed with an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Explicit Value or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one of the </a:t>
            </a:r>
            <a:r>
              <a:rPr lang="en-US" sz="2400" b="1" dirty="0" smtClean="0">
                <a:solidFill>
                  <a:schemeClr val="bg1"/>
                </a:solidFill>
              </a:rPr>
              <a:t>above </a:t>
            </a:r>
            <a:r>
              <a:rPr lang="en-US" sz="2400" b="1" dirty="0" smtClean="0">
                <a:solidFill>
                  <a:schemeClr val="bg1"/>
                </a:solidFill>
              </a:rPr>
              <a:t>Options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74720" y="914400"/>
            <a:ext cx="2606040" cy="1692771"/>
          </a:xfrm>
          <a:prstGeom prst="rect">
            <a:avLst/>
          </a:prstGeom>
          <a:solidFill>
            <a:schemeClr val="tx1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smtClean="0">
                <a:solidFill>
                  <a:schemeClr val="bg1"/>
                </a:solidFill>
              </a:rPr>
              <a:t>DEFAULT RETURN_XS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RETURN_YS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RETURN_XS_DD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RETURN_YS_DD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RETURN_XS_DMS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RETURN_YS_DMS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RETURN_XS_LONG</a:t>
            </a:r>
          </a:p>
          <a:p>
            <a:r>
              <a:rPr lang="en-US" sz="1300" dirty="0" smtClean="0">
                <a:solidFill>
                  <a:schemeClr val="bg1"/>
                </a:solidFill>
              </a:rPr>
              <a:t>DEFAULT </a:t>
            </a:r>
            <a:r>
              <a:rPr lang="en-US" sz="1300" dirty="0" smtClean="0">
                <a:solidFill>
                  <a:schemeClr val="bg1"/>
                </a:solidFill>
              </a:rPr>
              <a:t>RETURN_YS_LAT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Data Entry and Data Maintenance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143000"/>
            <a:ext cx="8077200" cy="1569660"/>
          </a:xfrm>
          <a:prstGeom prst="rect">
            <a:avLst/>
          </a:prstGeom>
          <a:solidFill>
            <a:schemeClr val="tx1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/*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/* Set the Parcel's Street Address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PARCEL_ADD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Parcel Address: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ATTRIBUTE_EQUATION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TRIM(HOUSENO)+" "+TRIM(ST_DIR)+" "+TRIM(ST_NAME)+" "+TRIM(ST_TYPE)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4114800"/>
            <a:ext cx="8077200" cy="156966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The keyword ATTRIBUTE_EQUATION enables the user to populate an attribute by evaluating an equation which can be comprised of intrinsic functions, operators, other attribute names and conditionals.</a:t>
            </a:r>
          </a:p>
        </p:txBody>
      </p:sp>
      <p:sp>
        <p:nvSpPr>
          <p:cNvPr id="7" name="Down Arrow 6"/>
          <p:cNvSpPr/>
          <p:nvPr/>
        </p:nvSpPr>
        <p:spPr>
          <a:xfrm>
            <a:off x="4191000" y="2971800"/>
            <a:ext cx="685800" cy="914400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Data Entry and Data Maintenance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66800"/>
            <a:ext cx="3352800" cy="1631216"/>
          </a:xfrm>
          <a:prstGeom prst="rect">
            <a:avLst/>
          </a:prstGeom>
          <a:solidFill>
            <a:schemeClr val="tx1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228600" algn="l"/>
                <a:tab pos="457200" algn="l"/>
                <a:tab pos="685800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Mathematical Operat</a:t>
            </a:r>
            <a:r>
              <a:rPr lang="en-US" dirty="0" smtClean="0">
                <a:solidFill>
                  <a:schemeClr val="bg1"/>
                </a:solidFill>
              </a:rPr>
              <a:t>ors</a:t>
            </a:r>
          </a:p>
          <a:p>
            <a:pPr>
              <a:tabLst>
                <a:tab pos="320040" algn="l"/>
                <a:tab pos="640080" algn="l"/>
                <a:tab pos="960120" algn="l"/>
                <a:tab pos="128016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	</a:t>
            </a:r>
            <a:r>
              <a:rPr lang="en-US" sz="1600" dirty="0" smtClean="0">
                <a:solidFill>
                  <a:schemeClr val="bg1"/>
                </a:solidFill>
              </a:rPr>
              <a:t>1.	^	Exponentiation</a:t>
            </a:r>
          </a:p>
          <a:p>
            <a:pPr>
              <a:tabLst>
                <a:tab pos="320040" algn="l"/>
                <a:tab pos="640080" algn="l"/>
                <a:tab pos="960120" algn="l"/>
                <a:tab pos="128016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	2.	/	Division</a:t>
            </a:r>
          </a:p>
          <a:p>
            <a:pPr>
              <a:tabLst>
                <a:tab pos="320040" algn="l"/>
                <a:tab pos="640080" algn="l"/>
                <a:tab pos="960120" algn="l"/>
                <a:tab pos="128016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	3.	*	Multiplication</a:t>
            </a:r>
          </a:p>
          <a:p>
            <a:pPr>
              <a:tabLst>
                <a:tab pos="320040" algn="l"/>
                <a:tab pos="640080" algn="l"/>
                <a:tab pos="960120" algn="l"/>
                <a:tab pos="128016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	4.	+	Addition</a:t>
            </a:r>
          </a:p>
          <a:p>
            <a:pPr>
              <a:tabLst>
                <a:tab pos="320040" algn="l"/>
                <a:tab pos="640080" algn="l"/>
                <a:tab pos="960120" algn="l"/>
                <a:tab pos="128016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	5.	-	Subtraction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5800" y="1066800"/>
            <a:ext cx="3962400" cy="1877437"/>
          </a:xfrm>
          <a:prstGeom prst="rect">
            <a:avLst/>
          </a:prstGeom>
          <a:solidFill>
            <a:schemeClr val="tx1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228600" algn="l"/>
                <a:tab pos="457200" algn="l"/>
                <a:tab pos="685800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The Boolean Operators</a:t>
            </a:r>
          </a:p>
          <a:p>
            <a:pPr>
              <a:tabLst>
                <a:tab pos="457200" algn="l"/>
                <a:tab pos="914400" algn="l"/>
                <a:tab pos="1371600" algn="l"/>
                <a:tab pos="1828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	</a:t>
            </a:r>
            <a:r>
              <a:rPr lang="en-US" sz="1600" dirty="0" smtClean="0">
                <a:solidFill>
                  <a:schemeClr val="bg1"/>
                </a:solidFill>
              </a:rPr>
              <a:t>1.	=	Equality</a:t>
            </a:r>
          </a:p>
          <a:p>
            <a:pPr>
              <a:tabLst>
                <a:tab pos="457200" algn="l"/>
                <a:tab pos="914400" algn="l"/>
                <a:tab pos="13716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	2.	&lt;	Less than</a:t>
            </a:r>
          </a:p>
          <a:p>
            <a:pPr>
              <a:tabLst>
                <a:tab pos="457200" algn="l"/>
                <a:tab pos="914400" algn="l"/>
                <a:tab pos="13716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	3.	&gt;	Greater than</a:t>
            </a:r>
          </a:p>
          <a:p>
            <a:pPr>
              <a:tabLst>
                <a:tab pos="457200" algn="l"/>
                <a:tab pos="914400" algn="l"/>
                <a:tab pos="13716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	4.	&lt;=	Less than or equal to</a:t>
            </a:r>
          </a:p>
          <a:p>
            <a:pPr>
              <a:tabLst>
                <a:tab pos="457200" algn="l"/>
                <a:tab pos="914400" algn="l"/>
                <a:tab pos="13716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	5.	&gt;=	Greater than or equal to</a:t>
            </a:r>
          </a:p>
          <a:p>
            <a:pPr>
              <a:tabLst>
                <a:tab pos="457200" algn="l"/>
                <a:tab pos="914400" algn="l"/>
                <a:tab pos="13716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	6.	&lt;&gt;	Not equal 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962400"/>
            <a:ext cx="8077200" cy="181588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The keyword ATTRIBUTE_EQUATION supported Mathematical Operations and Boolean Operators</a:t>
            </a:r>
          </a:p>
          <a:p>
            <a:pPr algn="ctr"/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Example of a Nested Conditional Expression</a:t>
            </a:r>
          </a:p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IF(Q2=2.5,0.9,IF(Q2=4.5,0.78,IF(Q2=1.9,0.97,IF(Q2=2.5,(Q2^-0.092*1.0808),4.0))))</a:t>
            </a:r>
          </a:p>
        </p:txBody>
      </p:sp>
      <p:sp>
        <p:nvSpPr>
          <p:cNvPr id="7" name="Down Arrow 6"/>
          <p:cNvSpPr/>
          <p:nvPr/>
        </p:nvSpPr>
        <p:spPr>
          <a:xfrm rot="-10800000">
            <a:off x="6019800" y="3200400"/>
            <a:ext cx="685800" cy="685800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 rot="-10800000">
            <a:off x="1676400" y="3200400"/>
            <a:ext cx="685800" cy="685800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Data Entry and Data Maintenance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066800"/>
            <a:ext cx="8001000" cy="4093428"/>
          </a:xfrm>
          <a:prstGeom prst="rect">
            <a:avLst/>
          </a:prstGeom>
          <a:solidFill>
            <a:schemeClr val="tx1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>
              <a:tabLst>
                <a:tab pos="228600" algn="l"/>
                <a:tab pos="457200" algn="l"/>
                <a:tab pos="685800" algn="l"/>
              </a:tabLst>
            </a:pPr>
            <a:r>
              <a:rPr lang="en-US" sz="2000" b="1" dirty="0" smtClean="0">
                <a:solidFill>
                  <a:schemeClr val="bg1"/>
                </a:solidFill>
              </a:rPr>
              <a:t>Intrinsic Functions</a:t>
            </a:r>
            <a:endParaRPr lang="en-US" sz="2000" dirty="0" smtClean="0">
              <a:solidFill>
                <a:schemeClr val="bg1"/>
              </a:solidFill>
            </a:endParaRP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ABS			=	absolute value of a number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ACOS		=	arc cosine of a number expressed in radians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ASIN		=	arc sine of a number expressed in radians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ATAN		=	arc tangent of a number expressed in radians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CHR		=	character associated with the specified numeric character code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COS			=	cosine of a number expressed in decimal degrees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DEG2RAD	=	conversion of degrees to radians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err="1" smtClean="0">
                <a:solidFill>
                  <a:schemeClr val="bg1"/>
                </a:solidFill>
              </a:rPr>
              <a:t>LEFTPADxx</a:t>
            </a:r>
            <a:r>
              <a:rPr lang="en-US" sz="1600" dirty="0" smtClean="0">
                <a:solidFill>
                  <a:schemeClr val="bg1"/>
                </a:solidFill>
              </a:rPr>
              <a:t>	=	returns a string of xx characters with leading zeroes to pad the string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LEN			=	returns the number of characters in a string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RAD2DEG	=	conversion of radians to degrees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err="1" smtClean="0">
                <a:solidFill>
                  <a:schemeClr val="bg1"/>
                </a:solidFill>
              </a:rPr>
              <a:t>RIGHTPADxx</a:t>
            </a:r>
            <a:r>
              <a:rPr lang="en-US" sz="1600" dirty="0" smtClean="0">
                <a:solidFill>
                  <a:schemeClr val="bg1"/>
                </a:solidFill>
              </a:rPr>
              <a:t>	=	returns a string of xx characters with trailing zeroes to pad the string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ROUND		=	rounding up of a number to the nearest whole number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SIN			=	sine of a number expressed in decimal degrees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SQRT		=	square root of a number greater than zero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TAN			=	tangent of a number expressed in decimal degrees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Data Entry and Data Maintenance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066800"/>
            <a:ext cx="8077200" cy="4093428"/>
          </a:xfrm>
          <a:prstGeom prst="rect">
            <a:avLst/>
          </a:prstGeom>
          <a:solidFill>
            <a:schemeClr val="tx1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>
              <a:tabLst>
                <a:tab pos="228600" algn="l"/>
                <a:tab pos="457200" algn="l"/>
                <a:tab pos="685800" algn="l"/>
              </a:tabLst>
            </a:pPr>
            <a:r>
              <a:rPr lang="en-US" sz="2000" b="1" dirty="0" smtClean="0">
                <a:solidFill>
                  <a:schemeClr val="bg1"/>
                </a:solidFill>
              </a:rPr>
              <a:t>Intrinsic Functions</a:t>
            </a:r>
            <a:endParaRPr lang="en-US" sz="2000" dirty="0" smtClean="0">
              <a:solidFill>
                <a:schemeClr val="bg1"/>
              </a:solidFill>
            </a:endParaRP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TRUNCATE	=	truncation of a number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STRING		=	treat the value as a string, not as a numeric value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TRIM		=	remove leading and trailing blanks from the value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TRIML1		=	remove the first character in a string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TRIML2		=	remove the first two characters in a string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TRIML3		=	remove the first three characters in a string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TRIML4		=	remove the first four characters in a string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TRIML5		=	remove the first five characters in a string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TRIML6		=	remove the first six characters in a string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TRIMR1		=	remove the last character in a string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TRIMR2		=	remove the last two characters in a string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TRIMR3		=	remove the last three characters in a string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TRIMR4		=	remove the last four characters in a string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TRIMR5		=	remove the last five characters in a string</a:t>
            </a:r>
          </a:p>
          <a:p>
            <a:pPr>
              <a:tabLst>
                <a:tab pos="457200" algn="l"/>
                <a:tab pos="914400" algn="l"/>
                <a:tab pos="1371600" algn="l"/>
                <a:tab pos="1600200" algn="l"/>
                <a:tab pos="1828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TRIMR6		=	remove the last six characters in a string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304800" y="228600"/>
            <a:ext cx="8686800" cy="13716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</a:pPr>
            <a:r>
              <a:rPr lang="en-US" sz="4800" b="1" dirty="0" smtClean="0"/>
              <a:t>Esther the Wonder Pig</a:t>
            </a:r>
          </a:p>
          <a:p>
            <a:pPr marL="0" indent="0" algn="ctr"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</a:pPr>
            <a:r>
              <a:rPr lang="en-US" sz="4800" b="1" dirty="0" smtClean="0"/>
              <a:t>asks how to perform</a:t>
            </a:r>
          </a:p>
        </p:txBody>
      </p:sp>
      <p:sp>
        <p:nvSpPr>
          <p:cNvPr id="10" name="Content Placeholder 1"/>
          <p:cNvSpPr txBox="1">
            <a:spLocks/>
          </p:cNvSpPr>
          <p:nvPr/>
        </p:nvSpPr>
        <p:spPr bwMode="auto">
          <a:xfrm>
            <a:off x="4724400" y="2286000"/>
            <a:ext cx="3657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lang="en-US" sz="5400" b="1" kern="0" dirty="0" smtClean="0">
                <a:solidFill>
                  <a:srgbClr val="FFC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DXF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  <a:defRPr/>
            </a:pPr>
            <a:r>
              <a:rPr kumimoji="0" lang="en-US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Exporting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5" name="Picture 4" descr="Esther0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600200"/>
            <a:ext cx="3733800" cy="3733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" y="5486400"/>
            <a:ext cx="876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Contact Esther at: https://www.facebook.com/estherthewonderpig/photos_stream?ref=page_internal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7620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</a:pPr>
            <a:r>
              <a:rPr lang="en-US" sz="3600" b="1" dirty="0" smtClean="0"/>
              <a:t>DXF Exporting</a:t>
            </a:r>
          </a:p>
        </p:txBody>
      </p:sp>
      <p:pic>
        <p:nvPicPr>
          <p:cNvPr id="4" name="Picture 3" descr="DXF0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914400"/>
            <a:ext cx="2667000" cy="49141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81400" y="1295400"/>
            <a:ext cx="5105400" cy="409528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 smtClean="0">
                <a:solidFill>
                  <a:schemeClr val="bg1"/>
                </a:solidFill>
              </a:rPr>
              <a:t>Execute from Data or Layout View</a:t>
            </a:r>
          </a:p>
          <a:p>
            <a:pPr>
              <a:lnSpc>
                <a:spcPct val="150000"/>
              </a:lnSpc>
            </a:pPr>
            <a:r>
              <a:rPr lang="en-US" sz="2200" b="1" dirty="0" smtClean="0">
                <a:solidFill>
                  <a:schemeClr val="bg1"/>
                </a:solidFill>
              </a:rPr>
              <a:t>All Visible Layers Processed</a:t>
            </a:r>
          </a:p>
          <a:p>
            <a:pPr>
              <a:lnSpc>
                <a:spcPct val="150000"/>
              </a:lnSpc>
            </a:pPr>
            <a:r>
              <a:rPr lang="en-US" sz="2200" b="1" dirty="0" smtClean="0">
                <a:solidFill>
                  <a:schemeClr val="bg1"/>
                </a:solidFill>
              </a:rPr>
              <a:t>Attributes exported as Blocks</a:t>
            </a:r>
          </a:p>
          <a:p>
            <a:pPr>
              <a:lnSpc>
                <a:spcPct val="150000"/>
              </a:lnSpc>
            </a:pPr>
            <a:r>
              <a:rPr lang="en-US" sz="2200" b="1" dirty="0" smtClean="0">
                <a:solidFill>
                  <a:schemeClr val="bg1"/>
                </a:solidFill>
              </a:rPr>
              <a:t>Symbols exported as Blocks</a:t>
            </a:r>
          </a:p>
          <a:p>
            <a:pPr>
              <a:lnSpc>
                <a:spcPct val="150000"/>
              </a:lnSpc>
            </a:pPr>
            <a:r>
              <a:rPr lang="en-US" sz="2200" b="1" dirty="0" smtClean="0">
                <a:solidFill>
                  <a:schemeClr val="bg1"/>
                </a:solidFill>
              </a:rPr>
              <a:t>Annotation exported as Text</a:t>
            </a:r>
          </a:p>
          <a:p>
            <a:pPr>
              <a:lnSpc>
                <a:spcPct val="150000"/>
              </a:lnSpc>
            </a:pPr>
            <a:r>
              <a:rPr lang="en-US" sz="2200" b="1" dirty="0" smtClean="0">
                <a:solidFill>
                  <a:schemeClr val="bg1"/>
                </a:solidFill>
              </a:rPr>
              <a:t>Labels exported as Text</a:t>
            </a:r>
          </a:p>
          <a:p>
            <a:pPr>
              <a:lnSpc>
                <a:spcPct val="150000"/>
              </a:lnSpc>
            </a:pPr>
            <a:r>
              <a:rPr lang="en-US" sz="2200" b="1" dirty="0" smtClean="0">
                <a:solidFill>
                  <a:schemeClr val="bg1"/>
                </a:solidFill>
              </a:rPr>
              <a:t>3D features Z values are exported</a:t>
            </a:r>
          </a:p>
          <a:p>
            <a:pPr>
              <a:lnSpc>
                <a:spcPct val="150000"/>
              </a:lnSpc>
            </a:pPr>
            <a:r>
              <a:rPr lang="en-US" sz="2200" b="1" dirty="0" smtClean="0">
                <a:solidFill>
                  <a:schemeClr val="bg1"/>
                </a:solidFill>
              </a:rPr>
              <a:t>Line Widths can be exported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7620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</a:pPr>
            <a:r>
              <a:rPr lang="en-US" sz="3600" b="1" dirty="0" smtClean="0"/>
              <a:t>DXF Exporting</a:t>
            </a:r>
          </a:p>
        </p:txBody>
      </p:sp>
      <p:pic>
        <p:nvPicPr>
          <p:cNvPr id="5" name="Picture 4" descr="AV2DXF0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3401" y="914400"/>
            <a:ext cx="6645040" cy="4800600"/>
          </a:xfrm>
          <a:prstGeom prst="rect">
            <a:avLst/>
          </a:prstGeom>
          <a:ln w="31750">
            <a:solidFill>
              <a:schemeClr val="bg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7162800" y="2362200"/>
            <a:ext cx="1676400" cy="156966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Data displayed within </a:t>
            </a:r>
            <a:r>
              <a:rPr lang="en-US" sz="2400" b="1" dirty="0" err="1" smtClean="0">
                <a:solidFill>
                  <a:schemeClr val="bg1"/>
                </a:solidFill>
              </a:rPr>
              <a:t>ArcGIS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7620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</a:pPr>
            <a:r>
              <a:rPr lang="en-US" sz="3600" b="1" dirty="0" smtClean="0"/>
              <a:t>DXF Exporting</a:t>
            </a:r>
          </a:p>
        </p:txBody>
      </p:sp>
      <p:pic>
        <p:nvPicPr>
          <p:cNvPr id="6" name="Picture 5" descr="AV2DXF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914400"/>
            <a:ext cx="6553200" cy="4868620"/>
          </a:xfrm>
          <a:prstGeom prst="rect">
            <a:avLst/>
          </a:prstGeom>
          <a:ln w="31750">
            <a:solidFill>
              <a:schemeClr val="bg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7162800" y="2362200"/>
            <a:ext cx="1676400" cy="156966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Data displayed within AutoCAD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7620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</a:pPr>
            <a:r>
              <a:rPr lang="en-US" sz="3600" b="1" dirty="0" smtClean="0"/>
              <a:t>DXF Exporting</a:t>
            </a:r>
          </a:p>
        </p:txBody>
      </p:sp>
      <p:pic>
        <p:nvPicPr>
          <p:cNvPr id="4" name="Picture 3" descr="ARCSYM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066800"/>
            <a:ext cx="3657600" cy="3657600"/>
          </a:xfrm>
          <a:prstGeom prst="rect">
            <a:avLst/>
          </a:prstGeom>
        </p:spPr>
      </p:pic>
      <p:pic>
        <p:nvPicPr>
          <p:cNvPr id="5" name="Picture 4" descr="DXFSYM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05400" y="1066800"/>
            <a:ext cx="3688080" cy="3649980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 rot="-5400000">
            <a:off x="4229100" y="2476500"/>
            <a:ext cx="685800" cy="914400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2000" y="4953000"/>
            <a:ext cx="2819400" cy="76944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Symbols displayed within </a:t>
            </a:r>
            <a:r>
              <a:rPr lang="en-US" sz="2200" b="1" dirty="0" err="1" smtClean="0">
                <a:solidFill>
                  <a:schemeClr val="bg1"/>
                </a:solidFill>
              </a:rPr>
              <a:t>ArcGIS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2600" y="4953000"/>
            <a:ext cx="2819400" cy="76944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Symbols displayed within AutoCAD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7620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Tx/>
              <a:buNone/>
              <a:tabLst>
                <a:tab pos="457200" algn="l"/>
                <a:tab pos="685800" algn="l"/>
                <a:tab pos="914400" algn="l"/>
                <a:tab pos="1828800" algn="l"/>
              </a:tabLst>
            </a:pPr>
            <a:r>
              <a:rPr lang="en-US" sz="3600" b="1" dirty="0" smtClean="0"/>
              <a:t>DXF Exporting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914400"/>
            <a:ext cx="2819400" cy="4278094"/>
          </a:xfrm>
          <a:prstGeom prst="rect">
            <a:avLst/>
          </a:prstGeom>
          <a:solidFill>
            <a:schemeClr val="tx1"/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/*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/* BLACK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/*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33554432    255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33580677    255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13160660    255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11558400    255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/*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/* LIGHT BLACK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/*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38686286    252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/*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/* BROWN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/*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33577630     34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33580677     34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36590241     34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33800" y="1600200"/>
            <a:ext cx="4876800" cy="304698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The user is able to create a Color Mapping Definition File which enables the user to map a specific AutoCAD color to an </a:t>
            </a:r>
            <a:r>
              <a:rPr lang="en-US" sz="2400" b="1" dirty="0" err="1" smtClean="0">
                <a:solidFill>
                  <a:schemeClr val="bg1"/>
                </a:solidFill>
              </a:rPr>
              <a:t>ArcGIS</a:t>
            </a:r>
            <a:r>
              <a:rPr lang="en-US" sz="2400" b="1" dirty="0" smtClean="0">
                <a:solidFill>
                  <a:schemeClr val="bg1"/>
                </a:solidFill>
              </a:rPr>
              <a:t> RGB value.</a:t>
            </a:r>
          </a:p>
          <a:p>
            <a:pPr algn="ctr"/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This information is stored in the RGBMAP.TXT file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5334000"/>
            <a:ext cx="28194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RGB	AutoCAD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52400"/>
            <a:ext cx="9137650" cy="9144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5400" b="1" dirty="0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Summary</a:t>
            </a:r>
            <a:endParaRPr lang="en-US" sz="5400" b="1" dirty="0">
              <a:solidFill>
                <a:srgbClr val="FFC000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72000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en-US" dirty="0" smtClean="0"/>
              <a:t>It is possible to customize </a:t>
            </a:r>
            <a:r>
              <a:rPr lang="en-US" dirty="0" err="1" smtClean="0"/>
              <a:t>ArcGIS</a:t>
            </a:r>
            <a:r>
              <a:rPr lang="en-US" dirty="0" smtClean="0"/>
              <a:t> in a variety of manners to add specific functionality not available in native </a:t>
            </a:r>
            <a:r>
              <a:rPr lang="en-US" dirty="0" err="1" smtClean="0"/>
              <a:t>ArcGIS</a:t>
            </a:r>
            <a:r>
              <a:rPr lang="en-US" dirty="0" smtClean="0"/>
              <a:t>.</a:t>
            </a:r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endParaRPr lang="en-US" dirty="0" smtClean="0"/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en-US" dirty="0" smtClean="0"/>
              <a:t>This can be a specific tool or command or a complete application.</a:t>
            </a:r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endParaRPr lang="en-US" dirty="0" smtClean="0"/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en-US" dirty="0" err="1" smtClean="0"/>
              <a:t>ArcGIS</a:t>
            </a:r>
            <a:r>
              <a:rPr lang="en-US" dirty="0" smtClean="0"/>
              <a:t> provides the user-interface and database functionality for customization.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52400"/>
            <a:ext cx="9137650" cy="9144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5400" b="1" dirty="0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Contact Info</a:t>
            </a:r>
            <a:endParaRPr lang="en-US" sz="5400" b="1" dirty="0">
              <a:solidFill>
                <a:srgbClr val="FFC000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1905000" y="2895600"/>
            <a:ext cx="5334000" cy="31242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  <a:defRPr/>
            </a:pPr>
            <a:r>
              <a:rPr lang="en-US" dirty="0" smtClean="0"/>
              <a:t>Stuart, Emma, Sally, Oliver, David and </a:t>
            </a:r>
            <a:r>
              <a:rPr lang="en-US" dirty="0" err="1" smtClean="0"/>
              <a:t>StanLee</a:t>
            </a:r>
            <a:r>
              <a:rPr lang="en-US" dirty="0" smtClean="0"/>
              <a:t> ask</a:t>
            </a:r>
          </a:p>
          <a:p>
            <a:pPr marL="0" indent="0" algn="ctr">
              <a:buNone/>
              <a:defRPr/>
            </a:pPr>
            <a:r>
              <a:rPr lang="en-US" dirty="0" smtClean="0"/>
              <a:t>How do we get to know CEDRA</a:t>
            </a:r>
          </a:p>
          <a:p>
            <a:pPr marL="0" indent="0" algn="ctr">
              <a:buNone/>
              <a:defRPr/>
            </a:pPr>
            <a:endParaRPr lang="en-US" sz="2000" dirty="0" smtClean="0"/>
          </a:p>
          <a:p>
            <a:pPr marL="0" indent="0">
              <a:buNone/>
              <a:defRPr/>
            </a:pPr>
            <a:r>
              <a:rPr lang="en-US" dirty="0" smtClean="0"/>
              <a:t>Web:		www.cedra.com</a:t>
            </a:r>
          </a:p>
          <a:p>
            <a:pPr marL="0" indent="0">
              <a:buNone/>
              <a:defRPr/>
            </a:pPr>
            <a:r>
              <a:rPr lang="en-US" dirty="0" smtClean="0"/>
              <a:t>Email:	cedra@cedra.com</a:t>
            </a:r>
          </a:p>
          <a:p>
            <a:pPr marL="0" indent="0">
              <a:buNone/>
              <a:defRPr/>
            </a:pPr>
            <a:r>
              <a:rPr lang="en-US" dirty="0" smtClean="0"/>
              <a:t>Phone:	585-232-6998</a:t>
            </a:r>
          </a:p>
        </p:txBody>
      </p:sp>
      <p:pic>
        <p:nvPicPr>
          <p:cNvPr id="5" name="Picture 4" descr="Bemmy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1219200"/>
            <a:ext cx="1162820" cy="1447800"/>
          </a:xfrm>
          <a:prstGeom prst="rect">
            <a:avLst/>
          </a:prstGeom>
        </p:spPr>
      </p:pic>
      <p:pic>
        <p:nvPicPr>
          <p:cNvPr id="6" name="Picture 5" descr="David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1400" y="2514600"/>
            <a:ext cx="1371600" cy="1290169"/>
          </a:xfrm>
          <a:prstGeom prst="rect">
            <a:avLst/>
          </a:prstGeom>
        </p:spPr>
      </p:pic>
      <p:pic>
        <p:nvPicPr>
          <p:cNvPr id="7" name="Picture 6" descr="Oliver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4267200"/>
            <a:ext cx="1371600" cy="1488831"/>
          </a:xfrm>
          <a:prstGeom prst="rect">
            <a:avLst/>
          </a:prstGeom>
        </p:spPr>
      </p:pic>
      <p:pic>
        <p:nvPicPr>
          <p:cNvPr id="8" name="Picture 7" descr="SallyPatch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1000" y="2286000"/>
            <a:ext cx="1371600" cy="1611941"/>
          </a:xfrm>
          <a:prstGeom prst="rect">
            <a:avLst/>
          </a:prstGeom>
        </p:spPr>
      </p:pic>
      <p:pic>
        <p:nvPicPr>
          <p:cNvPr id="9" name="Picture 8" descr="StanLee1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91400" y="4495800"/>
            <a:ext cx="1371600" cy="1263519"/>
          </a:xfrm>
          <a:prstGeom prst="rect">
            <a:avLst/>
          </a:prstGeom>
        </p:spPr>
      </p:pic>
      <p:pic>
        <p:nvPicPr>
          <p:cNvPr id="10" name="Picture 9" descr="Stuart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62200" y="1219200"/>
            <a:ext cx="1600200" cy="14759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Hispanic Heritage Month presentation">
  <a:themeElements>
    <a:clrScheme name="AsianPacAmerHerMonth_TP10131490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AsianPacAmerHerMonth_TP10131490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sianPacAmerHerMonth_TP10131490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sianPacAmerHerMonth_TP10131490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sianPacAmerHerMonth_TP1013149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sianPacAmerHerMonth_TP10131490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sianPacAmerHerMonth_TP10131490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sianPacAmerHerMonth_TP10131490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6333</TotalTime>
  <Words>1145</Words>
  <Application>Microsoft Office PowerPoint</Application>
  <PresentationFormat>On-screen Show (4:3)</PresentationFormat>
  <Paragraphs>331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Hispanic Heritage Month presentation</vt:lpstr>
      <vt:lpstr>Foundry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Gateway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Environmental &amp; Energy Matters in Trucking</dc:title>
  <dc:creator>Valued Gateway Customer</dc:creator>
  <cp:lastModifiedBy>CEDRA</cp:lastModifiedBy>
  <cp:revision>480</cp:revision>
  <dcterms:created xsi:type="dcterms:W3CDTF">2013-03-18T11:26:55Z</dcterms:created>
  <dcterms:modified xsi:type="dcterms:W3CDTF">2015-09-17T16:09:02Z</dcterms:modified>
</cp:coreProperties>
</file>